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2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9" r:id="rId4"/>
    <p:sldId id="261" r:id="rId5"/>
    <p:sldId id="275" r:id="rId6"/>
    <p:sldId id="260" r:id="rId7"/>
    <p:sldId id="273" r:id="rId8"/>
    <p:sldId id="272" r:id="rId9"/>
    <p:sldId id="262" r:id="rId10"/>
    <p:sldId id="263" r:id="rId11"/>
    <p:sldId id="264" r:id="rId12"/>
    <p:sldId id="271" r:id="rId13"/>
    <p:sldId id="265" r:id="rId14"/>
    <p:sldId id="266" r:id="rId15"/>
    <p:sldId id="274" r:id="rId16"/>
    <p:sldId id="270" r:id="rId17"/>
    <p:sldId id="276" r:id="rId18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FF3300"/>
    <a:srgbClr val="01A2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67" autoAdjust="0"/>
    <p:restoredTop sz="96374" autoAdjust="0"/>
  </p:normalViewPr>
  <p:slideViewPr>
    <p:cSldViewPr snapToGrid="0">
      <p:cViewPr varScale="1">
        <p:scale>
          <a:sx n="111" d="100"/>
          <a:sy n="111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Quinquenios!$H$7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rgbClr val="99CCFF"/>
            </a:solidFill>
            <a:ln>
              <a:solidFill>
                <a:srgbClr val="0070C0"/>
              </a:solidFill>
            </a:ln>
            <a:effectLst/>
          </c:spPr>
          <c:invertIfNegative val="0"/>
          <c:dLbls>
            <c:dLbl>
              <c:idx val="18"/>
              <c:layout>
                <c:manualLayout>
                  <c:x val="-1.7699112303577406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523-4BC3-B613-B098A5AC48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Quinquenios!$F$8:$F$26</c:f>
              <c:strCache>
                <c:ptCount val="19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  <c:pt idx="18">
                  <c:v>90 años a más</c:v>
                </c:pt>
              </c:strCache>
            </c:strRef>
          </c:cat>
          <c:val>
            <c:numRef>
              <c:f>Quinquenios!$H$8:$H$26</c:f>
              <c:numCache>
                <c:formatCode>0;0</c:formatCode>
                <c:ptCount val="19"/>
                <c:pt idx="0">
                  <c:v>-212</c:v>
                </c:pt>
                <c:pt idx="1">
                  <c:v>-323</c:v>
                </c:pt>
                <c:pt idx="2">
                  <c:v>-247</c:v>
                </c:pt>
                <c:pt idx="3">
                  <c:v>-375</c:v>
                </c:pt>
                <c:pt idx="4">
                  <c:v>-534</c:v>
                </c:pt>
                <c:pt idx="5">
                  <c:v>-685</c:v>
                </c:pt>
                <c:pt idx="6">
                  <c:v>-599</c:v>
                </c:pt>
                <c:pt idx="7">
                  <c:v>-558</c:v>
                </c:pt>
                <c:pt idx="8">
                  <c:v>-505</c:v>
                </c:pt>
                <c:pt idx="9">
                  <c:v>-470</c:v>
                </c:pt>
                <c:pt idx="10">
                  <c:v>-384</c:v>
                </c:pt>
                <c:pt idx="11">
                  <c:v>-312</c:v>
                </c:pt>
                <c:pt idx="12">
                  <c:v>-311</c:v>
                </c:pt>
                <c:pt idx="13">
                  <c:v>-229</c:v>
                </c:pt>
                <c:pt idx="14">
                  <c:v>-134</c:v>
                </c:pt>
                <c:pt idx="15">
                  <c:v>-100</c:v>
                </c:pt>
                <c:pt idx="16">
                  <c:v>-50</c:v>
                </c:pt>
                <c:pt idx="17">
                  <c:v>-51</c:v>
                </c:pt>
                <c:pt idx="18">
                  <c:v>-29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23-4BC3-B613-B098A5AC488C}"/>
            </c:ext>
          </c:extLst>
        </c:ser>
        <c:ser>
          <c:idx val="1"/>
          <c:order val="1"/>
          <c:tx>
            <c:strRef>
              <c:f>Quinquenios!$I$7</c:f>
              <c:strCache>
                <c:ptCount val="1"/>
                <c:pt idx="0">
                  <c:v>FEMENINO</c:v>
                </c:pt>
              </c:strCache>
            </c:strRef>
          </c:tx>
          <c:spPr>
            <a:solidFill>
              <a:srgbClr val="FF99CC"/>
            </a:solidFill>
            <a:ln>
              <a:solidFill>
                <a:srgbClr val="FF66FF"/>
              </a:solidFill>
            </a:ln>
            <a:effectLst/>
          </c:spPr>
          <c:invertIfNegative val="0"/>
          <c:dLbls>
            <c:dLbl>
              <c:idx val="18"/>
              <c:layout>
                <c:manualLayout>
                  <c:x val="2.163224837103905E-2"/>
                  <c:y val="-5.939123979213065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523-4BC3-B613-B098A5AC48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Quinquenios!$F$8:$F$26</c:f>
              <c:strCache>
                <c:ptCount val="19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  <c:pt idx="18">
                  <c:v>90 años a más</c:v>
                </c:pt>
              </c:strCache>
            </c:strRef>
          </c:cat>
          <c:val>
            <c:numRef>
              <c:f>Quinquenios!$I$8:$I$26</c:f>
              <c:numCache>
                <c:formatCode>General</c:formatCode>
                <c:ptCount val="19"/>
                <c:pt idx="0">
                  <c:v>153</c:v>
                </c:pt>
                <c:pt idx="1">
                  <c:v>242</c:v>
                </c:pt>
                <c:pt idx="2">
                  <c:v>250</c:v>
                </c:pt>
                <c:pt idx="3">
                  <c:v>488</c:v>
                </c:pt>
                <c:pt idx="4">
                  <c:v>777</c:v>
                </c:pt>
                <c:pt idx="5">
                  <c:v>949</c:v>
                </c:pt>
                <c:pt idx="6">
                  <c:v>871</c:v>
                </c:pt>
                <c:pt idx="7">
                  <c:v>819</c:v>
                </c:pt>
                <c:pt idx="8">
                  <c:v>692</c:v>
                </c:pt>
                <c:pt idx="9">
                  <c:v>659</c:v>
                </c:pt>
                <c:pt idx="10">
                  <c:v>536</c:v>
                </c:pt>
                <c:pt idx="11">
                  <c:v>439</c:v>
                </c:pt>
                <c:pt idx="12">
                  <c:v>333</c:v>
                </c:pt>
                <c:pt idx="13">
                  <c:v>216</c:v>
                </c:pt>
                <c:pt idx="14">
                  <c:v>118</c:v>
                </c:pt>
                <c:pt idx="15">
                  <c:v>88</c:v>
                </c:pt>
                <c:pt idx="16">
                  <c:v>81</c:v>
                </c:pt>
                <c:pt idx="17">
                  <c:v>48</c:v>
                </c:pt>
                <c:pt idx="18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523-4BC3-B613-B098A5AC48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417625840"/>
        <c:axId val="417639152"/>
      </c:barChart>
      <c:catAx>
        <c:axId val="417625840"/>
        <c:scaling>
          <c:orientation val="minMax"/>
        </c:scaling>
        <c:delete val="0"/>
        <c:axPos val="l"/>
        <c:numFmt formatCode="General" sourceLinked="1"/>
        <c:majorTickMark val="cross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39152"/>
        <c:crosses val="autoZero"/>
        <c:auto val="1"/>
        <c:lblAlgn val="ctr"/>
        <c:lblOffset val="100"/>
        <c:noMultiLvlLbl val="0"/>
      </c:catAx>
      <c:valAx>
        <c:axId val="417639152"/>
        <c:scaling>
          <c:orientation val="minMax"/>
          <c:max val="1000"/>
          <c:min val="-1000"/>
        </c:scaling>
        <c:delete val="0"/>
        <c:axPos val="b"/>
        <c:numFmt formatCode="0;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25840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996908472175238"/>
          <c:y val="0.92910135676247607"/>
          <c:w val="0.57206951632535452"/>
          <c:h val="5.01117093102783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s-PE">
                <a:solidFill>
                  <a:sysClr val="windowText" lastClr="000000"/>
                </a:solidFill>
              </a:rPr>
              <a:t>Casos</a:t>
            </a:r>
            <a:r>
              <a:rPr lang="es-PE" baseline="0">
                <a:solidFill>
                  <a:sysClr val="windowText" lastClr="000000"/>
                </a:solidFill>
              </a:rPr>
              <a:t> de COVID-19 por sexo</a:t>
            </a:r>
            <a:endParaRPr lang="es-PE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lotArea>
      <c:layout/>
      <c:pie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rgbClr val="99CCFF"/>
              </a:solidFill>
              <a:ln w="19050"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953-4945-98BF-F8AE38429053}"/>
              </c:ext>
            </c:extLst>
          </c:dPt>
          <c:dPt>
            <c:idx val="1"/>
            <c:bubble3D val="0"/>
            <c:spPr>
              <a:solidFill>
                <a:srgbClr val="FF99CC"/>
              </a:solidFill>
              <a:ln w="19050">
                <a:solidFill>
                  <a:srgbClr val="FF66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953-4945-98BF-F8AE3842905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Quinquenios!$A$42:$A$43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Quinquenios!$B$42:$B$43</c:f>
              <c:numCache>
                <c:formatCode>General</c:formatCode>
                <c:ptCount val="2"/>
                <c:pt idx="0">
                  <c:v>43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953-4945-98BF-F8AE384290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'Quinquenios-TIA'!$P$7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rgbClr val="99CCFF"/>
            </a:solidFill>
            <a:ln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'Quinquenios-TIA'!$K$8:$K$25</c:f>
              <c:strCache>
                <c:ptCount val="18"/>
                <c:pt idx="0">
                  <c:v>00 a 04</c:v>
                </c:pt>
                <c:pt idx="1">
                  <c:v>05 a 09</c:v>
                </c:pt>
                <c:pt idx="2">
                  <c:v>10 a 14</c:v>
                </c:pt>
                <c:pt idx="3">
                  <c:v>15 a 19</c:v>
                </c:pt>
                <c:pt idx="4">
                  <c:v>20 a 24</c:v>
                </c:pt>
                <c:pt idx="5">
                  <c:v>25 a 29</c:v>
                </c:pt>
                <c:pt idx="6">
                  <c:v>30 a 34</c:v>
                </c:pt>
                <c:pt idx="7">
                  <c:v>35 a 39</c:v>
                </c:pt>
                <c:pt idx="8">
                  <c:v>40 a 44</c:v>
                </c:pt>
                <c:pt idx="9">
                  <c:v>45 a 49</c:v>
                </c:pt>
                <c:pt idx="10">
                  <c:v>50 a 54</c:v>
                </c:pt>
                <c:pt idx="11">
                  <c:v>55 a 59</c:v>
                </c:pt>
                <c:pt idx="12">
                  <c:v>60 a 64</c:v>
                </c:pt>
                <c:pt idx="13">
                  <c:v>65 a 69</c:v>
                </c:pt>
                <c:pt idx="14">
                  <c:v>70 a 74</c:v>
                </c:pt>
                <c:pt idx="15">
                  <c:v>75 a 79</c:v>
                </c:pt>
                <c:pt idx="16">
                  <c:v>80 a 84</c:v>
                </c:pt>
                <c:pt idx="17">
                  <c:v>85 a +</c:v>
                </c:pt>
              </c:strCache>
            </c:strRef>
          </c:cat>
          <c:val>
            <c:numRef>
              <c:f>'Quinquenios-TIA'!$P$8:$P$25</c:f>
              <c:numCache>
                <c:formatCode>_-* #,##0_-;\-* #,##0_-;_-* "-"??_-;_-@_-</c:formatCode>
                <c:ptCount val="18"/>
                <c:pt idx="0">
                  <c:v>183.76326460184626</c:v>
                </c:pt>
                <c:pt idx="1">
                  <c:v>294.03806259583297</c:v>
                </c:pt>
                <c:pt idx="2">
                  <c:v>225.72130699918085</c:v>
                </c:pt>
                <c:pt idx="3">
                  <c:v>358.02704246810134</c:v>
                </c:pt>
                <c:pt idx="4">
                  <c:v>532.43270090394356</c:v>
                </c:pt>
                <c:pt idx="5">
                  <c:v>705.31301482701815</c:v>
                </c:pt>
                <c:pt idx="6">
                  <c:v>594.9792449100612</c:v>
                </c:pt>
                <c:pt idx="7">
                  <c:v>527.80930760499427</c:v>
                </c:pt>
                <c:pt idx="8">
                  <c:v>427.59551319895422</c:v>
                </c:pt>
                <c:pt idx="9">
                  <c:v>435.79044969865555</c:v>
                </c:pt>
                <c:pt idx="10">
                  <c:v>451.77188453414692</c:v>
                </c:pt>
                <c:pt idx="11">
                  <c:v>425.82230107820391</c:v>
                </c:pt>
                <c:pt idx="12">
                  <c:v>531.063829787234</c:v>
                </c:pt>
                <c:pt idx="13">
                  <c:v>521.42371344366359</c:v>
                </c:pt>
                <c:pt idx="14">
                  <c:v>437.4795951681358</c:v>
                </c:pt>
                <c:pt idx="15">
                  <c:v>551.57198014340872</c:v>
                </c:pt>
                <c:pt idx="16">
                  <c:v>658.76152832674575</c:v>
                </c:pt>
                <c:pt idx="17">
                  <c:v>986.43649815043159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41-4CAE-ABA5-CCF6D647D7AC}"/>
            </c:ext>
          </c:extLst>
        </c:ser>
        <c:ser>
          <c:idx val="1"/>
          <c:order val="1"/>
          <c:tx>
            <c:strRef>
              <c:f>'Quinquenios-TIA'!$Q$7</c:f>
              <c:strCache>
                <c:ptCount val="1"/>
                <c:pt idx="0">
                  <c:v>Femenino</c:v>
                </c:pt>
              </c:strCache>
            </c:strRef>
          </c:tx>
          <c:spPr>
            <a:solidFill>
              <a:srgbClr val="FF99CC"/>
            </a:solidFill>
            <a:ln>
              <a:solidFill>
                <a:srgbClr val="FF66FF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'Quinquenios-TIA'!$K$8:$K$25</c:f>
              <c:strCache>
                <c:ptCount val="18"/>
                <c:pt idx="0">
                  <c:v>00 a 04</c:v>
                </c:pt>
                <c:pt idx="1">
                  <c:v>05 a 09</c:v>
                </c:pt>
                <c:pt idx="2">
                  <c:v>10 a 14</c:v>
                </c:pt>
                <c:pt idx="3">
                  <c:v>15 a 19</c:v>
                </c:pt>
                <c:pt idx="4">
                  <c:v>20 a 24</c:v>
                </c:pt>
                <c:pt idx="5">
                  <c:v>25 a 29</c:v>
                </c:pt>
                <c:pt idx="6">
                  <c:v>30 a 34</c:v>
                </c:pt>
                <c:pt idx="7">
                  <c:v>35 a 39</c:v>
                </c:pt>
                <c:pt idx="8">
                  <c:v>40 a 44</c:v>
                </c:pt>
                <c:pt idx="9">
                  <c:v>45 a 49</c:v>
                </c:pt>
                <c:pt idx="10">
                  <c:v>50 a 54</c:v>
                </c:pt>
                <c:pt idx="11">
                  <c:v>55 a 59</c:v>
                </c:pt>
                <c:pt idx="12">
                  <c:v>60 a 64</c:v>
                </c:pt>
                <c:pt idx="13">
                  <c:v>65 a 69</c:v>
                </c:pt>
                <c:pt idx="14">
                  <c:v>70 a 74</c:v>
                </c:pt>
                <c:pt idx="15">
                  <c:v>75 a 79</c:v>
                </c:pt>
                <c:pt idx="16">
                  <c:v>80 a 84</c:v>
                </c:pt>
                <c:pt idx="17">
                  <c:v>85 a +</c:v>
                </c:pt>
              </c:strCache>
            </c:strRef>
          </c:cat>
          <c:val>
            <c:numRef>
              <c:f>'Quinquenios-TIA'!$Q$8:$Q$25</c:f>
              <c:numCache>
                <c:formatCode>_-* #,##0_-;\-* #,##0_-;_-* "-"??_-;_-@_-</c:formatCode>
                <c:ptCount val="18"/>
                <c:pt idx="0">
                  <c:v>148.8833746898263</c:v>
                </c:pt>
                <c:pt idx="1">
                  <c:v>240.29391321616521</c:v>
                </c:pt>
                <c:pt idx="2">
                  <c:v>249.42859982112691</c:v>
                </c:pt>
                <c:pt idx="3">
                  <c:v>510.19341348667012</c:v>
                </c:pt>
                <c:pt idx="4">
                  <c:v>798.72859632933455</c:v>
                </c:pt>
                <c:pt idx="5">
                  <c:v>999.57956695396251</c:v>
                </c:pt>
                <c:pt idx="6">
                  <c:v>997.36932403065305</c:v>
                </c:pt>
                <c:pt idx="7">
                  <c:v>966.4113140836771</c:v>
                </c:pt>
                <c:pt idx="8">
                  <c:v>864.04382470119526</c:v>
                </c:pt>
                <c:pt idx="9">
                  <c:v>870.36792826058297</c:v>
                </c:pt>
                <c:pt idx="10">
                  <c:v>767.47503566333808</c:v>
                </c:pt>
                <c:pt idx="11">
                  <c:v>751.49444918872746</c:v>
                </c:pt>
                <c:pt idx="12">
                  <c:v>712.90944123314057</c:v>
                </c:pt>
                <c:pt idx="13">
                  <c:v>579.39914163090123</c:v>
                </c:pt>
                <c:pt idx="14">
                  <c:v>464.56692913385825</c:v>
                </c:pt>
                <c:pt idx="15">
                  <c:v>552.41682360326433</c:v>
                </c:pt>
                <c:pt idx="16">
                  <c:v>794.89695780176646</c:v>
                </c:pt>
                <c:pt idx="17">
                  <c:v>709.93914807302235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41-4CAE-ABA5-CCF6D647D7A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640518256"/>
        <c:axId val="1732512960"/>
      </c:barChart>
      <c:catAx>
        <c:axId val="1640518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732512960"/>
        <c:crosses val="autoZero"/>
        <c:auto val="1"/>
        <c:lblAlgn val="ctr"/>
        <c:lblOffset val="100"/>
        <c:tickMarkSkip val="1"/>
        <c:noMultiLvlLbl val="0"/>
      </c:catAx>
      <c:valAx>
        <c:axId val="1732512960"/>
        <c:scaling>
          <c:orientation val="minMax"/>
          <c:max val="1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PE" sz="1400">
                    <a:solidFill>
                      <a:sysClr val="windowText" lastClr="000000"/>
                    </a:solidFill>
                  </a:rPr>
                  <a:t>TIA</a:t>
                </a:r>
                <a:r>
                  <a:rPr lang="es-PE" sz="1400" baseline="0">
                    <a:solidFill>
                      <a:sysClr val="windowText" lastClr="000000"/>
                    </a:solidFill>
                  </a:rPr>
                  <a:t> (Tasa de Inicidencia Acumulada)</a:t>
                </a:r>
                <a:endParaRPr lang="es-PE" sz="1400">
                  <a:solidFill>
                    <a:sysClr val="windowText" lastClr="000000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</c:title>
        <c:numFmt formatCode="_-* #,##0_-;\-* #,##0_-;_-* &quot;-&quot;??_-;_-@_-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640518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99CCFF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EAE-46B5-BC3A-2AB6A0D0BFD5}"/>
              </c:ext>
            </c:extLst>
          </c:dPt>
          <c:dPt>
            <c:idx val="1"/>
            <c:invertIfNegative val="0"/>
            <c:bubble3D val="0"/>
            <c:spPr>
              <a:solidFill>
                <a:srgbClr val="CC99FF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EAE-46B5-BC3A-2AB6A0D0BFD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EAE-46B5-BC3A-2AB6A0D0BFD5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8EAE-46B5-BC3A-2AB6A0D0BFD5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8EAE-46B5-BC3A-2AB6A0D0BFD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'Etapas de vida'!$J$8:$J$12</c:f>
              <c:strCache>
                <c:ptCount val="5"/>
                <c:pt idx="0">
                  <c:v>Niño (0 - 11 años)</c:v>
                </c:pt>
                <c:pt idx="1">
                  <c:v>Adolescente (12 - 17 años)</c:v>
                </c:pt>
                <c:pt idx="2">
                  <c:v>Joven (18 - 29 años)</c:v>
                </c:pt>
                <c:pt idx="3">
                  <c:v>Adulto (30 - 59 años)</c:v>
                </c:pt>
                <c:pt idx="4">
                  <c:v>Adulto Mayor (60 a más años)</c:v>
                </c:pt>
              </c:strCache>
            </c:strRef>
          </c:cat>
          <c:val>
            <c:numRef>
              <c:f>'Etapas de vida'!$N$8:$N$12</c:f>
              <c:numCache>
                <c:formatCode>#,##0</c:formatCode>
                <c:ptCount val="5"/>
                <c:pt idx="0">
                  <c:v>2.7078779907545307</c:v>
                </c:pt>
                <c:pt idx="1">
                  <c:v>2.4297400178180935</c:v>
                </c:pt>
                <c:pt idx="2">
                  <c:v>3.4046175125013298</c:v>
                </c:pt>
                <c:pt idx="3">
                  <c:v>4.7669441028134507</c:v>
                </c:pt>
                <c:pt idx="4">
                  <c:v>5.4366944897502316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EAE-46B5-BC3A-2AB6A0D0BFD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640518256"/>
        <c:axId val="1732512960"/>
      </c:barChart>
      <c:catAx>
        <c:axId val="1640518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732512960"/>
        <c:crosses val="autoZero"/>
        <c:auto val="1"/>
        <c:lblAlgn val="ctr"/>
        <c:lblOffset val="100"/>
        <c:noMultiLvlLbl val="0"/>
      </c:catAx>
      <c:valAx>
        <c:axId val="1732512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640518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443978318775264"/>
          <c:y val="4.118309273749652E-2"/>
          <c:w val="0.61503355557864914"/>
          <c:h val="0.8423586842084476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99CCFF"/>
            </a:solidFill>
            <a:ln w="9525">
              <a:solidFill>
                <a:srgbClr val="0070C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Fallecidos!$F$8:$F$12</c:f>
              <c:strCache>
                <c:ptCount val="5"/>
                <c:pt idx="0">
                  <c:v>Niño (0 - 11 años)</c:v>
                </c:pt>
                <c:pt idx="1">
                  <c:v>Adolescente (12 - 17 años)</c:v>
                </c:pt>
                <c:pt idx="2">
                  <c:v>Joven (18 - 29 años)</c:v>
                </c:pt>
                <c:pt idx="3">
                  <c:v>Adulto (30 - 59 años)</c:v>
                </c:pt>
                <c:pt idx="4">
                  <c:v>Adulto Mayor (60 a más años)</c:v>
                </c:pt>
              </c:strCache>
            </c:strRef>
          </c:cat>
          <c:val>
            <c:numRef>
              <c:f>Fallecidos!$L$8:$L$12</c:f>
              <c:numCache>
                <c:formatCode>0.00%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0.02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9B-4F79-A235-A7133C5AA71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008629200"/>
        <c:axId val="998967328"/>
      </c:barChart>
      <c:catAx>
        <c:axId val="10086292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998967328"/>
        <c:crosses val="autoZero"/>
        <c:auto val="1"/>
        <c:lblAlgn val="ctr"/>
        <c:lblOffset val="100"/>
        <c:noMultiLvlLbl val="0"/>
      </c:catAx>
      <c:valAx>
        <c:axId val="998967328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1008629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rgbClr val="99CCFF"/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763-4371-9A88-28D14FBBC8B0}"/>
              </c:ext>
            </c:extLst>
          </c:dPt>
          <c:dPt>
            <c:idx val="1"/>
            <c:bubble3D val="0"/>
            <c:spPr>
              <a:solidFill>
                <a:srgbClr val="FF99CC"/>
              </a:solidFill>
              <a:ln w="19050">
                <a:solidFill>
                  <a:srgbClr val="FF66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763-4371-9A88-28D14FBBC8B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Fallecidos!$A$39:$A$40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Fallecidos!$B$39:$B$40</c:f>
              <c:numCache>
                <c:formatCode>General</c:formatCode>
                <c:ptCount val="2"/>
                <c:pt idx="0">
                  <c:v>1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763-4371-9A88-28D14FBBC8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99CCFF"/>
              </a:solidFill>
              <a:ln>
                <a:solidFill>
                  <a:srgbClr val="0070C0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2FE-43BE-B926-7F9A27910E7F}"/>
              </c:ext>
            </c:extLst>
          </c:dPt>
          <c:dPt>
            <c:idx val="1"/>
            <c:invertIfNegative val="0"/>
            <c:bubble3D val="0"/>
            <c:spPr>
              <a:solidFill>
                <a:srgbClr val="FF99CC"/>
              </a:solidFill>
              <a:ln>
                <a:solidFill>
                  <a:srgbClr val="FF66FF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2FE-43BE-B926-7F9A27910E7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Letalidad!$G$8:$G$9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Letalidad!$J$8:$J$9</c:f>
              <c:numCache>
                <c:formatCode>0.00%</c:formatCode>
                <c:ptCount val="2"/>
                <c:pt idx="0">
                  <c:v>2.3255813953488372E-2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2FE-43BE-B926-7F9A27910E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42"/>
        <c:axId val="2047239648"/>
        <c:axId val="2047224672"/>
      </c:barChart>
      <c:catAx>
        <c:axId val="2047239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047224672"/>
        <c:crosses val="autoZero"/>
        <c:auto val="1"/>
        <c:lblAlgn val="ctr"/>
        <c:lblOffset val="100"/>
        <c:noMultiLvlLbl val="0"/>
      </c:catAx>
      <c:valAx>
        <c:axId val="2047224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out"/>
        <c:minorTickMark val="none"/>
        <c:tickLblPos val="nextTo"/>
        <c:spPr>
          <a:noFill/>
          <a:ln>
            <a:solidFill>
              <a:srgbClr val="0070C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047239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0.77211</cdr:x>
      <cdr:y>0.18353</cdr:y>
    </cdr:from>
    <cdr:to>
      <cdr:x>0.86588</cdr:x>
      <cdr:y>0.56769</cdr:y>
    </cdr:to>
    <cdr:pic>
      <cdr:nvPicPr>
        <cdr:cNvPr id="2" name="Imagen 1">
          <a:extLst xmlns:a="http://schemas.openxmlformats.org/drawingml/2006/main">
            <a:ext uri="{FF2B5EF4-FFF2-40B4-BE49-F238E27FC236}">
              <a16:creationId xmlns:a16="http://schemas.microsoft.com/office/drawing/2014/main" id="{2D958D21-1DFD-4789-ABF9-CFF22821A4DD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794838" y="527050"/>
          <a:ext cx="460857" cy="1103224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0.12855</cdr:x>
      <cdr:y>0.16808</cdr:y>
    </cdr:from>
    <cdr:to>
      <cdr:x>0.24225</cdr:x>
      <cdr:y>0.54663</cdr:y>
    </cdr:to>
    <cdr:pic>
      <cdr:nvPicPr>
        <cdr:cNvPr id="3" name="Imagen 2">
          <a:extLst xmlns:a="http://schemas.openxmlformats.org/drawingml/2006/main">
            <a:ext uri="{FF2B5EF4-FFF2-40B4-BE49-F238E27FC236}">
              <a16:creationId xmlns:a16="http://schemas.microsoft.com/office/drawing/2014/main" id="{DAD83F8E-0FA3-4281-8477-26AC143848B9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31825" y="482684"/>
          <a:ext cx="558834" cy="1087118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0.77211</cdr:x>
      <cdr:y>0.18353</cdr:y>
    </cdr:from>
    <cdr:to>
      <cdr:x>0.86588</cdr:x>
      <cdr:y>0.56769</cdr:y>
    </cdr:to>
    <cdr:pic>
      <cdr:nvPicPr>
        <cdr:cNvPr id="2" name="Imagen 1">
          <a:extLst xmlns:a="http://schemas.openxmlformats.org/drawingml/2006/main">
            <a:ext uri="{FF2B5EF4-FFF2-40B4-BE49-F238E27FC236}">
              <a16:creationId xmlns:a16="http://schemas.microsoft.com/office/drawing/2014/main" id="{2D958D21-1DFD-4789-ABF9-CFF22821A4DD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794838" y="527050"/>
          <a:ext cx="460857" cy="1103224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0.12855</cdr:x>
      <cdr:y>0.16808</cdr:y>
    </cdr:from>
    <cdr:to>
      <cdr:x>0.24225</cdr:x>
      <cdr:y>0.54663</cdr:y>
    </cdr:to>
    <cdr:pic>
      <cdr:nvPicPr>
        <cdr:cNvPr id="3" name="Imagen 2">
          <a:extLst xmlns:a="http://schemas.openxmlformats.org/drawingml/2006/main">
            <a:ext uri="{FF2B5EF4-FFF2-40B4-BE49-F238E27FC236}">
              <a16:creationId xmlns:a16="http://schemas.microsoft.com/office/drawing/2014/main" id="{DAD83F8E-0FA3-4281-8477-26AC143848B9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31825" y="482684"/>
          <a:ext cx="558834" cy="1087118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8A0E5B-6BBD-409C-95E2-33B8E96DF903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CAE87F-08D5-41F8-90D0-918F13BC644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969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21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7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03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827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086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3167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146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222C08-D8E0-440F-B13C-F150171045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F803630-C593-4095-8BA0-F12BDC41CC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629FE4-D5D8-43EC-B667-FB631EE25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2/02/2023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1144A63-2FDA-4267-B0ED-4510725D1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EEE26F-0990-4F8E-8C8F-4058EA259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1715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A1CD74-D80F-4BDB-AD94-7C1FCD7C7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0B4FB3E-C5D5-4EFD-910B-B96621132F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FA0AE5-7548-4342-9BAA-D4CE2D9A2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2/02/2023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F93BF9-C770-4DB1-9953-8ED3758F0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68AA50-7FC1-4917-984A-724DAD66E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35962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960CAEC-7FC8-48BA-8B98-735A4C1059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293B425-8D91-42B1-B77D-1B91B8C596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0BC208-67BD-496F-9EC9-315D2C4A6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2/02/2023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66DE3EB-15FE-410C-A70C-9B6AD4E46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91B3C4-541C-40B4-9F43-5D33DD9EA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06987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6359F1-710E-4C79-A4C0-013BA3C69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58A42E-21B2-4C45-83E9-0A27C2BC5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E363D8-7925-4AEA-BF6D-E986B4F77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2/02/2023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BE9FF8-F449-4F63-A18C-E1705726D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BCB4D3-D624-43BA-AFF6-3485F61C7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06732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4D08AF-1D05-4397-A426-476FF8289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F8B1F12-A54D-4C58-9E92-A08406E575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CD1E2F9-A476-47BE-9363-CD2A14AB8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2/02/2023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1637FC-2583-4DF4-BA78-1B841BA21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23A2F3-2466-40D9-852E-9C4E5D722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25902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B04B2E-25B1-4C96-85FD-9ED9251E6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72D04C-B290-4419-8B8E-ACEF3AA785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73583B3-1534-4B89-AE8C-91B33104D5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F321E3A-991A-411D-A99A-1CD0D3FA3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2/02/2023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5C7C852-F14A-4201-8204-776DAD6EF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B0FA7EC-AA2D-4801-A540-1576FAD84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92284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4F3C36-8C31-405A-9923-EF723AF47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C40251E-6037-4CDB-8792-81417D0A6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823E074-8692-4C93-9896-C21F5B715B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5973EDA-DA4F-4072-B409-C5A1782F36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EB9EED8-24C3-4E7C-88BC-95BA6AC105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486BCFD-5CE9-49F1-BB35-AA0B40D35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2/02/2023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60E6FD5-2009-4ADE-AE21-2FE23B2ED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2743087-AD80-44F7-B698-702E009DE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91541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D9E1A0-FB06-488E-BC6A-FE2A6B688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E421A8A-80E0-420F-AAB5-0A2D30243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2/02/2023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98D9018-9CBC-44D7-A56E-4C89E3854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A8E94FA-4E15-4C7E-BCCD-F751502FA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75975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5BDEA36-5EDE-47A3-B988-47BA6B46D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2/02/2023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2543858-50E1-4CEA-91B8-5F8E51226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A0A1111-FE97-4200-A996-6D3091AB9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49777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A01E8D-B64F-4A35-A77F-469097097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F8512D7-05A6-43D3-BC51-BA2C42C09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1A60D04-C932-40A2-A96F-15906DB276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619A209-B50E-4412-95A3-9B937A55E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2/02/2023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0B65EA9-62A7-4D29-B88C-261EAC9BE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0043DBA-8755-4798-B6CE-06A2E4E65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0975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1A354A-68BF-43FF-8CE7-A22FDA178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D5E7592-E004-4065-80F5-4320A661DB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1B45A2B-10E1-4524-81C8-CCCC7B7818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8DDAAAC-7C07-4299-A8FD-C953C3253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2/02/2023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9EA6D4-9E7F-4A3C-BCAB-CB8E2614C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2D1BA95-E5C1-43C8-B460-B9B230035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34985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A8510E8-7FEC-4C0B-B1C4-A29CC80F5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A01019E-9FCD-41D2-B159-BC9129720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6080B9-4DE7-4E8B-A662-769F2784F3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D5087-6F6E-4AC3-B908-B8A9A83F1946}" type="datetimeFigureOut">
              <a:rPr lang="es-PE" smtClean="0"/>
              <a:t>2/02/2023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1475F2-9B39-4467-9A77-D015F4B829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6F3B42-C4C8-4932-AC64-E1F709D59D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62753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emf"/><Relationship Id="rId5" Type="http://schemas.openxmlformats.org/officeDocument/2006/relationships/chart" Target="../charts/chart7.xml"/><Relationship Id="rId4" Type="http://schemas.openxmlformats.org/officeDocument/2006/relationships/image" Target="../media/image2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13062F95-AE06-4E45-9FB2-180B54026D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123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4D124BE3-BE95-4C9B-A727-94CCB798C481}"/>
              </a:ext>
            </a:extLst>
          </p:cNvPr>
          <p:cNvSpPr txBox="1"/>
          <p:nvPr/>
        </p:nvSpPr>
        <p:spPr>
          <a:xfrm>
            <a:off x="4156537" y="5909464"/>
            <a:ext cx="40829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000" dirty="0">
                <a:solidFill>
                  <a:schemeClr val="accent1">
                    <a:lumMod val="50000"/>
                  </a:schemeClr>
                </a:solidFill>
              </a:rPr>
              <a:t>TUMBES AL 01 DE FEBRERO DEL 2023</a:t>
            </a:r>
          </a:p>
          <a:p>
            <a:pPr algn="ctr"/>
            <a:r>
              <a:rPr lang="es-ES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Semana Epidemiológica 05</a:t>
            </a:r>
            <a:endParaRPr lang="es-PE" sz="2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5838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84084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Casos confirmados de COVID-19, según Distrito y edad</a:t>
            </a:r>
            <a:endParaRPr lang="es-PE" sz="2000" b="1" dirty="0"/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Tumbes, </a:t>
            </a:r>
            <a:r>
              <a:rPr lang="es-PE" sz="2000" b="1" dirty="0"/>
              <a:t>al 01 de febrero 2023 (SE05)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D8626D3-84A1-DF8D-3033-BBAF730DEAC6}"/>
              </a:ext>
            </a:extLst>
          </p:cNvPr>
          <p:cNvSpPr txBox="1"/>
          <p:nvPr/>
        </p:nvSpPr>
        <p:spPr>
          <a:xfrm>
            <a:off x="1228147" y="1271741"/>
            <a:ext cx="4185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/>
              <a:t>Comportamiento según edad y distrito de residencia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8B45558-1CE7-778E-03FE-E7B89720368B}"/>
              </a:ext>
            </a:extLst>
          </p:cNvPr>
          <p:cNvSpPr txBox="1"/>
          <p:nvPr/>
        </p:nvSpPr>
        <p:spPr>
          <a:xfrm>
            <a:off x="6966764" y="1271741"/>
            <a:ext cx="4185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/>
              <a:t>Distribución de casos según edad y sexo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8CE6218-37E7-449F-8869-1993738135A1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C1DD143-7720-07A4-68DC-7D4FD5F389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014" y="1911961"/>
            <a:ext cx="5207818" cy="418460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320CE5B-2D63-5F3B-6288-937C0D6E5D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7864" y="1761221"/>
            <a:ext cx="5522204" cy="4437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633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confirmados de COVID-19 según grupo etario y sexo 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Tumbes, </a:t>
            </a:r>
            <a:r>
              <a:rPr lang="es-PE" sz="2000" b="1" dirty="0"/>
              <a:t>al 01 de febrero 2023 (SE05)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447A3CFC-3EE0-4C18-BBC8-089CADB1813E}"/>
              </a:ext>
            </a:extLst>
          </p:cNvPr>
          <p:cNvGrpSpPr/>
          <p:nvPr/>
        </p:nvGrpSpPr>
        <p:grpSpPr>
          <a:xfrm>
            <a:off x="376485" y="1678940"/>
            <a:ext cx="5846005" cy="4850446"/>
            <a:chOff x="0" y="0"/>
            <a:chExt cx="4931700" cy="4276725"/>
          </a:xfrm>
        </p:grpSpPr>
        <p:graphicFrame>
          <p:nvGraphicFramePr>
            <p:cNvPr id="3" name="Gráfico 2">
              <a:extLst>
                <a:ext uri="{FF2B5EF4-FFF2-40B4-BE49-F238E27FC236}">
                  <a16:creationId xmlns:a16="http://schemas.microsoft.com/office/drawing/2014/main" id="{51DDFD05-13F0-6029-81B9-49A37AED6B9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340845802"/>
                </p:ext>
              </p:extLst>
            </p:nvPr>
          </p:nvGraphicFramePr>
          <p:xfrm>
            <a:off x="0" y="0"/>
            <a:ext cx="4931700" cy="42767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7FAA66AA-15CA-905B-814A-7408FC26DC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2994" y="123937"/>
              <a:ext cx="379978" cy="11047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1E68ECBF-8833-8ED8-1110-9147381062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8990" y="152399"/>
              <a:ext cx="434431" cy="1038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07922E71-2944-4374-B4D3-B144A6750C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5532532"/>
              </p:ext>
            </p:extLst>
          </p:nvPr>
        </p:nvGraphicFramePr>
        <p:xfrm>
          <a:off x="7062540" y="1989327"/>
          <a:ext cx="4752975" cy="2871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3" name="CuadroTexto 12">
            <a:extLst>
              <a:ext uri="{FF2B5EF4-FFF2-40B4-BE49-F238E27FC236}">
                <a16:creationId xmlns:a16="http://schemas.microsoft.com/office/drawing/2014/main" id="{56EDF85C-9581-299A-C75E-75BF0F02381A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786FF0C-D0D3-AF47-6DEB-08AC72A6DB12}"/>
              </a:ext>
            </a:extLst>
          </p:cNvPr>
          <p:cNvSpPr txBox="1"/>
          <p:nvPr/>
        </p:nvSpPr>
        <p:spPr>
          <a:xfrm>
            <a:off x="1504565" y="1270105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0AAC990-EE2A-5D7D-F324-C3A32B3D7C92}"/>
              </a:ext>
            </a:extLst>
          </p:cNvPr>
          <p:cNvSpPr txBox="1"/>
          <p:nvPr/>
        </p:nvSpPr>
        <p:spPr>
          <a:xfrm>
            <a:off x="8029190" y="140090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4015010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303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Tasa de incidencia acumulada* de COVID-19 por quinquenios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</a:t>
            </a:r>
            <a:r>
              <a:rPr lang="es-PE" sz="2000" b="1" dirty="0"/>
              <a:t>al 01 de febrero 2023 (SE05)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B79615F-3635-499C-856B-6340F6807999}"/>
              </a:ext>
            </a:extLst>
          </p:cNvPr>
          <p:cNvSpPr txBox="1"/>
          <p:nvPr/>
        </p:nvSpPr>
        <p:spPr>
          <a:xfrm>
            <a:off x="4215056" y="6218362"/>
            <a:ext cx="4446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*TIA = Tasa de incidencia acumulada por cada 10, 000 habitantes</a:t>
            </a: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FD151FA0-7747-4F2D-B88D-D1B1C03324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3583302"/>
              </p:ext>
            </p:extLst>
          </p:nvPr>
        </p:nvGraphicFramePr>
        <p:xfrm>
          <a:off x="1438275" y="1925040"/>
          <a:ext cx="9458325" cy="4254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F5279F75-94BC-8A70-7636-968899A9A027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D77A14F-37F2-BFE0-4F68-B6BFA955512F}"/>
              </a:ext>
            </a:extLst>
          </p:cNvPr>
          <p:cNvSpPr txBox="1"/>
          <p:nvPr/>
        </p:nvSpPr>
        <p:spPr>
          <a:xfrm>
            <a:off x="4703391" y="1200458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</p:spTree>
    <p:extLst>
      <p:ext uri="{BB962C8B-B14F-4D97-AF65-F5344CB8AC3E}">
        <p14:creationId xmlns:p14="http://schemas.microsoft.com/office/powerpoint/2010/main" val="41589150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5477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TIA* de COVID-19 por etapas de vida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Tumbes, </a:t>
            </a:r>
            <a:r>
              <a:rPr lang="es-PE" sz="2000" b="1" dirty="0"/>
              <a:t>al 01 de febrero 2023 (SE05)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B79615F-3635-499C-856B-6340F6807999}"/>
              </a:ext>
            </a:extLst>
          </p:cNvPr>
          <p:cNvSpPr txBox="1"/>
          <p:nvPr/>
        </p:nvSpPr>
        <p:spPr>
          <a:xfrm>
            <a:off x="235390" y="6066129"/>
            <a:ext cx="4446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*TIA = Tasa de incidencia acumulada por cada 10, 000 habitantes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F2DE43F-EA2F-558E-F14D-5721006D38F7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C5BB6A9D-877C-4301-8842-F8BB681AC0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479639"/>
              </p:ext>
            </p:extLst>
          </p:nvPr>
        </p:nvGraphicFramePr>
        <p:xfrm>
          <a:off x="875722" y="2268747"/>
          <a:ext cx="5349674" cy="3350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B199DB1C-274B-CCEA-24FD-0E8032F96F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3891" y="2485755"/>
            <a:ext cx="4072387" cy="1577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8551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84884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Letalidad* por COVID-19 según sexo y etapas de vida</a:t>
            </a:r>
            <a:r>
              <a:rPr lang="es-PE" sz="2000" b="1" dirty="0"/>
              <a:t> 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</a:t>
            </a:r>
            <a:r>
              <a:rPr lang="es-PE" sz="2000" b="1" dirty="0"/>
              <a:t>al 01 de febrero 2023 (SE05)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1B33D73-4B5D-43CA-9096-3987E57016B5}"/>
              </a:ext>
            </a:extLst>
          </p:cNvPr>
          <p:cNvSpPr txBox="1"/>
          <p:nvPr/>
        </p:nvSpPr>
        <p:spPr>
          <a:xfrm>
            <a:off x="7077388" y="6510413"/>
            <a:ext cx="51146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*Letalidad: Relación de fallecidos confirmados entre casos confirmados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78D0544-37A8-4102-B6BF-F4AAC00754FF}"/>
              </a:ext>
            </a:extLst>
          </p:cNvPr>
          <p:cNvSpPr txBox="1"/>
          <p:nvPr/>
        </p:nvSpPr>
        <p:spPr>
          <a:xfrm>
            <a:off x="8377427" y="4096259"/>
            <a:ext cx="26833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Letalidad* por etapas de vida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648E1AC-74D1-25CD-EC84-4CB6668E371D}"/>
              </a:ext>
            </a:extLst>
          </p:cNvPr>
          <p:cNvSpPr txBox="1"/>
          <p:nvPr/>
        </p:nvSpPr>
        <p:spPr>
          <a:xfrm>
            <a:off x="8853586" y="1133515"/>
            <a:ext cx="1785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Fallecidos por sexo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78CFBCC3-9430-4AEE-8D6B-92098191AA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9700708"/>
              </p:ext>
            </p:extLst>
          </p:nvPr>
        </p:nvGraphicFramePr>
        <p:xfrm>
          <a:off x="7368183" y="4352962"/>
          <a:ext cx="4570775" cy="2088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EAEB6C64-DF6B-7E2D-960C-06B4BA6B82E6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01922CD-BE06-8C20-10F3-CE01AF0803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746" y="1405790"/>
            <a:ext cx="6882642" cy="4243298"/>
          </a:xfrm>
          <a:prstGeom prst="rect">
            <a:avLst/>
          </a:prstGeom>
        </p:spPr>
      </p:pic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65C42DC6-D74C-9D68-8F7E-342701FF7D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0618412"/>
              </p:ext>
            </p:extLst>
          </p:nvPr>
        </p:nvGraphicFramePr>
        <p:xfrm>
          <a:off x="7817786" y="1472069"/>
          <a:ext cx="4061965" cy="2475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7943333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Fallecidos por COVID-19 </a:t>
            </a:r>
            <a:r>
              <a:rPr lang="es-PE" sz="2000" b="1" dirty="0"/>
              <a:t>en las últimas 16 semanas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</a:t>
            </a:r>
            <a:r>
              <a:rPr lang="es-PE" sz="2000" b="1" dirty="0"/>
              <a:t>al 01 de febrero 2023 (SE05)</a:t>
            </a:r>
          </a:p>
        </p:txBody>
      </p:sp>
      <p:pic>
        <p:nvPicPr>
          <p:cNvPr id="12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F24F073-3B25-5097-5335-DE27F0E15F75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C3A484F-6D8D-9F34-B4C6-1D37602CDC9C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B3414F0-2B9F-32FC-956B-97A7B067C2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3026" y="1575653"/>
            <a:ext cx="10187796" cy="4999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842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18326" y="174180"/>
            <a:ext cx="7305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Letalidad por COVID-19 en la Región de Tumbes - 2022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Tumbes, </a:t>
            </a:r>
            <a:r>
              <a:rPr lang="es-PE" sz="2000" b="1" dirty="0"/>
              <a:t>al 01 de febrero 2023 (SE05)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4549428-CD9B-9ACC-6058-88FFF6A4EE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495" y="1240207"/>
            <a:ext cx="7071485" cy="4377586"/>
          </a:xfrm>
          <a:prstGeom prst="rect">
            <a:avLst/>
          </a:prstGeom>
        </p:spPr>
      </p:pic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74FDA494-060A-7A02-6387-7CF634332D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9795678"/>
              </p:ext>
            </p:extLst>
          </p:nvPr>
        </p:nvGraphicFramePr>
        <p:xfrm>
          <a:off x="8226841" y="2772624"/>
          <a:ext cx="343376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3EADF292-F9A3-B59B-BC42-866D674DB747}"/>
              </a:ext>
            </a:extLst>
          </p:cNvPr>
          <p:cNvSpPr txBox="1"/>
          <p:nvPr/>
        </p:nvSpPr>
        <p:spPr>
          <a:xfrm>
            <a:off x="9163355" y="2222191"/>
            <a:ext cx="16953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 por sexo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50750F1-713E-4706-1A61-CEC3F07A4059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FA7863C-4CD8-AB70-DA31-BBB80836E4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63588" y="5269395"/>
            <a:ext cx="2059680" cy="78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5246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99623B8-C958-C73A-74FA-C49E8959BF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853" y="0"/>
            <a:ext cx="12156291" cy="685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844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F241C6A-299B-4460-CBED-8FAAEB6D16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43" y="1101267"/>
            <a:ext cx="10506974" cy="5706035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58004" y="130372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</a:t>
            </a:r>
            <a:r>
              <a:rPr lang="es-PE" sz="2000" b="1" dirty="0"/>
              <a:t>al 01 de febrero 2023 (SE05)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6A582D9-5D11-C1E0-2451-72A15E083C10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8528160-B04C-B0AA-34BC-E757B45C7C57}"/>
              </a:ext>
            </a:extLst>
          </p:cNvPr>
          <p:cNvSpPr txBox="1"/>
          <p:nvPr/>
        </p:nvSpPr>
        <p:spPr>
          <a:xfrm>
            <a:off x="5443268" y="1629875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F7B356D-AB5A-E962-0768-C25F422C2873}"/>
              </a:ext>
            </a:extLst>
          </p:cNvPr>
          <p:cNvSpPr txBox="1"/>
          <p:nvPr/>
        </p:nvSpPr>
        <p:spPr>
          <a:xfrm>
            <a:off x="10274061" y="1629875"/>
            <a:ext cx="648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2023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C67EB6F-172F-31DC-B65D-2BB9117190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2339" y="2232838"/>
            <a:ext cx="3336446" cy="1668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738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ángulo redondeado 16"/>
              <p:cNvSpPr/>
              <p:nvPr/>
            </p:nvSpPr>
            <p:spPr>
              <a:xfrm>
                <a:off x="10169856" y="4423085"/>
                <a:ext cx="1089424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71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ectángulo redondead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4423085"/>
                <a:ext cx="1089424" cy="627797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51410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</a:t>
            </a:r>
            <a:r>
              <a:rPr lang="es-PE" sz="2000" b="1" dirty="0"/>
              <a:t>al 01 de febrero 2023 (SE05)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DB407E9-762C-1FFA-1C96-79619A1FCB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5910" y="1478091"/>
            <a:ext cx="9558068" cy="51907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ángulo redondeado 12"/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casos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ectángulo redondead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7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uadroTexto 4">
            <a:extLst>
              <a:ext uri="{FF2B5EF4-FFF2-40B4-BE49-F238E27FC236}">
                <a16:creationId xmlns:a16="http://schemas.microsoft.com/office/drawing/2014/main" id="{21353064-F949-B1F4-74C8-6C002FBFB2AA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0BDD9FB-0906-7637-A58D-B5825B6C3ACB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7DC8B7D-3FC0-44FD-8C67-53756B483D1C}"/>
              </a:ext>
            </a:extLst>
          </p:cNvPr>
          <p:cNvSpPr txBox="1"/>
          <p:nvPr/>
        </p:nvSpPr>
        <p:spPr>
          <a:xfrm>
            <a:off x="2417001" y="2290564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562EE42-F84F-75CC-AFD9-AA3823B78A54}"/>
              </a:ext>
            </a:extLst>
          </p:cNvPr>
          <p:cNvSpPr txBox="1"/>
          <p:nvPr/>
        </p:nvSpPr>
        <p:spPr>
          <a:xfrm>
            <a:off x="8678174" y="2290564"/>
            <a:ext cx="648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1986876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3E690E41-BED4-A9D0-1046-3879E70600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396" y="1350048"/>
            <a:ext cx="10524226" cy="5179338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3037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de COVID-19 según fecha de confirmación laboratorial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</a:t>
            </a:r>
            <a:r>
              <a:rPr lang="es-PE" sz="2000" b="1" dirty="0"/>
              <a:t>al 01 de febrero 2023 (SE05)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8442177-5242-EE0B-3FD7-8CCEAE019004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68756D3-DD47-50C2-DAAF-B3AF0566D60B}"/>
              </a:ext>
            </a:extLst>
          </p:cNvPr>
          <p:cNvSpPr txBox="1"/>
          <p:nvPr/>
        </p:nvSpPr>
        <p:spPr>
          <a:xfrm>
            <a:off x="5443268" y="1629875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F7656CF-9C20-6AE0-B268-00735B6E271D}"/>
              </a:ext>
            </a:extLst>
          </p:cNvPr>
          <p:cNvSpPr txBox="1"/>
          <p:nvPr/>
        </p:nvSpPr>
        <p:spPr>
          <a:xfrm>
            <a:off x="10274061" y="1629875"/>
            <a:ext cx="648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1872217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3037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de COVID-19 según fecha de confirmación laboratorial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</a:t>
            </a:r>
            <a:r>
              <a:rPr lang="es-PE" sz="2000" b="1" dirty="0"/>
              <a:t>al 01 de febrero 2023 (SE05)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8442177-5242-EE0B-3FD7-8CCEAE019004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53DE9E2-9367-7AC3-2ACD-95A7336B49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368" y="1563900"/>
            <a:ext cx="9862488" cy="4853674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942F7EC1-0284-D822-B955-70C95E8D44FE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ángulo redondeado 12">
                <a:extLst>
                  <a:ext uri="{FF2B5EF4-FFF2-40B4-BE49-F238E27FC236}">
                    <a16:creationId xmlns:a16="http://schemas.microsoft.com/office/drawing/2014/main" id="{257F7D3C-8E05-6B28-4128-5E652C15EFA2}"/>
                  </a:ext>
                </a:extLst>
              </p:cNvPr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casos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ángulo redondeado 12">
                <a:extLst>
                  <a:ext uri="{FF2B5EF4-FFF2-40B4-BE49-F238E27FC236}">
                    <a16:creationId xmlns:a16="http://schemas.microsoft.com/office/drawing/2014/main" id="{257F7D3C-8E05-6B28-4128-5E652C15EF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5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ángulo redondeado 16">
                <a:extLst>
                  <a:ext uri="{FF2B5EF4-FFF2-40B4-BE49-F238E27FC236}">
                    <a16:creationId xmlns:a16="http://schemas.microsoft.com/office/drawing/2014/main" id="{15A487F0-89C5-67BA-8349-EEBC83281C67}"/>
                  </a:ext>
                </a:extLst>
              </p:cNvPr>
              <p:cNvSpPr/>
              <p:nvPr/>
            </p:nvSpPr>
            <p:spPr>
              <a:xfrm>
                <a:off x="10216618" y="4432282"/>
                <a:ext cx="1089424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73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ectángulo redondeado 16">
                <a:extLst>
                  <a:ext uri="{FF2B5EF4-FFF2-40B4-BE49-F238E27FC236}">
                    <a16:creationId xmlns:a16="http://schemas.microsoft.com/office/drawing/2014/main" id="{15A487F0-89C5-67BA-8349-EEBC83281C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6618" y="4432282"/>
                <a:ext cx="1089424" cy="627797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uadroTexto 11">
            <a:extLst>
              <a:ext uri="{FF2B5EF4-FFF2-40B4-BE49-F238E27FC236}">
                <a16:creationId xmlns:a16="http://schemas.microsoft.com/office/drawing/2014/main" id="{955B4A76-4D4E-4113-EA35-0C87D5E7C0FD}"/>
              </a:ext>
            </a:extLst>
          </p:cNvPr>
          <p:cNvSpPr txBox="1"/>
          <p:nvPr/>
        </p:nvSpPr>
        <p:spPr>
          <a:xfrm>
            <a:off x="2329512" y="1841992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B7CE515-B8DE-518D-0330-DD36A63CEF0D}"/>
              </a:ext>
            </a:extLst>
          </p:cNvPr>
          <p:cNvSpPr txBox="1"/>
          <p:nvPr/>
        </p:nvSpPr>
        <p:spPr>
          <a:xfrm>
            <a:off x="8626418" y="1841992"/>
            <a:ext cx="648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196092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650116E5-9BAE-1AF5-6635-1EE9CC2952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019" y="1187769"/>
            <a:ext cx="10517917" cy="5283119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68805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hospitalización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</a:t>
            </a:r>
            <a:r>
              <a:rPr lang="es-PE" sz="2000" b="1" dirty="0"/>
              <a:t>al 01 de febrero 2023 (SE05)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0A9E40E-1DF6-FA86-65E7-2D626547D3D2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DAD36A48-1567-1026-74D8-984BF2515832}"/>
              </a:ext>
            </a:extLst>
          </p:cNvPr>
          <p:cNvCxnSpPr/>
          <p:nvPr/>
        </p:nvCxnSpPr>
        <p:spPr>
          <a:xfrm>
            <a:off x="10517917" y="1301427"/>
            <a:ext cx="0" cy="457200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632380B-7A9E-1D06-C08E-C7EBD82B7920}"/>
              </a:ext>
            </a:extLst>
          </p:cNvPr>
          <p:cNvSpPr txBox="1"/>
          <p:nvPr/>
        </p:nvSpPr>
        <p:spPr>
          <a:xfrm>
            <a:off x="5790988" y="1766047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FE321D1-BB09-28CE-F738-E7F032230381}"/>
              </a:ext>
            </a:extLst>
          </p:cNvPr>
          <p:cNvSpPr txBox="1"/>
          <p:nvPr/>
        </p:nvSpPr>
        <p:spPr>
          <a:xfrm>
            <a:off x="10595902" y="1766047"/>
            <a:ext cx="648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1948845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8688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Hospitalizados por COVID-19 según fecha de ingreso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Tumbes, </a:t>
            </a:r>
            <a:r>
              <a:rPr lang="es-PE" sz="2000" b="1" dirty="0"/>
              <a:t>al 01 de febrero 2023 (SE05)</a:t>
            </a:r>
          </a:p>
        </p:txBody>
      </p:sp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ángulo redondeado 15"/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hospitalizados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ectángulo redondead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6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Imagen 1">
            <a:extLst>
              <a:ext uri="{FF2B5EF4-FFF2-40B4-BE49-F238E27FC236}">
                <a16:creationId xmlns:a16="http://schemas.microsoft.com/office/drawing/2014/main" id="{120E9C15-8A81-6D90-D64A-43BF876396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1729" y="1526875"/>
            <a:ext cx="9543623" cy="46833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ángulo redondeado 24"/>
              <p:cNvSpPr/>
              <p:nvPr/>
            </p:nvSpPr>
            <p:spPr>
              <a:xfrm>
                <a:off x="10169856" y="4206500"/>
                <a:ext cx="1105921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04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Rectángulo redondeado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4206500"/>
                <a:ext cx="1105921" cy="627797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uadroTexto 4">
            <a:extLst>
              <a:ext uri="{FF2B5EF4-FFF2-40B4-BE49-F238E27FC236}">
                <a16:creationId xmlns:a16="http://schemas.microsoft.com/office/drawing/2014/main" id="{91B3F124-D383-6556-6053-D992E906B089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D2ED15C-D4B7-7680-32A8-1BD0D147B9A5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E945B4B-5F97-D59B-ECB2-4443B6928510}"/>
              </a:ext>
            </a:extLst>
          </p:cNvPr>
          <p:cNvSpPr txBox="1"/>
          <p:nvPr/>
        </p:nvSpPr>
        <p:spPr>
          <a:xfrm>
            <a:off x="2620004" y="1792725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53B9578-E3C6-0883-3862-B4F6FCAFBA91}"/>
              </a:ext>
            </a:extLst>
          </p:cNvPr>
          <p:cNvSpPr txBox="1"/>
          <p:nvPr/>
        </p:nvSpPr>
        <p:spPr>
          <a:xfrm>
            <a:off x="8778355" y="1792725"/>
            <a:ext cx="648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2784263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Comportamiento de las Variantes de COVID-19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</a:t>
            </a:r>
            <a:r>
              <a:rPr lang="es-PE" sz="2000" b="1" dirty="0"/>
              <a:t>al 01 de febrero 2023 (SE05)</a:t>
            </a:r>
          </a:p>
        </p:txBody>
      </p:sp>
      <p:pic>
        <p:nvPicPr>
          <p:cNvPr id="6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786FDB10-A0B8-6AB2-4598-25B1168E4ACC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02A46DA-A29D-8BFC-A93D-D43848C090B7}"/>
              </a:ext>
            </a:extLst>
          </p:cNvPr>
          <p:cNvSpPr txBox="1"/>
          <p:nvPr/>
        </p:nvSpPr>
        <p:spPr>
          <a:xfrm>
            <a:off x="4299871" y="1525204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D487655-BFDC-32B7-FF33-D3E4183ED0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6130" y="1947977"/>
            <a:ext cx="8660921" cy="4548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51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TIA* de casos confirmados de COVID-19 por distritos 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Tumbes, </a:t>
            </a:r>
            <a:r>
              <a:rPr lang="es-PE" sz="2000" b="1" dirty="0"/>
              <a:t>al 01 de febrero 2023 (SE05)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63C6E49-982B-4672-BABE-4E9E5A3F740A}"/>
              </a:ext>
            </a:extLst>
          </p:cNvPr>
          <p:cNvSpPr txBox="1"/>
          <p:nvPr/>
        </p:nvSpPr>
        <p:spPr>
          <a:xfrm>
            <a:off x="323498" y="6211129"/>
            <a:ext cx="33446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900" dirty="0"/>
              <a:t>*TIA = Tasa de incidencia acumulada por cada 10, 000 habitantes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308BC1AC-847C-DDDD-C510-D1A1D4FD0F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399" y="1314753"/>
            <a:ext cx="6668280" cy="4024998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CB93453A-DE70-72B3-44A4-37A6613BECDB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D0AD34F1-6733-828D-3627-4F8964E298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1275" y="5107193"/>
            <a:ext cx="2307834" cy="879175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3A5A895C-9294-5D33-8500-828166CF79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70337" y="1314753"/>
            <a:ext cx="4605104" cy="2857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0922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17711</TotalTime>
  <Words>651</Words>
  <Application>Microsoft Office PowerPoint</Application>
  <PresentationFormat>Panorámica</PresentationFormat>
  <Paragraphs>93</Paragraphs>
  <Slides>17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Jhon Carbajal Crisanto</dc:creator>
  <cp:lastModifiedBy>SOPORTE</cp:lastModifiedBy>
  <cp:revision>1785</cp:revision>
  <dcterms:created xsi:type="dcterms:W3CDTF">2022-02-06T20:00:10Z</dcterms:created>
  <dcterms:modified xsi:type="dcterms:W3CDTF">2023-02-02T13:23:03Z</dcterms:modified>
</cp:coreProperties>
</file>