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80" r:id="rId11"/>
    <p:sldId id="266" r:id="rId12"/>
    <p:sldId id="274" r:id="rId13"/>
    <p:sldId id="281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  <a:srgbClr val="01A2D6"/>
    <a:srgbClr val="FF33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 sz="1200" dirty="0">
                <a:solidFill>
                  <a:sysClr val="windowText" lastClr="000000"/>
                </a:solidFill>
              </a:rPr>
              <a:t>Casos</a:t>
            </a:r>
            <a:r>
              <a:rPr lang="es-PE" sz="1200" baseline="0" dirty="0">
                <a:solidFill>
                  <a:sysClr val="windowText" lastClr="000000"/>
                </a:solidFill>
              </a:rPr>
              <a:t> de COVID-19 por sexo</a:t>
            </a:r>
            <a:endParaRPr lang="es-PE" sz="1200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AE-4C5C-A0A0-548394DA868C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EA4E9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AE-4C5C-A0A0-548394DA86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44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AE-4C5C-A0A0-548394DA8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-5</c:v>
                </c:pt>
                <c:pt idx="1">
                  <c:v>-1</c:v>
                </c:pt>
                <c:pt idx="2">
                  <c:v>-2</c:v>
                </c:pt>
                <c:pt idx="3">
                  <c:v>-4</c:v>
                </c:pt>
                <c:pt idx="4">
                  <c:v>-4</c:v>
                </c:pt>
                <c:pt idx="5">
                  <c:v>-5</c:v>
                </c:pt>
                <c:pt idx="6">
                  <c:v>-2</c:v>
                </c:pt>
                <c:pt idx="7">
                  <c:v>-3</c:v>
                </c:pt>
                <c:pt idx="8">
                  <c:v>-5</c:v>
                </c:pt>
                <c:pt idx="9">
                  <c:v>-2</c:v>
                </c:pt>
                <c:pt idx="10">
                  <c:v>-4</c:v>
                </c:pt>
                <c:pt idx="11">
                  <c:v>0</c:v>
                </c:pt>
                <c:pt idx="12">
                  <c:v>-2</c:v>
                </c:pt>
                <c:pt idx="13">
                  <c:v>-1</c:v>
                </c:pt>
                <c:pt idx="14">
                  <c:v>-2</c:v>
                </c:pt>
                <c:pt idx="15">
                  <c:v>-2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70-4200-9D84-4FDF10BC5501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5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4</c:v>
                </c:pt>
                <c:pt idx="7">
                  <c:v>1</c:v>
                </c:pt>
                <c:pt idx="8">
                  <c:v>5</c:v>
                </c:pt>
                <c:pt idx="9">
                  <c:v>4</c:v>
                </c:pt>
                <c:pt idx="10">
                  <c:v>8</c:v>
                </c:pt>
                <c:pt idx="11">
                  <c:v>5</c:v>
                </c:pt>
                <c:pt idx="12">
                  <c:v>6</c:v>
                </c:pt>
                <c:pt idx="13">
                  <c:v>0</c:v>
                </c:pt>
                <c:pt idx="14">
                  <c:v>2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70-4200-9D84-4FDF10BC550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"/>
          <c:min val="-1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F72-4A2D-98BB-0BF3259500B7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F72-4A2D-98BB-0BF3259500B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F72-4A2D-98BB-0BF3259500B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F72-4A2D-98BB-0BF3259500B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F72-4A2D-98BB-0BF3259500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#,##0.00</c:formatCode>
                <c:ptCount val="5"/>
                <c:pt idx="0">
                  <c:v>2.5154798761609904</c:v>
                </c:pt>
                <c:pt idx="1">
                  <c:v>1.167406023815083</c:v>
                </c:pt>
                <c:pt idx="2">
                  <c:v>3.1578947368421053</c:v>
                </c:pt>
                <c:pt idx="3">
                  <c:v>3.9831411236163219</c:v>
                </c:pt>
                <c:pt idx="4">
                  <c:v>4.6953543611556094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F72-4A2D-98BB-0BF3259500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88878686465"/>
          <c:y val="5.9426876222937575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D5-4F54-A00D-B834B96AB36A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D5-4F54-A00D-B834B96AB36A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FD5-4F54-A00D-B834B96AB36A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FD5-4F54-A00D-B834B96AB3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D5-4F54-A00D-B834B96AB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PE" sz="1200" b="0" i="0" u="none" strike="noStrike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PE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Fallecidos por sexo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PE" sz="1200" b="0" i="0" u="none" strike="noStrike" kern="1200" spc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6-487A-84AA-636240D092FD}"/>
              </c:ext>
            </c:extLst>
          </c:dPt>
          <c:dPt>
            <c:idx val="1"/>
            <c:bubble3D val="0"/>
            <c:spPr>
              <a:solidFill>
                <a:srgbClr val="FF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6-487A-84AA-636240D092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'Fallecidos-1'!$N$3:$N$4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'Fallecidos-1'!$O$3:$O$4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06-487A-84AA-636240D09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0.23108</cdr:x>
      <cdr:y>0.02991</cdr:y>
    </cdr:from>
    <cdr:to>
      <cdr:x>0.32835</cdr:x>
      <cdr:y>0.28824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7FAA66AA-15CA-905B-814A-7408FC26DCD8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269998" y="155551"/>
          <a:ext cx="534589" cy="134348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0.78789</cdr:x>
      <cdr:y>0.03657</cdr:y>
    </cdr:from>
    <cdr:to>
      <cdr:x>0.89909</cdr:x>
      <cdr:y>0.27933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1E68ECBF-8833-8ED8-1110-91473810620E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330160" y="190186"/>
          <a:ext cx="611172" cy="1262519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10/02/2025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10/02/2025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10/02/2025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10/02/2025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10/02/2025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10/02/2025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10/02/2025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10/02/2025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10/02/2025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10/02/2025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10/02/2025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10/02/2025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n 61">
            <a:extLst>
              <a:ext uri="{FF2B5EF4-FFF2-40B4-BE49-F238E27FC236}">
                <a16:creationId xmlns:a16="http://schemas.microsoft.com/office/drawing/2014/main" id="{B977E6C0-D204-608F-14F0-71C78D27E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15"/>
            <a:ext cx="12192000" cy="680596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319078" y="4374407"/>
            <a:ext cx="4729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 08/02/2025 a las 11:59 pm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84629B43-4B07-A52C-6A7D-FE5018FD537A}"/>
              </a:ext>
            </a:extLst>
          </p:cNvPr>
          <p:cNvSpPr/>
          <p:nvPr/>
        </p:nvSpPr>
        <p:spPr>
          <a:xfrm>
            <a:off x="6452039" y="6244231"/>
            <a:ext cx="54723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│Del 02 al 08 de febrero del 2025 │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514FCBC2-C76A-0C65-29A8-DB3DE33D723B}"/>
              </a:ext>
            </a:extLst>
          </p:cNvPr>
          <p:cNvSpPr/>
          <p:nvPr/>
        </p:nvSpPr>
        <p:spPr>
          <a:xfrm>
            <a:off x="6319078" y="3814516"/>
            <a:ext cx="47299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Semana Epidemiológica 06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A2651AE1-B51D-46B5-9897-2F7648C4B48F}"/>
              </a:ext>
            </a:extLst>
          </p:cNvPr>
          <p:cNvCxnSpPr/>
          <p:nvPr/>
        </p:nvCxnSpPr>
        <p:spPr>
          <a:xfrm>
            <a:off x="6452039" y="4799341"/>
            <a:ext cx="446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A933D-44E2-0A4F-77E9-6B1F621B0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BDB5C07-8045-CF84-6034-4594DCA39CB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AD58296-13AC-D5BA-6B1F-701B47E261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0B289A1-4B5F-038D-2659-E265B21978A0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por etapas de vida</a:t>
            </a:r>
          </a:p>
          <a:p>
            <a:pPr algn="ctr"/>
            <a:r>
              <a:rPr lang="es-ES" sz="2000" b="1" dirty="0"/>
              <a:t>Región Tumbes, al 08 de febrero2025 (SE06)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97A044F-8A50-2A5C-2979-0C1EA9E23BF8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082631"/>
              </p:ext>
            </p:extLst>
          </p:nvPr>
        </p:nvGraphicFramePr>
        <p:xfrm>
          <a:off x="1396408" y="2183365"/>
          <a:ext cx="4896815" cy="348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B623583E-B9C0-5348-FFDE-41F5DEC65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270" y="2261067"/>
            <a:ext cx="4589334" cy="173980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48C737F-1C7F-ACDF-E673-F84F983BD846}"/>
              </a:ext>
            </a:extLst>
          </p:cNvPr>
          <p:cNvSpPr txBox="1"/>
          <p:nvPr/>
        </p:nvSpPr>
        <p:spPr>
          <a:xfrm>
            <a:off x="4226127" y="1357280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TIA = Tasa de incidencia acumulada por cada 10, 000 habitantes</a:t>
            </a:r>
          </a:p>
        </p:txBody>
      </p:sp>
    </p:spTree>
    <p:extLst>
      <p:ext uri="{BB962C8B-B14F-4D97-AF65-F5344CB8AC3E}">
        <p14:creationId xmlns:p14="http://schemas.microsoft.com/office/powerpoint/2010/main" val="3070334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08 de febrero2025 (SE06)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239835"/>
              </p:ext>
            </p:extLst>
          </p:nvPr>
        </p:nvGraphicFramePr>
        <p:xfrm>
          <a:off x="6881280" y="4684380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0431559"/>
              </p:ext>
            </p:extLst>
          </p:nvPr>
        </p:nvGraphicFramePr>
        <p:xfrm>
          <a:off x="7094515" y="132463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Imagen 15">
            <a:extLst>
              <a:ext uri="{FF2B5EF4-FFF2-40B4-BE49-F238E27FC236}">
                <a16:creationId xmlns:a16="http://schemas.microsoft.com/office/drawing/2014/main" id="{00000000-0008-0000-0700-000005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906" y="2145574"/>
            <a:ext cx="460857" cy="11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0000000-0008-0000-0700-000006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318" y="2225033"/>
            <a:ext cx="558834" cy="108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7FA20E1-D268-9FFE-CB72-31795DB4CC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247" y="2255656"/>
            <a:ext cx="4572000" cy="332509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3436591-541A-93ED-E2D2-B7E43D7A767A}"/>
              </a:ext>
            </a:extLst>
          </p:cNvPr>
          <p:cNvSpPr txBox="1"/>
          <p:nvPr/>
        </p:nvSpPr>
        <p:spPr>
          <a:xfrm>
            <a:off x="1560161" y="1788868"/>
            <a:ext cx="3855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Defunciones por Covid19 durante el año 2023 - 2025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EEEFFAB-B1C0-8F87-869F-AFA7E1942ABA}"/>
              </a:ext>
            </a:extLst>
          </p:cNvPr>
          <p:cNvSpPr txBox="1"/>
          <p:nvPr/>
        </p:nvSpPr>
        <p:spPr>
          <a:xfrm>
            <a:off x="690283" y="6499411"/>
            <a:ext cx="31181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– DEE DIRESA Tumbes / SINADEF</a:t>
            </a:r>
          </a:p>
        </p:txBody>
      </p:sp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08 de febrero2025 (SE06)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C9BBB-6BE2-2C88-9945-CE34C4687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4323E7E-6481-8781-B818-64343C860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6" y="0"/>
            <a:ext cx="121502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6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337623" y="130372"/>
            <a:ext cx="4906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Comportamiento  de COVID-19</a:t>
            </a:r>
          </a:p>
          <a:p>
            <a:pPr algn="ctr"/>
            <a:r>
              <a:rPr lang="es-ES" sz="2000" b="1" dirty="0"/>
              <a:t>Región Tumbes, al 08 de febrero2025 (SE06)</a:t>
            </a:r>
            <a:endParaRPr lang="es-PE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17FE520-6DE6-0127-CB46-5C546A576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652" y="938381"/>
            <a:ext cx="9838696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AA858499-8D7D-F404-7786-B34B299B1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016" y="1130277"/>
            <a:ext cx="9568702" cy="53846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/>
              <a:t>Región Tumbes, al 08 de febrero2025 (SE06)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5F1E76D-E44E-2354-31C5-40E570A61649}"/>
              </a:ext>
            </a:extLst>
          </p:cNvPr>
          <p:cNvSpPr txBox="1"/>
          <p:nvPr/>
        </p:nvSpPr>
        <p:spPr>
          <a:xfrm>
            <a:off x="2410491" y="2524085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78725C-676D-CB8B-6AF1-B33B6D741E48}"/>
              </a:ext>
            </a:extLst>
          </p:cNvPr>
          <p:cNvSpPr txBox="1"/>
          <p:nvPr/>
        </p:nvSpPr>
        <p:spPr>
          <a:xfrm>
            <a:off x="6872880" y="2524085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2024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5C10D28-3E73-59DE-6F04-F193B8709E68}"/>
              </a:ext>
            </a:extLst>
          </p:cNvPr>
          <p:cNvSpPr txBox="1"/>
          <p:nvPr/>
        </p:nvSpPr>
        <p:spPr>
          <a:xfrm>
            <a:off x="10264884" y="2524085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2025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C74A439-3D51-8110-9E87-A5F2AE42C759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B3FEFD89-E3C9-E913-E3C2-BB65BAD19D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08 de febrero2025 (SE06)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1">
                <a:extLst>
                  <a:ext uri="{FF2B5EF4-FFF2-40B4-BE49-F238E27FC236}">
                    <a16:creationId xmlns:a16="http://schemas.microsoft.com/office/drawing/2014/main" id="{C6FB9D30-7712-6C77-EFDE-D77C9EADBF9D}"/>
                  </a:ext>
                </a:extLst>
              </p:cNvPr>
              <p:cNvSpPr/>
              <p:nvPr/>
            </p:nvSpPr>
            <p:spPr>
              <a:xfrm>
                <a:off x="10804853" y="4151877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15.5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1">
                <a:extLst>
                  <a:ext uri="{FF2B5EF4-FFF2-40B4-BE49-F238E27FC236}">
                    <a16:creationId xmlns:a16="http://schemas.microsoft.com/office/drawing/2014/main" id="{C6FB9D30-7712-6C77-EFDE-D77C9EADB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4853" y="4151877"/>
                <a:ext cx="1254424" cy="353725"/>
              </a:xfrm>
              <a:prstGeom prst="roundRect">
                <a:avLst/>
              </a:prstGeom>
              <a:blipFill>
                <a:blip r:embed="rId4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redondeado 13">
                <a:extLst>
                  <a:ext uri="{FF2B5EF4-FFF2-40B4-BE49-F238E27FC236}">
                    <a16:creationId xmlns:a16="http://schemas.microsoft.com/office/drawing/2014/main" id="{EC67F199-E823-392B-6FA4-6638DC9B1815}"/>
                  </a:ext>
                </a:extLst>
              </p:cNvPr>
              <p:cNvSpPr/>
              <p:nvPr/>
            </p:nvSpPr>
            <p:spPr>
              <a:xfrm>
                <a:off x="10729857" y="2779101"/>
                <a:ext cx="1404417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Promedio de casos en las últimas 6 semanas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ángulo redondeado 13">
                <a:extLst>
                  <a:ext uri="{FF2B5EF4-FFF2-40B4-BE49-F238E27FC236}">
                    <a16:creationId xmlns:a16="http://schemas.microsoft.com/office/drawing/2014/main" id="{EC67F199-E823-392B-6FA4-6638DC9B1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857" y="2779101"/>
                <a:ext cx="1404417" cy="832520"/>
              </a:xfrm>
              <a:prstGeom prst="roundRect">
                <a:avLst/>
              </a:prstGeom>
              <a:blipFill>
                <a:blip r:embed="rId6"/>
                <a:stretch>
                  <a:fillRect b="-507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>
            <a:extLst>
              <a:ext uri="{FF2B5EF4-FFF2-40B4-BE49-F238E27FC236}">
                <a16:creationId xmlns:a16="http://schemas.microsoft.com/office/drawing/2014/main" id="{94B137D7-DCA8-CD77-BB67-1DE9BFCC7C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5131" y="1163992"/>
            <a:ext cx="9298866" cy="523278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F9C2E1C-B7A8-7F5C-B645-35BC90E7AF53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D18A764-AE63-34D7-BF16-A2E19F8AF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64" y="1417041"/>
            <a:ext cx="8515271" cy="479183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08 de febrero2025 (SE06)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E3F71F-3BF7-CBC8-9EBB-E718E32E6206}"/>
              </a:ext>
            </a:extLst>
          </p:cNvPr>
          <p:cNvSpPr txBox="1"/>
          <p:nvPr/>
        </p:nvSpPr>
        <p:spPr>
          <a:xfrm>
            <a:off x="8662859" y="2678960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218AAA6-88A6-E4F9-90DE-9D276A71CA1A}"/>
              </a:ext>
            </a:extLst>
          </p:cNvPr>
          <p:cNvSpPr txBox="1"/>
          <p:nvPr/>
        </p:nvSpPr>
        <p:spPr>
          <a:xfrm>
            <a:off x="3429149" y="2678960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2024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C2A8FC0-CBA8-2EEB-431D-5EE0EF78DBE2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los linajes de las Variantes de COVID-19</a:t>
            </a:r>
          </a:p>
          <a:p>
            <a:pPr algn="ctr"/>
            <a:r>
              <a:rPr lang="es-ES" sz="2000" b="1" dirty="0"/>
              <a:t>Región Tumbes, al 08 de febrero2025 (SE06)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95" y="939600"/>
            <a:ext cx="986681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842134E5-2690-16DB-D6E8-66780EADA6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063"/>
          <a:stretch/>
        </p:blipFill>
        <p:spPr>
          <a:xfrm>
            <a:off x="-47904" y="1774716"/>
            <a:ext cx="5889812" cy="369365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2F4C6DE7-A1FF-D082-DD55-73A82AD178A2}"/>
              </a:ext>
            </a:extLst>
          </p:cNvPr>
          <p:cNvSpPr/>
          <p:nvPr/>
        </p:nvSpPr>
        <p:spPr>
          <a:xfrm>
            <a:off x="2259105" y="1216885"/>
            <a:ext cx="1936376" cy="324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/>
              <a:t>Región Tumbes, al 08 de febrero2025 (SE06)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268071" y="578800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635F4C9-2445-AE2B-B731-4C19484A61DE}"/>
              </a:ext>
            </a:extLst>
          </p:cNvPr>
          <p:cNvSpPr txBox="1"/>
          <p:nvPr/>
        </p:nvSpPr>
        <p:spPr>
          <a:xfrm>
            <a:off x="2411505" y="1234816"/>
            <a:ext cx="1690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PERIODO 2025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02C5A49-E9C3-1D8F-3178-26E91E35E1F2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94D6B06-ABF4-44B4-65CB-E7F15A0BE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8401" y="5143206"/>
            <a:ext cx="1950693" cy="74312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1D8A153-F485-0879-7EF2-701018B390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5203" y="1808549"/>
            <a:ext cx="5656947" cy="300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/>
              <a:t>Región Tumbes, al 08 de febrero2025 (SE06)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B8B5229-41E1-433E-CF3B-5CA155B3396A}"/>
              </a:ext>
            </a:extLst>
          </p:cNvPr>
          <p:cNvSpPr txBox="1"/>
          <p:nvPr/>
        </p:nvSpPr>
        <p:spPr>
          <a:xfrm>
            <a:off x="690283" y="6499411"/>
            <a:ext cx="25619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A0F11E8-D3BA-292E-C70F-A18A4368C379}"/>
              </a:ext>
            </a:extLst>
          </p:cNvPr>
          <p:cNvSpPr txBox="1"/>
          <p:nvPr/>
        </p:nvSpPr>
        <p:spPr>
          <a:xfrm>
            <a:off x="1348476" y="1594215"/>
            <a:ext cx="3807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Comportamiento según edad y distritos de residencia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B3B4A30-6233-D986-6CA3-D734C5448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86" y="2010209"/>
            <a:ext cx="4831976" cy="356822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5F5D7C2-4B80-5E1A-5FD9-F641286153C3}"/>
              </a:ext>
            </a:extLst>
          </p:cNvPr>
          <p:cNvSpPr txBox="1"/>
          <p:nvPr/>
        </p:nvSpPr>
        <p:spPr>
          <a:xfrm>
            <a:off x="7552357" y="1594215"/>
            <a:ext cx="29722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Distribución de casos según edad y sexo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50D9D8F-2EA2-9A0C-DB34-06D437392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958" y="2010209"/>
            <a:ext cx="5137438" cy="37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/>
              <a:t>Región Tumbes, al 08 de febrero2025 (SE06)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331634"/>
              </p:ext>
            </p:extLst>
          </p:nvPr>
        </p:nvGraphicFramePr>
        <p:xfrm>
          <a:off x="7041270" y="1556341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1DDFD05-13F0-6029-81B9-49A37AED6B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770493"/>
              </p:ext>
            </p:extLst>
          </p:nvPr>
        </p:nvGraphicFramePr>
        <p:xfrm>
          <a:off x="1001652" y="1457755"/>
          <a:ext cx="5028212" cy="473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39522</TotalTime>
  <Words>432</Words>
  <Application>Microsoft Office PowerPoint</Application>
  <PresentationFormat>Panorámica</PresentationFormat>
  <Paragraphs>57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ADMIN</cp:lastModifiedBy>
  <cp:revision>2761</cp:revision>
  <dcterms:created xsi:type="dcterms:W3CDTF">2022-02-06T20:00:10Z</dcterms:created>
  <dcterms:modified xsi:type="dcterms:W3CDTF">2025-02-10T17:17:32Z</dcterms:modified>
</cp:coreProperties>
</file>