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64" r:id="rId5"/>
    <p:sldId id="262" r:id="rId6"/>
    <p:sldId id="263" r:id="rId7"/>
    <p:sldId id="261" r:id="rId8"/>
    <p:sldId id="260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88163" cy="100203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FBC"/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1961" autoAdjust="0"/>
  </p:normalViewPr>
  <p:slideViewPr>
    <p:cSldViewPr snapToGrid="0">
      <p:cViewPr varScale="1">
        <p:scale>
          <a:sx n="92" d="100"/>
          <a:sy n="92" d="100"/>
        </p:scale>
        <p:origin x="1254" y="120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ALA_%20CORRALES\Sala_Situacional_-_SE_15_2025_MRC_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ALA_%20CORRALES\Sala_Situacional_-_SE_15_2025_MRC_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800">
                <a:solidFill>
                  <a:schemeClr val="tx1"/>
                </a:solidFill>
              </a:rPr>
              <a:t>CASOS DE DENGUE POR SEXO - MICRORED DE CORRALES</a:t>
            </a:r>
            <a:r>
              <a:rPr lang="es-PE" sz="1800" baseline="0">
                <a:solidFill>
                  <a:schemeClr val="tx1"/>
                </a:solidFill>
              </a:rPr>
              <a:t> </a:t>
            </a:r>
            <a:r>
              <a:rPr lang="es-PE">
                <a:solidFill>
                  <a:schemeClr val="tx1"/>
                </a:solidFill>
              </a:rPr>
              <a:t>(SE 01-15-2025)</a:t>
            </a:r>
          </a:p>
        </c:rich>
      </c:tx>
      <c:layout>
        <c:manualLayout>
          <c:xMode val="edge"/>
          <c:yMode val="edge"/>
          <c:x val="0.24317911244303952"/>
          <c:y val="1.06158675939752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rgbClr val="FF66CC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141A-4407-82BB-8DFE598BA90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141A-4407-82BB-8DFE598BA90E}"/>
              </c:ext>
            </c:extLst>
          </c:dPt>
          <c:dLbls>
            <c:dLbl>
              <c:idx val="0"/>
              <c:layout>
                <c:manualLayout>
                  <c:x val="-0.22956797800767292"/>
                  <c:y val="-0.247968727887532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59295233215719"/>
                      <c:h val="0.110367786505957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41A-4407-82BB-8DFE598BA90E}"/>
                </c:ext>
              </c:extLst>
            </c:dLbl>
            <c:dLbl>
              <c:idx val="1"/>
              <c:layout>
                <c:manualLayout>
                  <c:x val="0.15739183465245249"/>
                  <c:y val="0.130749702592419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54959844035267"/>
                      <c:h val="0.125378724625920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41A-4407-82BB-8DFE598BA9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TRABAJO!$A$120:$A$121</c:f>
              <c:strCache>
                <c:ptCount val="2"/>
                <c:pt idx="0">
                  <c:v>Femenino</c:v>
                </c:pt>
                <c:pt idx="1">
                  <c:v>Masculino</c:v>
                </c:pt>
              </c:strCache>
            </c:strRef>
          </c:cat>
          <c:val>
            <c:numRef>
              <c:f>TRABAJO!$B$120:$B$121</c:f>
              <c:numCache>
                <c:formatCode>General</c:formatCode>
                <c:ptCount val="2"/>
                <c:pt idx="0">
                  <c:v>74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1A-4407-82BB-8DFE598BA90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4891973599312798"/>
          <c:y val="0.85409677236412307"/>
          <c:w val="0.28051868783534351"/>
          <c:h val="0.1232777385675215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2000"/>
              <a:t>Tendencia de episodios de Dengue, Microred de CORRALES años 2023 - 2024(SE01-15)/2025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>
        <c:manualLayout>
          <c:layoutTarget val="inner"/>
          <c:xMode val="edge"/>
          <c:yMode val="edge"/>
          <c:x val="6.9676058715389858E-2"/>
          <c:y val="1.0235645078218201E-2"/>
          <c:w val="0.92745607109351969"/>
          <c:h val="0.83235398094801316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TRABAJO3!$A$30</c:f>
              <c:strCache>
                <c:ptCount val="1"/>
                <c:pt idx="0">
                  <c:v>Confirmados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TRABAJO3!$B$27:$BA$27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TRABAJO3!$B$30:$BA$30</c:f>
              <c:numCache>
                <c:formatCode>General</c:formatCode>
                <c:ptCount val="5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8</c:v>
                </c:pt>
                <c:pt idx="4">
                  <c:v>3</c:v>
                </c:pt>
                <c:pt idx="5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15-4E9E-AB76-F78471B86B3D}"/>
            </c:ext>
          </c:extLst>
        </c:ser>
        <c:ser>
          <c:idx val="3"/>
          <c:order val="3"/>
          <c:tx>
            <c:strRef>
              <c:f>TRABAJO3!$A$31</c:f>
              <c:strCache>
                <c:ptCount val="1"/>
                <c:pt idx="0">
                  <c:v>Probables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TRABAJO3!$B$27:$BA$27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TRABAJO3!$B$31:$BA$31</c:f>
              <c:numCache>
                <c:formatCode>General</c:formatCode>
                <c:ptCount val="5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9</c:v>
                </c:pt>
                <c:pt idx="7">
                  <c:v>12</c:v>
                </c:pt>
                <c:pt idx="8">
                  <c:v>9</c:v>
                </c:pt>
                <c:pt idx="9">
                  <c:v>21</c:v>
                </c:pt>
                <c:pt idx="10">
                  <c:v>22</c:v>
                </c:pt>
                <c:pt idx="11">
                  <c:v>34</c:v>
                </c:pt>
                <c:pt idx="12">
                  <c:v>20</c:v>
                </c:pt>
                <c:pt idx="13">
                  <c:v>30</c:v>
                </c:pt>
                <c:pt idx="1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15-4E9E-AB76-F78471B86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1781776"/>
        <c:axId val="181783408"/>
      </c:barChart>
      <c:lineChart>
        <c:grouping val="standard"/>
        <c:varyColors val="0"/>
        <c:ser>
          <c:idx val="0"/>
          <c:order val="0"/>
          <c:tx>
            <c:strRef>
              <c:f>TRABAJO3!$A$28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TRABAJO3!$B$27:$BA$27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TRABAJO3!$B$28:$BA$28</c:f>
              <c:numCache>
                <c:formatCode>General</c:formatCode>
                <c:ptCount val="5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9</c:v>
                </c:pt>
                <c:pt idx="8">
                  <c:v>1</c:v>
                </c:pt>
                <c:pt idx="9">
                  <c:v>4</c:v>
                </c:pt>
                <c:pt idx="10">
                  <c:v>12</c:v>
                </c:pt>
                <c:pt idx="11">
                  <c:v>18</c:v>
                </c:pt>
                <c:pt idx="12">
                  <c:v>14</c:v>
                </c:pt>
                <c:pt idx="13">
                  <c:v>8</c:v>
                </c:pt>
                <c:pt idx="14">
                  <c:v>13</c:v>
                </c:pt>
                <c:pt idx="15">
                  <c:v>23</c:v>
                </c:pt>
                <c:pt idx="16">
                  <c:v>12</c:v>
                </c:pt>
                <c:pt idx="17">
                  <c:v>13</c:v>
                </c:pt>
                <c:pt idx="18">
                  <c:v>30</c:v>
                </c:pt>
                <c:pt idx="19">
                  <c:v>40</c:v>
                </c:pt>
                <c:pt idx="20">
                  <c:v>59</c:v>
                </c:pt>
                <c:pt idx="21">
                  <c:v>62</c:v>
                </c:pt>
                <c:pt idx="22">
                  <c:v>71</c:v>
                </c:pt>
                <c:pt idx="23">
                  <c:v>37</c:v>
                </c:pt>
                <c:pt idx="24">
                  <c:v>32</c:v>
                </c:pt>
                <c:pt idx="25">
                  <c:v>52</c:v>
                </c:pt>
                <c:pt idx="26">
                  <c:v>46</c:v>
                </c:pt>
                <c:pt idx="27">
                  <c:v>51</c:v>
                </c:pt>
                <c:pt idx="28">
                  <c:v>60</c:v>
                </c:pt>
                <c:pt idx="29">
                  <c:v>28</c:v>
                </c:pt>
                <c:pt idx="30">
                  <c:v>73</c:v>
                </c:pt>
                <c:pt idx="31">
                  <c:v>113</c:v>
                </c:pt>
                <c:pt idx="32">
                  <c:v>103</c:v>
                </c:pt>
                <c:pt idx="33">
                  <c:v>66</c:v>
                </c:pt>
                <c:pt idx="34">
                  <c:v>88</c:v>
                </c:pt>
                <c:pt idx="35">
                  <c:v>103</c:v>
                </c:pt>
                <c:pt idx="36">
                  <c:v>83</c:v>
                </c:pt>
                <c:pt idx="37">
                  <c:v>59</c:v>
                </c:pt>
                <c:pt idx="38">
                  <c:v>33</c:v>
                </c:pt>
                <c:pt idx="39">
                  <c:v>18</c:v>
                </c:pt>
                <c:pt idx="40">
                  <c:v>15</c:v>
                </c:pt>
                <c:pt idx="41">
                  <c:v>16</c:v>
                </c:pt>
                <c:pt idx="42">
                  <c:v>11</c:v>
                </c:pt>
                <c:pt idx="43">
                  <c:v>5</c:v>
                </c:pt>
                <c:pt idx="44">
                  <c:v>26</c:v>
                </c:pt>
                <c:pt idx="45">
                  <c:v>21</c:v>
                </c:pt>
                <c:pt idx="46">
                  <c:v>22</c:v>
                </c:pt>
                <c:pt idx="47">
                  <c:v>6</c:v>
                </c:pt>
                <c:pt idx="48">
                  <c:v>2</c:v>
                </c:pt>
                <c:pt idx="49">
                  <c:v>1</c:v>
                </c:pt>
                <c:pt idx="50">
                  <c:v>0</c:v>
                </c:pt>
                <c:pt idx="51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15-4E9E-AB76-F78471B86B3D}"/>
            </c:ext>
          </c:extLst>
        </c:ser>
        <c:ser>
          <c:idx val="1"/>
          <c:order val="1"/>
          <c:tx>
            <c:strRef>
              <c:f>TRABAJO3!$A$29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TRABAJO3!$B$27:$BA$27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TRABAJO3!$B$29:$BA$29</c:f>
              <c:numCache>
                <c:formatCode>General</c:formatCode>
                <c:ptCount val="52"/>
                <c:pt idx="0">
                  <c:v>8</c:v>
                </c:pt>
                <c:pt idx="1">
                  <c:v>25</c:v>
                </c:pt>
                <c:pt idx="2">
                  <c:v>31</c:v>
                </c:pt>
                <c:pt idx="3">
                  <c:v>37</c:v>
                </c:pt>
                <c:pt idx="4">
                  <c:v>61</c:v>
                </c:pt>
                <c:pt idx="5">
                  <c:v>32</c:v>
                </c:pt>
                <c:pt idx="6">
                  <c:v>27</c:v>
                </c:pt>
                <c:pt idx="7">
                  <c:v>15</c:v>
                </c:pt>
                <c:pt idx="8">
                  <c:v>19</c:v>
                </c:pt>
                <c:pt idx="9">
                  <c:v>54</c:v>
                </c:pt>
                <c:pt idx="10">
                  <c:v>64</c:v>
                </c:pt>
                <c:pt idx="11">
                  <c:v>59</c:v>
                </c:pt>
                <c:pt idx="12">
                  <c:v>49</c:v>
                </c:pt>
                <c:pt idx="13">
                  <c:v>56</c:v>
                </c:pt>
                <c:pt idx="14">
                  <c:v>70</c:v>
                </c:pt>
                <c:pt idx="15">
                  <c:v>46</c:v>
                </c:pt>
                <c:pt idx="16">
                  <c:v>51</c:v>
                </c:pt>
                <c:pt idx="17">
                  <c:v>26</c:v>
                </c:pt>
                <c:pt idx="18">
                  <c:v>28</c:v>
                </c:pt>
                <c:pt idx="19">
                  <c:v>32</c:v>
                </c:pt>
                <c:pt idx="20">
                  <c:v>31</c:v>
                </c:pt>
                <c:pt idx="21">
                  <c:v>22</c:v>
                </c:pt>
                <c:pt idx="22">
                  <c:v>16</c:v>
                </c:pt>
                <c:pt idx="23">
                  <c:v>14</c:v>
                </c:pt>
                <c:pt idx="24">
                  <c:v>16</c:v>
                </c:pt>
                <c:pt idx="25">
                  <c:v>8</c:v>
                </c:pt>
                <c:pt idx="26">
                  <c:v>9</c:v>
                </c:pt>
                <c:pt idx="27">
                  <c:v>9</c:v>
                </c:pt>
                <c:pt idx="28">
                  <c:v>2</c:v>
                </c:pt>
                <c:pt idx="29">
                  <c:v>5</c:v>
                </c:pt>
                <c:pt idx="30">
                  <c:v>8</c:v>
                </c:pt>
                <c:pt idx="31">
                  <c:v>2</c:v>
                </c:pt>
                <c:pt idx="32">
                  <c:v>5</c:v>
                </c:pt>
                <c:pt idx="33">
                  <c:v>3</c:v>
                </c:pt>
                <c:pt idx="34">
                  <c:v>4</c:v>
                </c:pt>
                <c:pt idx="35">
                  <c:v>6</c:v>
                </c:pt>
                <c:pt idx="36">
                  <c:v>6</c:v>
                </c:pt>
                <c:pt idx="37">
                  <c:v>14</c:v>
                </c:pt>
                <c:pt idx="38">
                  <c:v>5</c:v>
                </c:pt>
                <c:pt idx="39">
                  <c:v>1</c:v>
                </c:pt>
                <c:pt idx="40">
                  <c:v>3</c:v>
                </c:pt>
                <c:pt idx="41">
                  <c:v>1</c:v>
                </c:pt>
                <c:pt idx="42">
                  <c:v>0</c:v>
                </c:pt>
                <c:pt idx="43">
                  <c:v>4</c:v>
                </c:pt>
                <c:pt idx="44">
                  <c:v>1</c:v>
                </c:pt>
                <c:pt idx="45">
                  <c:v>1</c:v>
                </c:pt>
                <c:pt idx="46">
                  <c:v>2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415-4E9E-AB76-F78471B86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781776"/>
        <c:axId val="181783408"/>
      </c:lineChart>
      <c:catAx>
        <c:axId val="1817817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800"/>
                  <a:t>Semana Epidemilógica</a:t>
                </a:r>
              </a:p>
            </c:rich>
          </c:tx>
          <c:layout>
            <c:manualLayout>
              <c:xMode val="edge"/>
              <c:yMode val="edge"/>
              <c:x val="0.4579408852564486"/>
              <c:y val="0.934715936748590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81783408"/>
        <c:crosses val="autoZero"/>
        <c:auto val="1"/>
        <c:lblAlgn val="ctr"/>
        <c:lblOffset val="100"/>
        <c:noMultiLvlLbl val="0"/>
      </c:catAx>
      <c:valAx>
        <c:axId val="181783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CASOS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81781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16860003596016"/>
          <c:y val="0.10348116391584086"/>
          <c:w val="0.29759158531797236"/>
          <c:h val="3.80967415395153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F8F3A-A864-4699-84F1-355CC3313DD8}" type="datetimeFigureOut">
              <a:rPr lang="es-PE" smtClean="0"/>
              <a:t>23/04/2025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51234-9F06-487A-8F17-714A642A52E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8530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51234-9F06-487A-8F17-714A642A52E4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53381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51234-9F06-487A-8F17-714A642A52E4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93622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27607-A178-4A01-812E-71E2F063DBA7}" type="slidenum">
              <a:rPr lang="es-PE" smtClean="0"/>
              <a:t>20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4208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27607-A178-4A01-812E-71E2F063DBA7}" type="slidenum">
              <a:rPr lang="es-PE" smtClean="0"/>
              <a:t>23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68621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B0BC6-6E8C-67FC-379E-DE6B9F2A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17D77-C8CB-36D3-64B2-71B6DFA26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4AEF0-DFC6-D75C-1EBB-E40212E5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23/04/2025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6F6A7-52EB-4A2C-FA7C-094EE0C4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511C6-8E68-050F-0708-BFFAE64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30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6C8C8-CFD5-AF2E-6E0B-EBB2FC7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AEA4EC-EBBA-7529-5428-95C77FA0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A8509-289D-46BD-69BD-275DFC9F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23/04/2025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C0F38-618F-BE07-1CBA-28064AAD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0217D-0173-D3AE-0495-42885B2E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958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AE9BE-618A-F425-7358-450A615A5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27555-43B6-B089-D4AC-607F65E7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D8F88-978F-B013-B835-B7D71B87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23/04/2025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0ECD7-442C-D443-7D9C-6620E13D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F3CDC-D445-3A20-03F2-A54C1346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46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FDF2C-A3B0-AE7A-F297-45D35E77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84E50-C95D-37B3-1127-BF1324CE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B7E3E-BB19-6105-358A-FA4FA2DF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23/04/2025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41842-5C02-44DA-8A67-B9CFF23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646A8-89C9-2BED-057B-399E3805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3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59367-15BA-C4A8-E258-83DF9563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0A0EC-B5B6-B27A-D1C7-1A7E95AF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2617C-DB1E-60FB-E6BA-D37C0604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23/04/2025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9F5AB-693E-3D22-BBE2-34165321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648A4-8437-E018-EB23-55C2AD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52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0D48E-DE6C-2F1A-00D8-10602A19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461-E03E-05DF-F13C-A2F7962C6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A223AE-66D3-9C30-3DD5-44FF1B0C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E6EA4-413B-9407-911B-949E46A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23/04/2025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24001-147D-5E87-6A36-16A10C1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F7946-C721-7EBB-5A6F-583AAEFA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10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42F5F-1CB1-BCA9-5F16-B7EA14D9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C07B89-E12A-885B-582C-D50E6A6D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DF0B03-8F02-F6E1-EE29-B136C58E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60EE80-3B59-9EFA-F442-7F633B81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823E40-8111-08FC-5593-C420826A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0880C9-AC3E-33D8-5EF3-0B8E3771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23/04/2025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6E013A-7163-3054-439F-EE64F23D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D7B2E6-8541-9296-68F3-857A399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4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3FA1-781F-0689-722F-1112AA4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529E0E-39ED-5468-4C98-2CEB043B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23/04/2025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D401E4-94D6-157F-3B2B-F7DA1DDD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EB015F-5D49-8B67-E560-4320970F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9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106B1B-6ADA-13F5-0E0B-34F1D7CE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23/04/2025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0A0CB-CA0C-0923-FEFF-52FC338B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702A-5C8A-B7D4-ECCF-F3013EF6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8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38C4-F818-6FFD-E049-9D958B44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944BB-EE87-2363-5D7F-57A6CAFA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A6AAE8-1972-6089-09BD-856994E5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86C77F-F167-6C94-4FD5-625FEDA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23/04/2025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7864A-CB76-C72B-318D-D06D76FA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0E915-8C9E-7C14-DCB6-A2CB1DC0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9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A722-6155-027C-00EE-DF98AEA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6AC90-8ACF-CBCD-DDC0-944408713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A00EDD-A200-812E-9306-F385CC0C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B2826-5464-0F93-F9D9-DEA0442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23/04/2025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C6B00-ADE4-8FF8-7D25-1CC87CF4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E88650-5054-47EF-1DC7-CA836AAC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71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325AB8-E8CF-7136-CD50-5CD7189F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8BE93-88BE-EC26-C1AD-23E0711B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2A251-ED56-F7D0-8F88-FFC1E26EE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CE71-01F9-420F-A774-2759C184E46E}" type="datetimeFigureOut">
              <a:rPr lang="es-PE" smtClean="0"/>
              <a:t>23/04/2025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E93C-9E1D-7E5E-032F-60869AE08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0D448-FD38-0729-F711-427761A69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0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7.emf"/><Relationship Id="rId2" Type="http://schemas.openxmlformats.org/officeDocument/2006/relationships/oleObject" Target="file:///C:\SALA_PAMPA_GRANDE\SALA%20SITUACIONAL%202025\PG2025%20SE14.xlsx!TRABAJO!F15C1:F21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%20SITUACIONAL%202025\PG2025%20SE14.xlsx!TRABAJO!F133C1:F145C5" TargetMode="External"/><Relationship Id="rId5" Type="http://schemas.openxmlformats.org/officeDocument/2006/relationships/image" Target="../media/image26.emf"/><Relationship Id="rId4" Type="http://schemas.openxmlformats.org/officeDocument/2006/relationships/oleObject" Target="file:///C:\SALA_PAMPA_GRANDE\SALA%20SITUACIONAL%202025\PG2025%20SE14.xlsx!TRABAJO!F77C1:F107C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file:///C:\SALA_PAMPA_GRANDE\SALA%20SITUACIONAL%202025\PG2025%20SE14.xlsx!TRABAJO2!F42C1:F66C17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file:///C:\SALA_PAMPA_GRANDE\SALA%20SITUACIONAL%202025\PG2025%20SE14.xlsx!TRABAJO2!F98C1:F111C17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PAMPA_GRANDE\SALA%20SITUACIONAL%202025\PG2025%20SE15.xlsx!TRABAJO!%5bPG2025%20SE15.xlsx%5dTRABAJOGr&#225;fico%202" TargetMode="External"/><Relationship Id="rId3" Type="http://schemas.openxmlformats.org/officeDocument/2006/relationships/image" Target="../media/image30.emf"/><Relationship Id="rId7" Type="http://schemas.openxmlformats.org/officeDocument/2006/relationships/image" Target="../media/image32.emf"/><Relationship Id="rId2" Type="http://schemas.openxmlformats.org/officeDocument/2006/relationships/oleObject" Target="file:///C:\SALA_PAMPA_GRANDE\SALA%20SITUACIONAL%202025\PG2025%20SE14.xlsx!TRABAJO3!%5bPG2025%20SE14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%20SITUACIONAL%202025\PG2025%20SE14.xlsx!TRABAJO!F15C9:F19C14" TargetMode="External"/><Relationship Id="rId5" Type="http://schemas.openxmlformats.org/officeDocument/2006/relationships/image" Target="../media/image31.emf"/><Relationship Id="rId4" Type="http://schemas.openxmlformats.org/officeDocument/2006/relationships/oleObject" Target="file:///C:\SALA_PAMPA_GRANDE\SALA%20SITUACIONAL%202025\PG2025%20SE14.xlsx!TRABAJO3!%5bPG2025%20SE14.xlsx%5dTRABAJO3%20Gr&#225;fico%202" TargetMode="External"/><Relationship Id="rId9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file:///C:\SALA_PAMPA_GRANDE\SALA%20SITUACIONAL%202025\PG2025%20SE14.xlsx!CE-PG!%5bPG2025%20SE14.xlsx%5dCE-PG%202%20Gr&#225;fico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8.jpeg"/><Relationship Id="rId9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7.jpeg"/><Relationship Id="rId7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7" Type="http://schemas.openxmlformats.org/officeDocument/2006/relationships/image" Target="../media/image58.emf"/><Relationship Id="rId2" Type="http://schemas.openxmlformats.org/officeDocument/2006/relationships/oleObject" Target="file:///C:\Users\cdcpe\OneDrive\Escritorio\sala%20zorritos\sala%20situacional%20de%20MRZ%202025%20SE%2015.xlsx!TRABAJO!F12C1:F17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Users\cdcpe\OneDrive\Escritorio\sala%20zorritos\sala%20situacional%20de%20MRZ%202025%20SE%2015.xlsx!TRABAJO!F48C1:F70C5" TargetMode="External"/><Relationship Id="rId5" Type="http://schemas.openxmlformats.org/officeDocument/2006/relationships/image" Target="../media/image57.emf"/><Relationship Id="rId4" Type="http://schemas.openxmlformats.org/officeDocument/2006/relationships/oleObject" Target="file:///C:\Users\cdcpe\OneDrive\Escritorio\sala%20zorritos\sala%20situacional%20de%20MRZ%202025%20SE%2015.xlsx!TRABAJO!F93C1:F104C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oleObject" Target="file:///C:\Users\cdcpe\OneDrive\Escritorio\sala%20zorritos\sala%20situacional%20de%20MRZ%202025%20SE%2015.xlsx!TRABAJO2!F35C1:F56C17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oleObject" Target="file:///C:\Users\cdcpe\OneDrive\Escritorio\sala%20zorritos\sala%20situacional%20de%20MRZ%202025%20SE%2015.xlsx!TRABAJO2!F91C1:F103C17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oleObject" Target="file:///C:\Users\cdcpe\OneDrive\Escritorio\sala%20zorritos\sala%20situacional%20de%20MRZ%202025%20SE%2015.xlsx!TRABAJO!F12C9:F16C14" TargetMode="External"/><Relationship Id="rId7" Type="http://schemas.openxmlformats.org/officeDocument/2006/relationships/oleObject" Target="file:///C:\Users\cdcpe\OneDrive\Escritorio\sala%20zorritos\sala%20situacional%20de%20MRZ%202025%20SE%2015.xlsx!TRABAJO3!%5bsala%20situacional%20de%20MRZ%202025%20SE%2015.xlsx%5dTRABAJO3%20Gr&#225;fico%202" TargetMode="External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emf"/><Relationship Id="rId5" Type="http://schemas.openxmlformats.org/officeDocument/2006/relationships/oleObject" Target="file:///C:\Users\cdcpe\OneDrive\Escritorio\sala%20zorritos\sala%20situacional%20de%20MRZ%202025%20SE%2015.xlsx!TRABAJO!%5bsala%20situacional%20de%20MRZ%202025%20SE%2015.xlsx%5dTRABAJO%20Gr&#225;fico%202" TargetMode="External"/><Relationship Id="rId10" Type="http://schemas.openxmlformats.org/officeDocument/2006/relationships/image" Target="../media/image65.emf"/><Relationship Id="rId4" Type="http://schemas.openxmlformats.org/officeDocument/2006/relationships/image" Target="../media/image62.emf"/><Relationship Id="rId9" Type="http://schemas.openxmlformats.org/officeDocument/2006/relationships/oleObject" Target="file:///C:\Users\cdcpe\OneDrive\Escritorio\sala%20zorritos\sala%20situacional%20de%20MRZ%202025%20SE%2015.xlsx!TRABAJO3!%5bsala%20situacional%20de%20MRZ%202025%20SE%2015.xlsx%5dTRABAJO3%20Gr&#225;fico%201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oleObject" Target="file:///C:\Users\cdcpe\OneDrive\Escritorio\sala%20zorritos\sala%20situacional%20de%20MRZ%202025%20SE%2015.xlsx!canal!%5bsala%20situacional%20de%20MRZ%202025%20SE%2015.xlsx%5dcanal%202%20Gr&#225;fico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2" Type="http://schemas.openxmlformats.org/officeDocument/2006/relationships/oleObject" Target="file:///C:\SALA_ZARUMILLA\SALA%20SITUACIONAL%202025\Sala_situacional_ZA-14%202025.xlsx!TRABAJO!F13C1:F19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ZARUMILLA\SALA%20SITUACIONAL%202025\Sala_situacional_ZA-14%202025.xlsx!TRABAJO!F123C1:F139C5" TargetMode="External"/><Relationship Id="rId5" Type="http://schemas.openxmlformats.org/officeDocument/2006/relationships/image" Target="../media/image12.emf"/><Relationship Id="rId4" Type="http://schemas.openxmlformats.org/officeDocument/2006/relationships/oleObject" Target="file:///C:\SALA_ZARUMILLA\SALA%20SITUACIONAL%202025\Sala_situacional_ZA-14%202025.xlsx!TRABAJO!F58C1:F89C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file:///C:\SALA_ZARUMILLA\SALA%20SITUACIONAL%202025\Sala_situacional_ZA-14%202025.xlsx!TRABAJO2!F35C1:F63C17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file:///C:\SALA_ZARUMILLA\SALA%20SITUACIONAL%202025\Sala_situacional_ZA-14%202025.xlsx!TRABAJO2!F91C1:F104C17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file:///C:\SALA_ZARUMILLA\SALA%20SITUACIONAL%202025\Sala_situacional_ZA-14%202025.xlsx!TRABAJO3!%5bSala_situacional_ZA-14%202025.xlsx%5dTRABAJO3%20Gr&#225;fico%201" TargetMode="External"/><Relationship Id="rId7" Type="http://schemas.openxmlformats.org/officeDocument/2006/relationships/oleObject" Target="file:///C:\SALA_ZARUMILLA\SALA%20SITUACIONAL%202025\Sala_situacional_ZA-14%202025.xlsx!TRABAJO!F13C9:F17C1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oleObject" Target="file:///C:\SALA_ZARUMILLA\SALA%20SITUACIONAL%202025\Sala_situacional_ZA-14%202025.xlsx!TRABAJO3!%5bSala_situacional_ZA-14%202025.xlsx%5dTRABAJO3%20Gr&#225;fico%202" TargetMode="External"/><Relationship Id="rId10" Type="http://schemas.openxmlformats.org/officeDocument/2006/relationships/image" Target="../media/image19.emf"/><Relationship Id="rId4" Type="http://schemas.openxmlformats.org/officeDocument/2006/relationships/image" Target="../media/image16.emf"/><Relationship Id="rId9" Type="http://schemas.openxmlformats.org/officeDocument/2006/relationships/oleObject" Target="file:///C:\SALA_ZARUMILLA\SALA%20SITUACIONAL%202025\Sala_situacional_ZA-14%202025.xlsx!TRABAJO!%5bSala_situacional_ZA-14%202025.xlsx%5dTRABAJO%20Gr&#225;fico%20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jpe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ZARUMILLA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15- 2025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3F91321-9052-4EA5-86B5-8C99AC435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9" y="60536"/>
            <a:ext cx="988331" cy="131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5B37F3-0091-A4D0-73F2-0BCA9843E3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r="2987"/>
          <a:stretch/>
        </p:blipFill>
        <p:spPr>
          <a:xfrm>
            <a:off x="-54171" y="1455905"/>
            <a:ext cx="1302791" cy="158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1A3B8C1-EBEF-C8AF-FF30-F48D4FEC9F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2" b="12699"/>
          <a:stretch/>
        </p:blipFill>
        <p:spPr>
          <a:xfrm>
            <a:off x="50083" y="2925452"/>
            <a:ext cx="1166567" cy="145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548DAAF-9E3D-4623-5535-1BA1755AFA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/>
          <a:stretch/>
        </p:blipFill>
        <p:spPr>
          <a:xfrm>
            <a:off x="54234" y="4259245"/>
            <a:ext cx="1158263" cy="138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5816AAF-EE50-4335-925C-517FA2CF52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r="6218"/>
          <a:stretch/>
        </p:blipFill>
        <p:spPr>
          <a:xfrm>
            <a:off x="119476" y="5595098"/>
            <a:ext cx="958455" cy="1196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- 2025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(15)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6365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(15)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SE15</a:t>
            </a:r>
            <a:endParaRPr lang="es-PE" dirty="0"/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8E4B65D0-A06B-93DE-CCED-D8B90A0C27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4846" y="1190169"/>
          <a:ext cx="5121275" cy="188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120640" imgH="1882148" progId="Excel.Sheet.12">
                  <p:link updateAutomatic="1"/>
                </p:oleObj>
              </mc:Choice>
              <mc:Fallback>
                <p:oleObj name="Worksheet" r:id="rId2" imgW="5120640" imgH="1882148" progId="Excel.Sheet.12">
                  <p:link updateAutomatic="1"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8E4B65D0-A06B-93DE-CCED-D8B90A0C27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4846" y="1190169"/>
                        <a:ext cx="5121275" cy="188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F32030E5-E233-7160-2C94-344940880A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71853" y="1391944"/>
          <a:ext cx="5121275" cy="530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120640" imgH="5303615" progId="Excel.Sheet.12">
                  <p:link updateAutomatic="1"/>
                </p:oleObj>
              </mc:Choice>
              <mc:Fallback>
                <p:oleObj name="Worksheet" r:id="rId4" imgW="5120640" imgH="5303615" progId="Excel.Sheet.12">
                  <p:link updateAutomatic="1"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F32030E5-E233-7160-2C94-344940880A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71853" y="1391944"/>
                        <a:ext cx="5121275" cy="5303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396FC9C8-C2BD-376F-18CA-6DA087D73E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4846" y="3556442"/>
          <a:ext cx="5121275" cy="253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120640" imgH="2537531" progId="Excel.Sheet.12">
                  <p:link updateAutomatic="1"/>
                </p:oleObj>
              </mc:Choice>
              <mc:Fallback>
                <p:oleObj name="Worksheet" r:id="rId6" imgW="5120640" imgH="2537531" progId="Excel.Sheet.12">
                  <p:link updateAutomatic="1"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396FC9C8-C2BD-376F-18CA-6DA087D73E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4846" y="3556442"/>
                        <a:ext cx="5121275" cy="253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2400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(15)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SE15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AC04794A-84C6-ACC0-4A3E-0B9656128C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979" y="1490611"/>
          <a:ext cx="10612285" cy="4392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8293237" imgH="11704367" progId="Excel.Sheet.12">
                  <p:link updateAutomatic="1"/>
                </p:oleObj>
              </mc:Choice>
              <mc:Fallback>
                <p:oleObj name="Worksheet" r:id="rId2" imgW="28293237" imgH="11704367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AC04794A-84C6-ACC0-4A3E-0B9656128C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4979" y="1490611"/>
                        <a:ext cx="10612285" cy="4392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5385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E874127B-CBFC-76D4-4108-BFC10C173A8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(15)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24F63C1-8BD6-F129-FE1D-CF0444925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SE15</a:t>
            </a:r>
            <a:endParaRPr lang="es-PE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922F83EC-4F04-A101-3231-05F2CD2CEC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4954" y="1724563"/>
          <a:ext cx="11442091" cy="3408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8293237" imgH="6454053" progId="Excel.Sheet.12">
                  <p:link updateAutomatic="1"/>
                </p:oleObj>
              </mc:Choice>
              <mc:Fallback>
                <p:oleObj name="Worksheet" r:id="rId2" imgW="28293237" imgH="6454053" progId="Excel.Sheet.12">
                  <p:link updateAutomatic="1"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922F83EC-4F04-A101-3231-05F2CD2CEC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4954" y="1724563"/>
                        <a:ext cx="11442091" cy="3408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4995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PAMPA GRANDE –  SE (15)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SE15</a:t>
            </a:r>
            <a:endParaRPr lang="es-PE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89BBB489-15FA-FBF9-C306-FBB0B23BD1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1825" y="1476375"/>
          <a:ext cx="4849813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3205212" imgH="5966247" progId="Excel.Sheet.12">
                  <p:link updateAutomatic="1"/>
                </p:oleObj>
              </mc:Choice>
              <mc:Fallback>
                <p:oleObj name="Worksheet" r:id="rId2" imgW="13205212" imgH="5966247" progId="Excel.Sheet.12">
                  <p:link updateAutomatic="1"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89BBB489-15FA-FBF9-C306-FBB0B23BD1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1825" y="1476375"/>
                        <a:ext cx="4849813" cy="219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3525960D-9E4A-C37B-10D5-D2665D9BD1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64325" y="4002088"/>
          <a:ext cx="4889500" cy="233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6535329" imgH="5867321" progId="Excel.Sheet.12">
                  <p:link updateAutomatic="1"/>
                </p:oleObj>
              </mc:Choice>
              <mc:Fallback>
                <p:oleObj name="Worksheet" r:id="rId4" imgW="16535329" imgH="5867321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3525960D-9E4A-C37B-10D5-D2665D9BD1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64325" y="4002088"/>
                        <a:ext cx="4889500" cy="2332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74C96834-EF32-C733-0B7A-5E3A6F2294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149" y="4358644"/>
          <a:ext cx="5646827" cy="1354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6576025" imgH="1386666" progId="Excel.Sheet.12">
                  <p:link updateAutomatic="1"/>
                </p:oleObj>
              </mc:Choice>
              <mc:Fallback>
                <p:oleObj name="Worksheet" r:id="rId6" imgW="6576025" imgH="1386666" progId="Excel.Sheet.12">
                  <p:link updateAutomatic="1"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74C96834-EF32-C733-0B7A-5E3A6F2294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7149" y="4358644"/>
                        <a:ext cx="5646827" cy="1354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8CD09861-2D89-8481-9EA2-F06168612F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35813" y="1292225"/>
          <a:ext cx="3944937" cy="239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6232806" imgH="3779220" progId="Excel.Sheet.12">
                  <p:link updateAutomatic="1"/>
                </p:oleObj>
              </mc:Choice>
              <mc:Fallback>
                <p:oleObj name="Worksheet" r:id="rId8" imgW="6232806" imgH="3779220" progId="Excel.Sheet.12">
                  <p:link updateAutomatic="1"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8CD09861-2D89-8481-9EA2-F06168612F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35813" y="1292225"/>
                        <a:ext cx="3944937" cy="2392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413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DB588D05-51FC-055A-2284-974082D6C73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PAMPA GRANDE –  SE (15)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Marcador de pie de página 3">
            <a:extLst>
              <a:ext uri="{FF2B5EF4-FFF2-40B4-BE49-F238E27FC236}">
                <a16:creationId xmlns:a16="http://schemas.microsoft.com/office/drawing/2014/main" id="{B90EB195-667B-11BB-21CE-69C48869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SE15</a:t>
            </a:r>
            <a:endParaRPr lang="es-PE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EA72D87A-DAD8-8256-19E2-CDCB4A3784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0238" y="1468438"/>
          <a:ext cx="9577387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690006" imgH="3924197" progId="Excel.Sheet.12">
                  <p:link updateAutomatic="1"/>
                </p:oleObj>
              </mc:Choice>
              <mc:Fallback>
                <p:oleObj name="Worksheet" r:id="rId2" imgW="6690006" imgH="3924197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EA72D87A-DAD8-8256-19E2-CDCB4A3784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0238" y="1468438"/>
                        <a:ext cx="9577387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4909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7376986-1C9B-2EE9-10AC-1F5546752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35"/>
            <a:ext cx="12192000" cy="6784529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16408"/>
            <a:ext cx="12123174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PAMPA GRANDE – SE 15/2025</a:t>
            </a:r>
            <a:endParaRPr lang="es-PE" sz="3600" b="1" dirty="0">
              <a:solidFill>
                <a:schemeClr val="bg1"/>
              </a:solidFill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DF9A0F65-86A6-D461-393C-76E89FE743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ED1D1CC0-AD89-4B7C-5904-B0A956A66E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83128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179774" y="43498"/>
            <a:ext cx="9851428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2683069" y="5346777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CORRALES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2901183" y="6054663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15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2132946" cy="683071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146" y="731778"/>
            <a:ext cx="2136154" cy="149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763039" y="1361797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344" y="3229082"/>
            <a:ext cx="2274735" cy="167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9542562" y="2850146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A52F506-BAF7-4C45-AB6B-0D3376DE7D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1229" r="32825" b="24032"/>
          <a:stretch/>
        </p:blipFill>
        <p:spPr>
          <a:xfrm>
            <a:off x="53298" y="27282"/>
            <a:ext cx="1467931" cy="1422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2D4B36-0739-4E9B-82B2-60B9CAC285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21280" r="3619" b="6629"/>
          <a:stretch/>
        </p:blipFill>
        <p:spPr>
          <a:xfrm>
            <a:off x="-93912" y="2726946"/>
            <a:ext cx="1889760" cy="1426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802B3C9-0EA7-4798-8929-C02C3626810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8514" r="18220" b="26015"/>
          <a:stretch/>
        </p:blipFill>
        <p:spPr>
          <a:xfrm>
            <a:off x="0" y="5346777"/>
            <a:ext cx="1276680" cy="1548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DFC574E-6D2E-E982-C2B6-449D6AF083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3" y="1102946"/>
            <a:ext cx="1396962" cy="1862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FA6AE55-595A-9AD7-6733-02F63AD093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66" y="3998480"/>
            <a:ext cx="1276680" cy="1702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771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37"/>
    </mc:Choice>
    <mc:Fallback xmlns="">
      <p:transition spd="slow" advTm="30637"/>
    </mc:Fallback>
  </mc:AlternateContent>
  <p:extLst>
    <p:ext uri="{E180D4A7-C9FB-4DFB-919C-405C955672EB}">
      <p14:showEvtLst xmlns:p14="http://schemas.microsoft.com/office/powerpoint/2010/main">
        <p14:playEvt time="1" objId="2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- 2025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(15/2025)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967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82"/>
    </mc:Choice>
    <mc:Fallback xmlns="">
      <p:transition spd="slow" advTm="7282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E7C347C-3586-62A6-6CED-ACAC10509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325935"/>
            <a:ext cx="11399520" cy="620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7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18"/>
    </mc:Choice>
    <mc:Fallback xmlns="">
      <p:transition spd="slow" advTm="2451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- 2025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(01-15)</a:t>
            </a:r>
            <a:endParaRPr lang="es-PE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0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(15/2025)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372C204-FA83-D4D5-D6A5-A46D16B55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22" y="3152817"/>
            <a:ext cx="5167688" cy="343490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E0566C6-AB16-ABD6-DF46-4D7398AAC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119" y="1407614"/>
            <a:ext cx="5128591" cy="1622605"/>
          </a:xfrm>
          <a:prstGeom prst="rect">
            <a:avLst/>
          </a:prstGeom>
        </p:spPr>
      </p:pic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SE15</a:t>
            </a:r>
            <a:endParaRPr lang="es-PE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7DEB135-1080-FEAF-5622-4B02ED872F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2550" y="1261070"/>
            <a:ext cx="5615840" cy="532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5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96"/>
    </mc:Choice>
    <mc:Fallback xmlns="">
      <p:transition spd="slow" advTm="8696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(15/2025)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SE15</a:t>
            </a:r>
            <a:endParaRPr lang="es-PE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B709EE0-E7EE-D5A3-C711-759E8F4A3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53" y="1278150"/>
            <a:ext cx="11817918" cy="547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3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28"/>
    </mc:Choice>
    <mc:Fallback xmlns="">
      <p:transition spd="slow" advTm="10728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(15/2025)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SE15</a:t>
            </a:r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2401E42-745F-9FE4-B97E-8C555CB39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3" y="1597791"/>
            <a:ext cx="11817626" cy="419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8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50"/>
    </mc:Choice>
    <mc:Fallback xmlns="">
      <p:transition spd="slow" advTm="1775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CORRALES –  SE (15/2025)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SE15</a:t>
            </a:r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006C6B9-1880-C9CD-ADFD-6526425F9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01" y="1381856"/>
            <a:ext cx="6494486" cy="1699274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9CB6A933-1B08-F135-89D8-5FD12FB2B068}"/>
              </a:ext>
            </a:extLst>
          </p:cNvPr>
          <p:cNvGraphicFramePr>
            <a:graphicFrameLocks/>
          </p:cNvGraphicFramePr>
          <p:nvPr/>
        </p:nvGraphicFramePr>
        <p:xfrm>
          <a:off x="5345263" y="2801317"/>
          <a:ext cx="6572417" cy="3750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9952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79"/>
    </mc:Choice>
    <mc:Fallback xmlns="">
      <p:transition spd="slow" advTm="16379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4B378BA-59A1-8BDA-1D6B-2B6CEA324F95}"/>
              </a:ext>
            </a:extLst>
          </p:cNvPr>
          <p:cNvGraphicFramePr>
            <a:graphicFrameLocks/>
          </p:cNvGraphicFramePr>
          <p:nvPr/>
        </p:nvGraphicFramePr>
        <p:xfrm>
          <a:off x="1043609" y="1190168"/>
          <a:ext cx="9561443" cy="5528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9C187877-61C4-12C3-6683-E3785406171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CORRALES –  SE (15/2025)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232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17"/>
    </mc:Choice>
    <mc:Fallback xmlns="">
      <p:transition spd="slow" advTm="12917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6D30EC0-FF90-A606-B457-A7DC342DE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3548"/>
            <a:ext cx="12192000" cy="5883965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05FE6BB2-168C-BA1E-25C9-5E9B43E6EBE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CORRALES –  SE (15/2025)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354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55"/>
    </mc:Choice>
    <mc:Fallback xmlns="">
      <p:transition spd="slow" advTm="11155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CORRALES – SE 01-14/2025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E9E9A02-8C21-9BAE-923F-0ED14177E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35"/>
            <a:ext cx="12192000" cy="678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5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09"/>
    </mc:Choice>
    <mc:Fallback xmlns="">
      <p:transition spd="slow" advTm="12409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ZORRITOS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15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accent2"/>
              </a:solidFill>
            </a:endParaRPr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766D06C-0E35-4260-8648-97A212F02F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9" t="13710" r="1342" b="15883"/>
          <a:stretch/>
        </p:blipFill>
        <p:spPr>
          <a:xfrm>
            <a:off x="37995" y="21219"/>
            <a:ext cx="1143608" cy="158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32E61CC-A09E-488B-8A1B-E399D276E0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2063" r="10349"/>
          <a:stretch/>
        </p:blipFill>
        <p:spPr>
          <a:xfrm>
            <a:off x="103633" y="4840631"/>
            <a:ext cx="1140151" cy="183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C29E09-976F-42F1-831A-A39B9A2B59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r="23943" b="37059"/>
          <a:stretch/>
        </p:blipFill>
        <p:spPr>
          <a:xfrm>
            <a:off x="89512" y="3089133"/>
            <a:ext cx="1040574" cy="148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705F42-DD05-4EF8-98B7-8AF3F4874E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" y="1697352"/>
            <a:ext cx="1040574" cy="139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7575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2238831"/>
            <a:ext cx="12027467" cy="119016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- 2025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(15)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2E561F6-5FF8-4DDD-8C2C-FA906020C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050" y="3617842"/>
            <a:ext cx="5295900" cy="276866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EBB2D14-83D7-4106-AA0E-288E51312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293" y="203131"/>
            <a:ext cx="3952875" cy="1846858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62764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SE (15)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15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0FC0315-0D0B-9E8C-93FD-B575FCAD35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519" y="1027739"/>
          <a:ext cx="5616575" cy="2401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616117" imgH="2049725" progId="Excel.Sheet.12">
                  <p:link updateAutomatic="1"/>
                </p:oleObj>
              </mc:Choice>
              <mc:Fallback>
                <p:oleObj name="Worksheet" r:id="rId2" imgW="5616117" imgH="2049725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30FC0315-0D0B-9E8C-93FD-B575FCAD3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519" y="1027739"/>
                        <a:ext cx="5616575" cy="2401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89CCA00D-777C-A32B-F237-CA2C64FAB4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519" y="3956180"/>
          <a:ext cx="5616575" cy="2547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616117" imgH="2217302" progId="Excel.Sheet.12">
                  <p:link updateAutomatic="1"/>
                </p:oleObj>
              </mc:Choice>
              <mc:Fallback>
                <p:oleObj name="Worksheet" r:id="rId4" imgW="5616117" imgH="2217302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89CCA00D-777C-A32B-F237-CA2C64FAB4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519" y="3956180"/>
                        <a:ext cx="5616575" cy="2547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BE59473D-E34D-B870-3C21-A7DD6FB9A4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2840" y="1516743"/>
          <a:ext cx="5616575" cy="4986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616117" imgH="4213726" progId="Excel.Sheet.12">
                  <p:link updateAutomatic="1"/>
                </p:oleObj>
              </mc:Choice>
              <mc:Fallback>
                <p:oleObj name="Worksheet" r:id="rId6" imgW="5616117" imgH="4213726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BE59473D-E34D-B870-3C21-A7DD6FB9A4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82840" y="1516743"/>
                        <a:ext cx="5616575" cy="4986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7587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TENDENCIA SERMANAL CASOS FEBRILES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(01-15)</a:t>
            </a:r>
            <a:endParaRPr lang="es-PE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15</a:t>
            </a:r>
            <a:endParaRPr lang="es-PE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7702A6A-2718-44C5-0255-A0BEB56716A3}"/>
              </a:ext>
            </a:extLst>
          </p:cNvPr>
          <p:cNvSpPr txBox="1"/>
          <p:nvPr/>
        </p:nvSpPr>
        <p:spPr>
          <a:xfrm>
            <a:off x="2052344" y="1400189"/>
            <a:ext cx="20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/>
              <a:t>Microred Zarumilla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D98A89A-F39D-0F42-C16C-6C96543016FB}"/>
              </a:ext>
            </a:extLst>
          </p:cNvPr>
          <p:cNvSpPr txBox="1"/>
          <p:nvPr/>
        </p:nvSpPr>
        <p:spPr>
          <a:xfrm>
            <a:off x="7919744" y="1332362"/>
            <a:ext cx="2991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/>
              <a:t>Centro de Salud de Zarumilla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E9D2987-18C7-8637-AC0E-7E4F5310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93" y="2013544"/>
            <a:ext cx="5692407" cy="317019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351AE32-1FC2-AD71-46AE-D0E0B55BF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403" y="1944958"/>
            <a:ext cx="5732957" cy="32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964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(15)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15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99F36FC-4750-72B0-13FB-E2CCAEFC3E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7829" y="1190169"/>
          <a:ext cx="10888824" cy="5210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4805625" imgH="5608494" progId="Excel.Sheet.12">
                  <p:link updateAutomatic="1"/>
                </p:oleObj>
              </mc:Choice>
              <mc:Fallback>
                <p:oleObj name="Worksheet" r:id="rId2" imgW="14805625" imgH="5608494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B99F36FC-4750-72B0-13FB-E2CCAEFC3E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7829" y="1190169"/>
                        <a:ext cx="10888824" cy="5210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06749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rgbClr val="00B0F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(15)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15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B60CD166-0EB2-94FC-D987-74FF906802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9797" y="1586204"/>
          <a:ext cx="10263672" cy="3946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4805625" imgH="3009987" progId="Excel.Sheet.12">
                  <p:link updateAutomatic="1"/>
                </p:oleObj>
              </mc:Choice>
              <mc:Fallback>
                <p:oleObj name="Worksheet" r:id="rId2" imgW="14805625" imgH="3009987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B60CD166-0EB2-94FC-D987-74FF906802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9797" y="1586204"/>
                        <a:ext cx="10263672" cy="3946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87684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ZORRITOS –  SE (15)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 15</a:t>
            </a:r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0D733F4-6C4D-473B-A196-1A75D53EA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475" y="3324225"/>
            <a:ext cx="781050" cy="2095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99DCCFE-0D17-4D60-ACFF-8886D1100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475" y="3324225"/>
            <a:ext cx="781050" cy="209550"/>
          </a:xfrm>
          <a:prstGeom prst="rect">
            <a:avLst/>
          </a:prstGeom>
        </p:spPr>
      </p:pic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BF4D4D99-7355-AD8E-7D61-E93E7F022F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2" y="4652753"/>
          <a:ext cx="5957887" cy="1866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890437" imgH="1866797" progId="Excel.Sheet.12">
                  <p:link updateAutomatic="1"/>
                </p:oleObj>
              </mc:Choice>
              <mc:Fallback>
                <p:oleObj name="Worksheet" r:id="rId3" imgW="5890437" imgH="1866797" progId="Excel.Sheet.12">
                  <p:link updateAutomatic="1"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BF4D4D99-7355-AD8E-7D61-E93E7F022F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2" y="4652753"/>
                        <a:ext cx="5957887" cy="1866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1CD170FA-EBBD-1ECD-549B-E9F8E0B951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57193" y="1267002"/>
          <a:ext cx="3824805" cy="20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5564103" imgH="3316388" progId="Excel.Sheet.12">
                  <p:link updateAutomatic="1"/>
                </p:oleObj>
              </mc:Choice>
              <mc:Fallback>
                <p:oleObj name="Worksheet" r:id="rId5" imgW="5564103" imgH="3316388" progId="Excel.Sheet.12">
                  <p:link updateAutomatic="1"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1CD170FA-EBBD-1ECD-549B-E9F8E0B951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57193" y="1267002"/>
                        <a:ext cx="3824805" cy="2057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50EB3417-9381-BBE3-31FD-E69B86FA24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3429000"/>
          <a:ext cx="6057898" cy="3381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9491684" imgH="3993077" progId="Excel.Sheet.12">
                  <p:link updateAutomatic="1"/>
                </p:oleObj>
              </mc:Choice>
              <mc:Fallback>
                <p:oleObj name="Worksheet" r:id="rId7" imgW="9491684" imgH="3993077" progId="Excel.Sheet.12">
                  <p:link updateAutomatic="1"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50EB3417-9381-BBE3-31FD-E69B86FA24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6000" y="3429000"/>
                        <a:ext cx="6057898" cy="3381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EEC43100-059E-F1C8-427B-ED4A1FC4B3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2" y="1234345"/>
          <a:ext cx="5957887" cy="3673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9" imgW="11087185" imgH="5881100" progId="Excel.Sheet.12">
                  <p:link updateAutomatic="1"/>
                </p:oleObj>
              </mc:Choice>
              <mc:Fallback>
                <p:oleObj name="Worksheet" r:id="rId9" imgW="11087185" imgH="5881100" progId="Excel.Sheet.12">
                  <p:link updateAutomatic="1"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EEC43100-059E-F1C8-427B-ED4A1FC4B3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102" y="1234345"/>
                        <a:ext cx="5957887" cy="36735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67574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DB4853-40F9-29A9-8250-0E9F2067592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rgbClr val="00B0F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(15)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arcador de pie de página 3">
            <a:extLst>
              <a:ext uri="{FF2B5EF4-FFF2-40B4-BE49-F238E27FC236}">
                <a16:creationId xmlns:a16="http://schemas.microsoft.com/office/drawing/2014/main" id="{36AB09FD-65DB-CD64-768F-79125BB52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 15</a:t>
            </a:r>
            <a:endParaRPr lang="es-PE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E07137A8-F47E-1375-C0EA-AAD047056B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5813" y="1347788"/>
          <a:ext cx="10690225" cy="518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362523" imgH="4168101" progId="Excel.Sheet.12">
                  <p:link updateAutomatic="1"/>
                </p:oleObj>
              </mc:Choice>
              <mc:Fallback>
                <p:oleObj name="Worksheet" r:id="rId2" imgW="6362523" imgH="4168101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E07137A8-F47E-1375-C0EA-AAD047056B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85813" y="1347788"/>
                        <a:ext cx="10690225" cy="5180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77845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B86EA2E2-6C0D-220E-995A-65D54690DA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06286"/>
          </a:xfrm>
          <a:prstGeom prst="rect">
            <a:avLst/>
          </a:prstGeom>
          <a:solidFill>
            <a:srgbClr val="00B0F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(15)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16959E78-96B1-DD77-6652-5450E44254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F95F1FB-5252-2F79-072C-6856CF118C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6" r="586"/>
          <a:stretch/>
        </p:blipFill>
        <p:spPr>
          <a:xfrm>
            <a:off x="0" y="1306286"/>
            <a:ext cx="12192000" cy="555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5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C64E1-BDC4-DEBC-3792-FE158500B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4CD6ACC-5920-6EA9-E39B-472D5C3334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(01-15)</a:t>
            </a:r>
            <a:endParaRPr lang="es-PE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DF2063F5-45E1-AF4E-6928-A06A22C8C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15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9600154-E373-FA58-D88E-FE4711E856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26471"/>
              </p:ext>
            </p:extLst>
          </p:nvPr>
        </p:nvGraphicFramePr>
        <p:xfrm>
          <a:off x="425046" y="986155"/>
          <a:ext cx="5541414" cy="2302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356683" imgH="2224977" progId="Excel.Sheet.12">
                  <p:link updateAutomatic="1"/>
                </p:oleObj>
              </mc:Choice>
              <mc:Fallback>
                <p:oleObj name="Worksheet" r:id="rId2" imgW="5356683" imgH="222497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5046" y="986155"/>
                        <a:ext cx="5541414" cy="23026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993A032E-A01E-9D8F-9ABE-E8C5B5DA05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009785"/>
              </p:ext>
            </p:extLst>
          </p:nvPr>
        </p:nvGraphicFramePr>
        <p:xfrm>
          <a:off x="6926580" y="1213029"/>
          <a:ext cx="4446270" cy="5542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356683" imgH="8534479" progId="Excel.Sheet.12">
                  <p:link updateAutomatic="1"/>
                </p:oleObj>
              </mc:Choice>
              <mc:Fallback>
                <p:oleObj name="Worksheet" r:id="rId4" imgW="5356683" imgH="853447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26580" y="1213029"/>
                        <a:ext cx="4446270" cy="5542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A8205B49-7931-9BAD-16A8-AB780CF51B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270425"/>
              </p:ext>
            </p:extLst>
          </p:nvPr>
        </p:nvGraphicFramePr>
        <p:xfrm>
          <a:off x="461645" y="3361883"/>
          <a:ext cx="5481955" cy="3280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356683" imgH="3817596" progId="Excel.Sheet.12">
                  <p:link updateAutomatic="1"/>
                </p:oleObj>
              </mc:Choice>
              <mc:Fallback>
                <p:oleObj name="Worksheet" r:id="rId6" imgW="5356683" imgH="381759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1645" y="3361883"/>
                        <a:ext cx="5481955" cy="3280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7153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(01-15)</a:t>
            </a:r>
            <a:endParaRPr lang="es-PE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15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DE1AB61B-1E82-BDF1-E50A-3FAC730E10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806704"/>
              </p:ext>
            </p:extLst>
          </p:nvPr>
        </p:nvGraphicFramePr>
        <p:xfrm>
          <a:off x="1174481" y="868621"/>
          <a:ext cx="9498113" cy="5708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6451545" imgH="9883195" progId="Excel.Sheet.12">
                  <p:link updateAutomatic="1"/>
                </p:oleObj>
              </mc:Choice>
              <mc:Fallback>
                <p:oleObj name="Worksheet" r:id="rId2" imgW="16451545" imgH="988319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74481" y="868621"/>
                        <a:ext cx="9498113" cy="5708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046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(01-15)</a:t>
            </a:r>
            <a:endParaRPr lang="es-PE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15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06131B8A-CE4C-8CC7-901B-CA300BAC01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272493"/>
              </p:ext>
            </p:extLst>
          </p:nvPr>
        </p:nvGraphicFramePr>
        <p:xfrm>
          <a:off x="226397" y="1337310"/>
          <a:ext cx="11743334" cy="3440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6451545" imgH="4815808" progId="Excel.Sheet.12">
                  <p:link updateAutomatic="1"/>
                </p:oleObj>
              </mc:Choice>
              <mc:Fallback>
                <p:oleObj name="Worksheet" r:id="rId2" imgW="16451545" imgH="481580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6397" y="1337310"/>
                        <a:ext cx="11743334" cy="3440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6377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ZARUMILLA – 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(01-15)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15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B992802-F0FE-BABF-86B5-84F004F5F3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535057"/>
              </p:ext>
            </p:extLst>
          </p:nvPr>
        </p:nvGraphicFramePr>
        <p:xfrm>
          <a:off x="241767" y="1224459"/>
          <a:ext cx="6203640" cy="3347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0640631" imgH="5742661" progId="Excel.Sheet.12">
                  <p:link updateAutomatic="1"/>
                </p:oleObj>
              </mc:Choice>
              <mc:Fallback>
                <p:oleObj name="Worksheet" r:id="rId3" imgW="10640631" imgH="574266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767" y="1224459"/>
                        <a:ext cx="6203640" cy="33475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DE9B37C7-235A-956B-2CA4-BCDBF0487A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468284"/>
              </p:ext>
            </p:extLst>
          </p:nvPr>
        </p:nvGraphicFramePr>
        <p:xfrm>
          <a:off x="6469379" y="3185447"/>
          <a:ext cx="5712617" cy="3628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11014138" imgH="6996897" progId="Excel.Sheet.12">
                  <p:link updateAutomatic="1"/>
                </p:oleObj>
              </mc:Choice>
              <mc:Fallback>
                <p:oleObj name="Worksheet" r:id="rId5" imgW="11014138" imgH="699689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69379" y="3185447"/>
                        <a:ext cx="5712617" cy="3628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EA98C50D-A859-EC45-BA45-89AA61C392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222343"/>
              </p:ext>
            </p:extLst>
          </p:nvPr>
        </p:nvGraphicFramePr>
        <p:xfrm>
          <a:off x="327659" y="4623435"/>
          <a:ext cx="5898725" cy="192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5410271" imgH="1767872" progId="Excel.Sheet.12">
                  <p:link updateAutomatic="1"/>
                </p:oleObj>
              </mc:Choice>
              <mc:Fallback>
                <p:oleObj name="Worksheet" r:id="rId7" imgW="5410271" imgH="176787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7659" y="4623435"/>
                        <a:ext cx="5898725" cy="192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795E6157-9272-57F2-C514-4F75B1CEBC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500071"/>
              </p:ext>
            </p:extLst>
          </p:nvPr>
        </p:nvGraphicFramePr>
        <p:xfrm>
          <a:off x="7531786" y="1178006"/>
          <a:ext cx="3406309" cy="2007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9" imgW="5713434" imgH="3366500" progId="Excel.Sheet.12">
                  <p:link updateAutomatic="1"/>
                </p:oleObj>
              </mc:Choice>
              <mc:Fallback>
                <p:oleObj name="Worksheet" r:id="rId9" imgW="5713434" imgH="336650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31786" y="1178006"/>
                        <a:ext cx="3406309" cy="2007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464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58F7189-AAEF-4BB4-D54C-49AFF3599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595"/>
            <a:ext cx="12192000" cy="679840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11430" y="-11430"/>
            <a:ext cx="12192000" cy="10629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ZARUMILLA – SE 01-15/2025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63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317623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PAMPA GRANDE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15 - 2025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0" y="1922804"/>
            <a:ext cx="1095999" cy="146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52274"/>
            <a:ext cx="1128044" cy="150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927B0CC-8B3D-08A0-777C-1DA9ADACB7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13" y="3501516"/>
            <a:ext cx="1171189" cy="157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333EFE0-9ABF-EA7D-F773-9DB1D3FE82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87" y="178333"/>
            <a:ext cx="1149616" cy="157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4417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2255</TotalTime>
  <Words>721</Words>
  <Application>Microsoft Office PowerPoint</Application>
  <PresentationFormat>Panorámica</PresentationFormat>
  <Paragraphs>80</Paragraphs>
  <Slides>34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29</vt:i4>
      </vt:variant>
      <vt:variant>
        <vt:lpstr>Títulos de diapositiva</vt:lpstr>
      </vt:variant>
      <vt:variant>
        <vt:i4>34</vt:i4>
      </vt:variant>
    </vt:vector>
  </HeadingPairs>
  <TitlesOfParts>
    <vt:vector size="70" baseType="lpstr">
      <vt:lpstr>Arial</vt:lpstr>
      <vt:lpstr>Arial Narrow</vt:lpstr>
      <vt:lpstr>Arial Rounded MT Bold</vt:lpstr>
      <vt:lpstr>Calibri</vt:lpstr>
      <vt:lpstr>Calibri Light</vt:lpstr>
      <vt:lpstr>Cambria</vt:lpstr>
      <vt:lpstr>Tema de Office</vt:lpstr>
      <vt:lpstr>file:///C:\SALA_ZARUMILLA\SALA%20SITUACIONAL%202025\Sala_situacional_ZA-14%202025.xlsx!TRABAJO!F13C1:F19C5</vt:lpstr>
      <vt:lpstr>file:///C:\SALA_ZARUMILLA\SALA%20SITUACIONAL%202025\Sala_situacional_ZA-14%202025.xlsx!TRABAJO!F58C1:F89C5</vt:lpstr>
      <vt:lpstr>file:///C:\SALA_ZARUMILLA\SALA%20SITUACIONAL%202025\Sala_situacional_ZA-14%202025.xlsx!TRABAJO!F123C1:F139C5</vt:lpstr>
      <vt:lpstr>file:///C:\SALA_ZARUMILLA\SALA%20SITUACIONAL%202025\Sala_situacional_ZA-14%202025.xlsx!TRABAJO2!F35C1:F63C17</vt:lpstr>
      <vt:lpstr>file:///C:\SALA_ZARUMILLA\SALA%20SITUACIONAL%202025\Sala_situacional_ZA-14%202025.xlsx!TRABAJO2!F91C1:F104C17</vt:lpstr>
      <vt:lpstr>file:///C:\SALA_ZARUMILLA\SALA%20SITUACIONAL%202025\Sala_situacional_ZA-14%202025.xlsx!TRABAJO3!%5bSala_situacional_ZA-14%202025.xlsx%5dTRABAJO3%20Gráfico%201</vt:lpstr>
      <vt:lpstr>file:///C:\SALA_ZARUMILLA\SALA%20SITUACIONAL%202025\Sala_situacional_ZA-14%202025.xlsx!TRABAJO3!%5bSala_situacional_ZA-14%202025.xlsx%5dTRABAJO3%20Gráfico%202</vt:lpstr>
      <vt:lpstr>file:///C:\SALA_ZARUMILLA\SALA%20SITUACIONAL%202025\Sala_situacional_ZA-14%202025.xlsx!TRABAJO!F13C9:F17C14</vt:lpstr>
      <vt:lpstr>file:///C:\SALA_ZARUMILLA\SALA%20SITUACIONAL%202025\Sala_situacional_ZA-14%202025.xlsx!TRABAJO!%5bSala_situacional_ZA-14%202025.xlsx%5dTRABAJO%20Gráfico%202</vt:lpstr>
      <vt:lpstr>file:///C:\SALA_PAMPA_GRANDE\SALA%20SITUACIONAL%202025\PG2025%20SE14.xlsx!TRABAJO!F15C1:F21C5</vt:lpstr>
      <vt:lpstr>file:///C:\SALA_PAMPA_GRANDE\SALA%20SITUACIONAL%202025\PG2025%20SE14.xlsx!TRABAJO!F77C1:F107C5</vt:lpstr>
      <vt:lpstr>file:///C:\SALA_PAMPA_GRANDE\SALA%20SITUACIONAL%202025\PG2025%20SE14.xlsx!TRABAJO!F133C1:F145C5</vt:lpstr>
      <vt:lpstr>file:///C:\SALA_PAMPA_GRANDE\SALA%20SITUACIONAL%202025\PG2025%20SE14.xlsx!TRABAJO2!F42C1:F66C17</vt:lpstr>
      <vt:lpstr>file:///C:\SALA_PAMPA_GRANDE\SALA%20SITUACIONAL%202025\PG2025%20SE14.xlsx!TRABAJO2!F98C1:F111C17</vt:lpstr>
      <vt:lpstr>file:///C:\SALA_PAMPA_GRANDE\SALA%20SITUACIONAL%202025\PG2025%20SE14.xlsx!TRABAJO3!%5bPG2025%20SE14.xlsx%5dTRABAJO3%20Gráfico%201</vt:lpstr>
      <vt:lpstr>file:///C:\SALA_PAMPA_GRANDE\SALA%20SITUACIONAL%202025\PG2025%20SE14.xlsx!TRABAJO3!%5bPG2025%20SE14.xlsx%5dTRABAJO3%20Gráfico%202</vt:lpstr>
      <vt:lpstr>file:///C:\SALA_PAMPA_GRANDE\SALA%20SITUACIONAL%202025\PG2025%20SE14.xlsx!TRABAJO!F15C9:F19C14</vt:lpstr>
      <vt:lpstr>file:///C:\SALA_PAMPA_GRANDE\SALA%20SITUACIONAL%202025\PG2025%20SE15.xlsx!TRABAJO!%5bPG2025%20SE15.xlsx%5dTRABAJOGráfico%202</vt:lpstr>
      <vt:lpstr>file:///C:\SALA_PAMPA_GRANDE\SALA%20SITUACIONAL%202025\PG2025%20SE14.xlsx!CE-PG!%5bPG2025%20SE14.xlsx%5dCE-PG%202%20Gráfico</vt:lpstr>
      <vt:lpstr>file:///C:\Users\cdcpe\OneDrive\Escritorio\sala%20zorritos\sala%20situacional%20de%20MRZ%202025%20SE%2015.xlsx!TRABAJO!F12C1:F17C5</vt:lpstr>
      <vt:lpstr>file:///C:\Users\cdcpe\OneDrive\Escritorio\sala%20zorritos\sala%20situacional%20de%20MRZ%202025%20SE%2015.xlsx!TRABAJO!F93C1:F104C5</vt:lpstr>
      <vt:lpstr>file:///C:\Users\cdcpe\OneDrive\Escritorio\sala%20zorritos\sala%20situacional%20de%20MRZ%202025%20SE%2015.xlsx!TRABAJO!F48C1:F70C5</vt:lpstr>
      <vt:lpstr>file:///C:\Users\cdcpe\OneDrive\Escritorio\sala%20zorritos\sala%20situacional%20de%20MRZ%202025%20SE%2015.xlsx!TRABAJO2!F35C1:F56C17</vt:lpstr>
      <vt:lpstr>file:///C:\Users\cdcpe\OneDrive\Escritorio\sala%20zorritos\sala%20situacional%20de%20MRZ%202025%20SE%2015.xlsx!TRABAJO2!F91C1:F103C17</vt:lpstr>
      <vt:lpstr>file:///C:\Users\cdcpe\OneDrive\Escritorio\sala%20zorritos\sala%20situacional%20de%20MRZ%202025%20SE%2015.xlsx!TRABAJO!F12C9:F16C14</vt:lpstr>
      <vt:lpstr>file:///C:\Users\cdcpe\OneDrive\Escritorio\sala%20zorritos\sala%20situacional%20de%20MRZ%202025%20SE%2015.xlsx!TRABAJO!%5bsala%20situacional%20de%20MRZ%202025%20SE%2015.xlsx%5dTRABAJO%20Gráfico%202</vt:lpstr>
      <vt:lpstr>file:///C:\Users\cdcpe\OneDrive\Escritorio\sala%20zorritos\sala%20situacional%20de%20MRZ%202025%20SE%2015.xlsx!TRABAJO3!%5bsala%20situacional%20de%20MRZ%202025%20SE%2015.xlsx%5dTRABAJO3%20Gráfico%202</vt:lpstr>
      <vt:lpstr>file:///C:\Users\cdcpe\OneDrive\Escritorio\sala%20zorritos\sala%20situacional%20de%20MRZ%202025%20SE%2015.xlsx!TRABAJO3!%5bsala%20situacional%20de%20MRZ%202025%20SE%2015.xlsx%5dTRABAJO3%20Gráfico%201</vt:lpstr>
      <vt:lpstr>file:///C:\Users\cdcpe\OneDrive\Escritorio\sala%20zorritos\sala%20situacional%20de%20MRZ%202025%20SE%2015.xlsx!canal!%5bsala%20situacional%20de%20MRZ%202025%20SE%2015.xlsx%5dcanal%202%20Gráfico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PALACIOS CHALEN CESAR AUGUSTO</cp:lastModifiedBy>
  <cp:revision>176</cp:revision>
  <cp:lastPrinted>2024-03-20T23:17:57Z</cp:lastPrinted>
  <dcterms:created xsi:type="dcterms:W3CDTF">2023-06-21T15:50:33Z</dcterms:created>
  <dcterms:modified xsi:type="dcterms:W3CDTF">2025-04-23T19:58:11Z</dcterms:modified>
</cp:coreProperties>
</file>