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342" r:id="rId3"/>
    <p:sldId id="348" r:id="rId4"/>
    <p:sldId id="299" r:id="rId5"/>
    <p:sldId id="343" r:id="rId6"/>
    <p:sldId id="344" r:id="rId7"/>
    <p:sldId id="347" r:id="rId8"/>
    <p:sldId id="346" r:id="rId9"/>
    <p:sldId id="349" r:id="rId10"/>
    <p:sldId id="350" r:id="rId11"/>
    <p:sldId id="31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48"/>
            <p14:sldId id="299"/>
            <p14:sldId id="343"/>
            <p14:sldId id="344"/>
            <p14:sldId id="347"/>
            <p14:sldId id="346"/>
            <p14:sldId id="349"/>
            <p14:sldId id="350"/>
            <p14:sldId id="316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17/09/2024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DB40-2375-4A1A-802B-6AD5B734FD24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A27E-F6C7-4357-B5F2-0DF30BA89B72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1EE5-6C8A-43AB-A292-9AFD1603D7A3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D6B5-A007-478C-A9EC-5BB7DF81FC26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08D1-5E85-4BD2-8ACB-79B6F005C6AD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36E0-37EB-4419-A831-60CD4D8C77E1}" type="datetime1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9342-B45D-4A0D-9A14-A0E79D65979C}" type="datetime1">
              <a:rPr lang="es-PE" smtClean="0"/>
              <a:t>17/09/2024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C1F-439C-4924-BD56-8B9F87C66ECC}" type="datetime1">
              <a:rPr lang="es-PE" smtClean="0"/>
              <a:t>17/09/2024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213F-D3C1-4F8D-9B2C-38EA5BD76722}" type="datetime1">
              <a:rPr lang="es-PE" smtClean="0"/>
              <a:t>17/09/2024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CAEF-91C5-4066-A38F-58BD473117FE}" type="datetime1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CD04-91BF-4BC4-AF01-7A17CA04B536}" type="datetime1">
              <a:rPr lang="es-PE" smtClean="0"/>
              <a:t>17/09/2024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2988-C9D2-4B84-9A96-378E5FB2D63D}" type="datetime1">
              <a:rPr lang="es-PE" smtClean="0"/>
              <a:t>17/09/2024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Fuente: Dirección Ejecutiva de Epidemiología – Tumbes/Notiweb-CDC/MINSA (*) Hasta la SE. 37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file:///D:\dashword_arbovirosis_tumbes\plot\FORMAS%20CLINICAS%20Y%20TIPO%20DE%20DX.xlsx!Sheet1!F25C1:F42C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74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JA_TRABAJO\HOJA_DENGUE.xlsm!DIAGNO!F16C7:F23C10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oleObject" Target="file:///C:\BOLETIN_SALA_EPI\HOJA_TRABAJO\HOJA_DENGUE.xlsm!DIAGNO!F46C7:F54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file:///C:\BOLETIN_SALA_EPI\HOJA_TRABAJO\HOJA_DENGUE.xlsm!DIAGNO!F89C1:F124C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ashword_arbovirosis_tumbes\plot\TABLA_NUMEROS_CASOS_INCIDENCIA_DEFUNCIONES_PARA%20SALA.xlsx!Sheet1!F1C1:F7C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D:\dashword_arbovirosis_tumbes\plot\tabla_casosxa&#241;os_misma_semana_para_sala.xlsx!Sheet1!F1C1:F16C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DIST_G_ETAREO!F260C2:F263C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HOJA_DENGUE.xlsm!F_INGRESO_ULT_6SE!F116C11:F131C18" TargetMode="External"/><Relationship Id="rId5" Type="http://schemas.openxmlformats.org/officeDocument/2006/relationships/image" Target="../media/image19.emf"/><Relationship Id="rId10" Type="http://schemas.openxmlformats.org/officeDocument/2006/relationships/image" Target="../media/image22.png"/><Relationship Id="rId4" Type="http://schemas.openxmlformats.org/officeDocument/2006/relationships/oleObject" Target="file:///D:\dashword_arbovirosis_tumbes\plot\tabla_sexo_evida_distrito_para_sala2023.xlsx!Sheet1!F1C6:F25C8" TargetMode="Externa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C:\BOLETIN_SALA_EPI\HOJA_TRABAJO\HOJA_DENGUE.xlsm!DIAGNO!%5bHOJA_DENGUE.xlsm%5dDIAGNO%20Gr&#225;fico%204" TargetMode="External"/><Relationship Id="rId4" Type="http://schemas.openxmlformats.org/officeDocument/2006/relationships/oleObject" Target="file:///D:\dashword_arbovirosis_tumbes\plot\CASOS_PROVINCIA_DISTRITO_2%20ULTIMOS%20A&#209;OS.xlsx!Sheet1!F1C13:F20C21" TargetMode="Externa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9150954"/>
                </p:ext>
              </p:extLst>
            </p:nvPr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Macro-Enabled Worksheet" r:id="rId5" imgW="4086237" imgH="2666943" progId="Excel.SheetMacroEnabled.12">
                    <p:link updateAutomatic="1"/>
                  </p:oleObj>
                </mc:Choice>
                <mc:Fallback>
                  <p:oleObj name="Macro-Enabled Worksheet" r:id="rId5" imgW="4086237" imgH="2666943" progId="Excel.SheetMacroEnabled.12">
                    <p:link updateAutomatic="1"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08 al 14 setiembre 2024</a:t>
              </a: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S.E.37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24B01DC4-5120-EA31-3744-D1D491F365A6}"/>
              </a:ext>
            </a:extLst>
          </p:cNvPr>
          <p:cNvSpPr/>
          <p:nvPr/>
        </p:nvSpPr>
        <p:spPr>
          <a:xfrm>
            <a:off x="4547031" y="1150440"/>
            <a:ext cx="5843950" cy="120032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DENGUE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83963-ECC8-7729-F0FC-8619CE07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" y="818867"/>
            <a:ext cx="2692411" cy="20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27D095-70ED-6A1A-FD0A-6EC6046D3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250329"/>
              </p:ext>
            </p:extLst>
          </p:nvPr>
        </p:nvGraphicFramePr>
        <p:xfrm>
          <a:off x="209555" y="1212668"/>
          <a:ext cx="11772889" cy="44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4" imgW="10220193" imgH="3848029" progId="Excel.Sheet.12">
                  <p:link updateAutomatic="1"/>
                </p:oleObj>
              </mc:Choice>
              <mc:Fallback>
                <p:oleObj name="Worksheet" r:id="rId4" imgW="10220193" imgH="38480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27D095-70ED-6A1A-FD0A-6EC6046D3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5" y="1212668"/>
                        <a:ext cx="11772889" cy="44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01-37/2024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(31-36/2024)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625AE7-C317-FBB0-9762-43C70089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63860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9774BA1-4B0C-5B9D-FD2D-F953EA93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42754"/>
              </p:ext>
            </p:extLst>
          </p:nvPr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9B18CEF-C42B-B7A8-90F0-953A6118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FB1A3F-24D1-4167-A116-04B127324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CCEFD-E304-8645-92CA-E62A708F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43092"/>
            <a:ext cx="4810540" cy="430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83D357-23CF-7F5B-9C78-C18C717AEA00}"/>
              </a:ext>
            </a:extLst>
          </p:cNvPr>
          <p:cNvSpPr txBox="1"/>
          <p:nvPr/>
        </p:nvSpPr>
        <p:spPr>
          <a:xfrm>
            <a:off x="1773572" y="604863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 SE 01-37/2024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106914-BA12-1C49-962C-736C58A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837" y="6496521"/>
            <a:ext cx="735598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4BD816E-19D9-C059-A6C4-58F5DFADD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93529"/>
              </p:ext>
            </p:extLst>
          </p:nvPr>
        </p:nvGraphicFramePr>
        <p:xfrm>
          <a:off x="2560638" y="793750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4BD816E-19D9-C059-A6C4-58F5DFADD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793750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3B03D6F-8BEE-04E5-DE27-5371EDBA5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48722"/>
              </p:ext>
            </p:extLst>
          </p:nvPr>
        </p:nvGraphicFramePr>
        <p:xfrm>
          <a:off x="97721" y="5192404"/>
          <a:ext cx="13203178" cy="9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Macro-Enabled Worksheet" r:id="rId6" imgW="23431644" imgH="1714628" progId="Excel.SheetMacroEnabled.12">
                  <p:link updateAutomatic="1"/>
                </p:oleObj>
              </mc:Choice>
              <mc:Fallback>
                <p:oleObj name="Macro-Enabled Worksheet" r:id="rId6" imgW="23431644" imgH="1714628" progId="Excel.SheetMacroEnabled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3B03D6F-8BEE-04E5-DE27-5371EDBA5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21" y="5192404"/>
                        <a:ext cx="13203178" cy="9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5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A411CB4-E729-0A8F-BA12-FB053AD87F2C}"/>
              </a:ext>
            </a:extLst>
          </p:cNvPr>
          <p:cNvSpPr/>
          <p:nvPr/>
        </p:nvSpPr>
        <p:spPr>
          <a:xfrm>
            <a:off x="6621399" y="2059251"/>
            <a:ext cx="2516639" cy="1356365"/>
          </a:xfrm>
          <a:prstGeom prst="rightArrow">
            <a:avLst>
              <a:gd name="adj1" fmla="val 76217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778472-E6BA-72BA-CC55-0B81C3D34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51E81F-7CB6-1B75-1E57-25D43F3F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237" y="6543677"/>
            <a:ext cx="669756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FEBD5-7B70-59CA-601A-E38B77149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4"/>
          <a:stretch/>
        </p:blipFill>
        <p:spPr>
          <a:xfrm>
            <a:off x="8985172" y="6345919"/>
            <a:ext cx="3206828" cy="202141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BED8107-D58F-8413-1598-8D94337C2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67300"/>
              </p:ext>
            </p:extLst>
          </p:nvPr>
        </p:nvGraphicFramePr>
        <p:xfrm>
          <a:off x="8388350" y="-36513"/>
          <a:ext cx="3697288" cy="15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Macro-Enabled Worksheet" r:id="rId6" imgW="5086518" imgH="2076592" progId="Excel.SheetMacroEnabled.12">
                  <p:link updateAutomatic="1"/>
                </p:oleObj>
              </mc:Choice>
              <mc:Fallback>
                <p:oleObj name="Macro-Enabled Worksheet" r:id="rId6" imgW="5086518" imgH="2076592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BED8107-D58F-8413-1598-8D94337C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50" y="-36513"/>
                        <a:ext cx="3697288" cy="15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ACDDCCD-0218-BA1B-6354-5CED15D3512A}"/>
              </a:ext>
            </a:extLst>
          </p:cNvPr>
          <p:cNvSpPr>
            <a:spLocks noGrp="1"/>
          </p:cNvSpPr>
          <p:nvPr/>
        </p:nvSpPr>
        <p:spPr>
          <a:xfrm>
            <a:off x="6445801" y="2026017"/>
            <a:ext cx="2601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b="1" dirty="0">
                <a:solidFill>
                  <a:schemeClr val="bg1"/>
                </a:solidFill>
              </a:rPr>
              <a:t>Proyección de casos de dengue según crecimiento porcentual semanal al 10%, 25%, 30%, 50%, 60% y 75% según la tendencia actual*, Tumbes, Perú 2024</a:t>
            </a:r>
            <a:endParaRPr lang="es-PE" sz="11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007D2-87FF-0023-AA47-BDBE97D3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08" y="1517012"/>
            <a:ext cx="2856597" cy="482890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6C9143-6370-4683-A4BF-8DE39818A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71932"/>
              </p:ext>
            </p:extLst>
          </p:nvPr>
        </p:nvGraphicFramePr>
        <p:xfrm>
          <a:off x="5147541" y="5279018"/>
          <a:ext cx="3495801" cy="10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Macro-Enabled Worksheet" r:id="rId9" imgW="5877081" imgH="1743032" progId="Excel.SheetMacroEnabled.12">
                  <p:link updateAutomatic="1"/>
                </p:oleObj>
              </mc:Choice>
              <mc:Fallback>
                <p:oleObj name="Macro-Enabled Worksheet" r:id="rId9" imgW="5877081" imgH="174303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541" y="5279018"/>
                        <a:ext cx="3495801" cy="10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3C96C5F-F5C0-43C4-9A3F-A2DEA8E5E6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" y="819910"/>
            <a:ext cx="6496430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BBB79-CFA5-BB31-1AEB-8689092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9D386C-388C-4E72-8165-7EB81B5F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1031651"/>
            <a:ext cx="8686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F5A70-17CF-98C5-069E-4EA07983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8BBCBA-F98B-4854-D657-6D74A5A8DF85}"/>
              </a:ext>
            </a:extLst>
          </p:cNvPr>
          <p:cNvSpPr txBox="1"/>
          <p:nvPr/>
        </p:nvSpPr>
        <p:spPr>
          <a:xfrm>
            <a:off x="7452053" y="806592"/>
            <a:ext cx="4327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" b="1" dirty="0"/>
              <a:t>CASOS DE DENGUE SEGÚN DIAGNOSTICO, DISTRITO Y TIPO DE DIAGNOSTICO SE 01-37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62AB58-CE0A-F362-2072-C3560B5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101" y="6492875"/>
            <a:ext cx="745346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00CF322-2B71-6605-96D3-06B64291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92554"/>
              </p:ext>
            </p:extLst>
          </p:nvPr>
        </p:nvGraphicFramePr>
        <p:xfrm>
          <a:off x="7131050" y="1249363"/>
          <a:ext cx="48133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Macro-Enabled Worksheet" r:id="rId4" imgW="7220118" imgH="6991322" progId="Excel.SheetMacroEnabled.12">
                  <p:link updateAutomatic="1"/>
                </p:oleObj>
              </mc:Choice>
              <mc:Fallback>
                <p:oleObj name="Macro-Enabled Worksheet" r:id="rId4" imgW="7220118" imgH="6991322" progId="Excel.SheetMacroEnabled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00CF322-2B71-6605-96D3-06B64291A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050" y="1249363"/>
                        <a:ext cx="48133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F7DEFB1-0178-4133-B489-C96510E13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904875"/>
            <a:ext cx="6630988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8876A-30F7-5838-FA4E-5929DC99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12AC2C-F35C-9027-21E6-7A8FBB4A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02"/>
            <a:ext cx="7917184" cy="6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Número de Casos de DENGUE según distrito, Región Tumbes 2018 – 2024*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F7123-DB70-77CE-FF20-3675629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4675" y="6518904"/>
            <a:ext cx="759133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A21629-EA1C-3A54-B933-DAA07696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7923"/>
              </p:ext>
            </p:extLst>
          </p:nvPr>
        </p:nvGraphicFramePr>
        <p:xfrm>
          <a:off x="430534" y="1088753"/>
          <a:ext cx="7917184" cy="32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4" imgW="7486578" imgH="3057696" progId="Excel.Sheet.12">
                  <p:link updateAutomatic="1"/>
                </p:oleObj>
              </mc:Choice>
              <mc:Fallback>
                <p:oleObj name="Worksheet" r:id="rId4" imgW="7486578" imgH="305769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A21629-EA1C-3A54-B933-DAA07696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4" y="1088753"/>
                        <a:ext cx="7917184" cy="32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699C25C-A4BD-3A12-6ED0-22B5C5672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72883"/>
              </p:ext>
            </p:extLst>
          </p:nvPr>
        </p:nvGraphicFramePr>
        <p:xfrm>
          <a:off x="6942277" y="4665133"/>
          <a:ext cx="5019762" cy="18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orksheet" r:id="rId6" imgW="4591170" imgH="1695436" progId="Excel.Sheet.12">
                  <p:link updateAutomatic="1"/>
                </p:oleObj>
              </mc:Choice>
              <mc:Fallback>
                <p:oleObj name="Worksheet" r:id="rId6" imgW="4591170" imgH="16954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699C25C-A4BD-3A12-6ED0-22B5C5672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2277" y="4665133"/>
                        <a:ext cx="5019762" cy="185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Text Box 2071">
            <a:extLst>
              <a:ext uri="{FF2B5EF4-FFF2-40B4-BE49-F238E27FC236}">
                <a16:creationId xmlns:a16="http://schemas.microsoft.com/office/drawing/2014/main" id="{8FE4EAC5-F626-0A84-42BF-314D87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39" y="3752693"/>
            <a:ext cx="37659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Tasa de incidencia acumulada distrital de Dengue a la S.E. 01-37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Distrito Región Tumbes – Periodo 2023-2024*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683C6-52FF-110A-E7BB-B5AAB644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542"/>
            <a:ext cx="6141593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8339DCD-6421-2C26-F327-6EF2A419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14914"/>
              </p:ext>
            </p:extLst>
          </p:nvPr>
        </p:nvGraphicFramePr>
        <p:xfrm>
          <a:off x="301625" y="541338"/>
          <a:ext cx="369252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Worksheet" r:id="rId4" imgW="4600755" imgH="5295886" progId="Excel.Sheet.12">
                  <p:link updateAutomatic="1"/>
                </p:oleObj>
              </mc:Choice>
              <mc:Fallback>
                <p:oleObj name="Worksheet" r:id="rId4" imgW="4600755" imgH="529588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339DCD-6421-2C26-F327-6EF2A419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541338"/>
                        <a:ext cx="3692525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77">
            <a:extLst>
              <a:ext uri="{FF2B5EF4-FFF2-40B4-BE49-F238E27FC236}">
                <a16:creationId xmlns:a16="http://schemas.microsoft.com/office/drawing/2014/main" id="{4C508EDE-0E4A-0C13-C262-7AF9020F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5" y="5342433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(SE01-37)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A5C1E98-6C59-B224-5734-5CD6C5B24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29997"/>
              </p:ext>
            </p:extLst>
          </p:nvPr>
        </p:nvGraphicFramePr>
        <p:xfrm>
          <a:off x="7078663" y="4217988"/>
          <a:ext cx="4476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Macro-Enabled Worksheet" r:id="rId6" imgW="7572459" imgH="4105204" progId="Excel.SheetMacroEnabled.12">
                  <p:link updateAutomatic="1"/>
                </p:oleObj>
              </mc:Choice>
              <mc:Fallback>
                <p:oleObj name="Macro-Enabled Worksheet" r:id="rId6" imgW="7572459" imgH="4105204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A5C1E98-6C59-B224-5734-5CD6C5B24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663" y="4217988"/>
                        <a:ext cx="4476750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EED8C29-C24B-4234-BB46-7834CFFE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38236"/>
              </p:ext>
            </p:extLst>
          </p:nvPr>
        </p:nvGraphicFramePr>
        <p:xfrm>
          <a:off x="396765" y="5692402"/>
          <a:ext cx="2953280" cy="71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Macro-Enabled Worksheet" r:id="rId8" imgW="5724489" imgH="1390664" progId="Excel.SheetMacroEnabled.12">
                  <p:link updateAutomatic="1"/>
                </p:oleObj>
              </mc:Choice>
              <mc:Fallback>
                <p:oleObj name="Macro-Enabled Worksheet" r:id="rId8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65" y="5692402"/>
                        <a:ext cx="2953280" cy="71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52A26F4-E8CC-4D25-97B8-3661CF15A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2" y="16099"/>
            <a:ext cx="54684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325F7E-34C0-DC2D-B045-16E472B04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44577"/>
              </p:ext>
            </p:extLst>
          </p:nvPr>
        </p:nvGraphicFramePr>
        <p:xfrm>
          <a:off x="107423" y="518951"/>
          <a:ext cx="6609806" cy="28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Worksheet" r:id="rId4" imgW="10058400" imgH="4409975" progId="Excel.Sheet.12">
                  <p:link updateAutomatic="1"/>
                </p:oleObj>
              </mc:Choice>
              <mc:Fallback>
                <p:oleObj name="Worksheet" r:id="rId4" imgW="10058400" imgH="440997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325F7E-34C0-DC2D-B045-16E472B04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3" y="518951"/>
                        <a:ext cx="6609806" cy="289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7AFFB1-8C88-2ADE-A9CD-97D18CBEA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42458"/>
              </p:ext>
            </p:extLst>
          </p:nvPr>
        </p:nvGraphicFramePr>
        <p:xfrm>
          <a:off x="6830808" y="528421"/>
          <a:ext cx="5098726" cy="27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808" y="528421"/>
                        <a:ext cx="5098726" cy="27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B2DD50-1AF4-3DA7-7054-2289C569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48809"/>
              </p:ext>
            </p:extLst>
          </p:nvPr>
        </p:nvGraphicFramePr>
        <p:xfrm>
          <a:off x="144463" y="3459163"/>
          <a:ext cx="5381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1B2DD50-1AF4-3DA7-7054-2289C569A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463" y="3459163"/>
                        <a:ext cx="5381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1E239E-A89E-E935-6956-185BE0A3D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45606"/>
              </p:ext>
            </p:extLst>
          </p:nvPr>
        </p:nvGraphicFramePr>
        <p:xfrm>
          <a:off x="6213475" y="3497263"/>
          <a:ext cx="5256213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Macro-Enabled Worksheet" r:id="rId10" imgW="11772948" imgH="6029410" progId="Excel.SheetMacroEnabled.12">
                  <p:link updateAutomatic="1"/>
                </p:oleObj>
              </mc:Choice>
              <mc:Fallback>
                <p:oleObj name="Macro-Enabled Worksheet" r:id="rId10" imgW="11772948" imgH="6029410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1E239E-A89E-E935-6956-185BE0A3D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13475" y="3497263"/>
                        <a:ext cx="5256213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5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41072</TotalTime>
  <Words>383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C:\BOLETIN_SALA_EPI\HOJA_TRABAJO\HOJA_DENGUE.xlsm!DIAGNO!F13C32:F19C74</vt:lpstr>
      <vt:lpstr>C:\BOLETIN_SALA_EPI\HOJA_TRABAJO\HOJA_DENGUE.xlsm!DIAGNO!F16C7:F23C10</vt:lpstr>
      <vt:lpstr>C:\BOLETIN_SALA_EPI\HOJA_TRABAJO\HOJA_DENGUE.xlsm!DIAGNO!F46C7:F54C11</vt:lpstr>
      <vt:lpstr>C:\BOLETIN_SALA_EPI\HOJA_TRABAJO\HOJA_DENGUE.xlsm!DIAGNO!F89C1:F124C5</vt:lpstr>
      <vt:lpstr>D:\dashword_arbovirosis_tumbes\plot\tabla_casosxaños_misma_semana_para_sala.xlsx!Sheet1!F1C1:F16C15</vt:lpstr>
      <vt:lpstr>D:\dashword_arbovirosis_tumbes\plot\TABLA_NUMEROS_CASOS_INCIDENCIA_DEFUNCIONES_PARA SALA.xlsx!Sheet1!F1C1:F7C6</vt:lpstr>
      <vt:lpstr>D:\dashword_arbovirosis_tumbes\plot\tabla_sexo_evida_distrito_para_sala2023.xlsx!Sheet1!F1C6:F25C8</vt:lpstr>
      <vt:lpstr>C:\BOLETIN_SALA_EPI\HOJA_TRABAJO\HOJA_DENGUE.xlsm!F_INGRESO_ULT_6SE!F116C11:F131C18</vt:lpstr>
      <vt:lpstr>C:\BOLETIN_SALA_EPI\HOJA_TRABAJO\HOJA_DENGUE.xlsm!DIST_G_ETAREO!F260C2:F263C7</vt:lpstr>
      <vt:lpstr>D:\dashword_arbovirosis_tumbes\plot\CASOS_PROVINCIA_DISTRITO_2 ULTIMOS AÑOS.xlsx!Sheet1!F1C13:F20C21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C:\BOLETIN_SALA_EPI\HOJA_TRABAJO\HOJA_DENGUE.xlsm!DIAGNO![HOJA_DENGUE.xlsm]DIAGNO Gráfico 4</vt:lpstr>
      <vt:lpstr>D:\dashword_arbovirosis_tumbes\plot\FORMAS CLINICAS Y TIPO DE DX.xlsx!Sheet1!F25C1:F42C18</vt:lpstr>
      <vt:lpstr>C:\BOLETIN_SALA_EPI\HOJA_TRABAJO\HOJA_DENGUE.xlsm!MAPDENGUE!F16C1:F20C4</vt:lpstr>
      <vt:lpstr>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01-37/2024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2434</cp:revision>
  <cp:lastPrinted>2019-12-20T14:15:45Z</cp:lastPrinted>
  <dcterms:created xsi:type="dcterms:W3CDTF">2017-09-26T13:16:33Z</dcterms:created>
  <dcterms:modified xsi:type="dcterms:W3CDTF">2024-09-17T16:21:34Z</dcterms:modified>
</cp:coreProperties>
</file>