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56" r:id="rId4"/>
    <p:sldId id="257" r:id="rId5"/>
    <p:sldId id="283" r:id="rId6"/>
    <p:sldId id="268" r:id="rId7"/>
    <p:sldId id="269" r:id="rId8"/>
    <p:sldId id="270" r:id="rId9"/>
    <p:sldId id="258" r:id="rId10"/>
    <p:sldId id="284" r:id="rId11"/>
    <p:sldId id="276" r:id="rId12"/>
    <p:sldId id="277" r:id="rId13"/>
    <p:sldId id="273" r:id="rId14"/>
    <p:sldId id="281" r:id="rId15"/>
    <p:sldId id="271" r:id="rId16"/>
    <p:sldId id="275" r:id="rId17"/>
    <p:sldId id="274" r:id="rId18"/>
    <p:sldId id="288" r:id="rId19"/>
    <p:sldId id="280" r:id="rId20"/>
    <p:sldId id="282" r:id="rId2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B"/>
    <a:srgbClr val="0078D2"/>
    <a:srgbClr val="6EB24C"/>
    <a:srgbClr val="007FDE"/>
    <a:srgbClr val="0044CC"/>
    <a:srgbClr val="2F51AF"/>
    <a:srgbClr val="37A9FF"/>
    <a:srgbClr val="108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11" Type="http://schemas.openxmlformats.org/officeDocument/2006/relationships/image" Target="../media/image41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31/07/2025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oleObject" Target="file:///C:\SALA_ESSALUD\sala_situacional.xlsx!DENGUE!F20C38" TargetMode="External"/><Relationship Id="rId26" Type="http://schemas.openxmlformats.org/officeDocument/2006/relationships/oleObject" Target="file:///C:\SALA_ESSALUD\sala_situacional.xlsx!DENGUE%20C%20Y%20P!F16C20" TargetMode="External"/><Relationship Id="rId39" Type="http://schemas.openxmlformats.org/officeDocument/2006/relationships/oleObject" Target="file:///C:\SALA_ESSALUD\sala_situacional.xlsx!DENGUE%20TOTAL!F33C6" TargetMode="External"/><Relationship Id="rId21" Type="http://schemas.openxmlformats.org/officeDocument/2006/relationships/image" Target="../media/image33.emf"/><Relationship Id="rId34" Type="http://schemas.openxmlformats.org/officeDocument/2006/relationships/oleObject" Target="file:///C:\SALA_ESSALUD\sala_situacional.xlsx!DENGUE%20C%20Y%20P!F34C20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33" Type="http://schemas.openxmlformats.org/officeDocument/2006/relationships/image" Target="../media/image38.emf"/><Relationship Id="rId38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C:\SALA_ESSALUD\sala_situacional.xlsx!DENGUE!F19C38" TargetMode="External"/><Relationship Id="rId20" Type="http://schemas.openxmlformats.org/officeDocument/2006/relationships/oleObject" Target="file:///C:\SALA_ESSALUD\sala_situacional.xlsx!DENGUE!F21C38" TargetMode="External"/><Relationship Id="rId29" Type="http://schemas.openxmlformats.org/officeDocument/2006/relationships/oleObject" Target="file:///C:\SALA_ESSALUD\sala_situacional.xlsx!DENGUE%20C%20Y%20P!F25C20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oleObject" Target="file:///C:\SALA_ESSALUD\sala_situacional.xlsx!DENGUE%20C%20Y%20P!F19C20" TargetMode="External"/><Relationship Id="rId32" Type="http://schemas.openxmlformats.org/officeDocument/2006/relationships/oleObject" Target="file:///C:\SALA_ESSALUD\sala_situacional.xlsx!DENGUE%20C%20Y%20P!F31C20" TargetMode="External"/><Relationship Id="rId37" Type="http://schemas.openxmlformats.org/officeDocument/2006/relationships/oleObject" Target="file:///C:\SALA_ESSALUD\sala_situacional.xlsx!DENGUE%20TOTAL!F30C6" TargetMode="External"/><Relationship Id="rId40" Type="http://schemas.openxmlformats.org/officeDocument/2006/relationships/image" Target="../media/image41.emf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34.emf"/><Relationship Id="rId28" Type="http://schemas.openxmlformats.org/officeDocument/2006/relationships/oleObject" Target="file:///C:\SALA_ESSALUD\sala_situacional.xlsx!DENGUE%20C%20Y%20P!F22C20" TargetMode="External"/><Relationship Id="rId36" Type="http://schemas.openxmlformats.org/officeDocument/2006/relationships/image" Target="../media/image39.emf"/><Relationship Id="rId10" Type="http://schemas.openxmlformats.org/officeDocument/2006/relationships/image" Target="../media/image48.png"/><Relationship Id="rId19" Type="http://schemas.openxmlformats.org/officeDocument/2006/relationships/image" Target="../media/image32.emf"/><Relationship Id="rId31" Type="http://schemas.openxmlformats.org/officeDocument/2006/relationships/oleObject" Target="file:///C:\SALA_ESSALUD\sala_situacional.xlsx!DENGUE%20C%20Y%20P!F28C20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oleObject" Target="file:///C:\SALA_ESSALUD\sala_situacional.xlsx!DENGUE!F26C38" TargetMode="External"/><Relationship Id="rId27" Type="http://schemas.openxmlformats.org/officeDocument/2006/relationships/image" Target="../media/image36.emf"/><Relationship Id="rId30" Type="http://schemas.openxmlformats.org/officeDocument/2006/relationships/image" Target="../media/image37.emf"/><Relationship Id="rId35" Type="http://schemas.openxmlformats.org/officeDocument/2006/relationships/oleObject" Target="file:///C:\SALA_ESSALUD\sala_situacional.xlsx!DENGUE%20TOTAL!F27C6" TargetMode="External"/><Relationship Id="rId8" Type="http://schemas.openxmlformats.org/officeDocument/2006/relationships/image" Target="../media/image46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LEPTOS!F11C33:F13C6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SALA_ESSALUD\sala_situacional.xlsx!LEPTOS!%5bsala_situacional.xlsx%5dLEPTOS%20Gr&#225;fico%204" TargetMode="External"/><Relationship Id="rId5" Type="http://schemas.openxmlformats.org/officeDocument/2006/relationships/image" Target="../media/image54.emf"/><Relationship Id="rId4" Type="http://schemas.openxmlformats.org/officeDocument/2006/relationships/oleObject" Target="file:///C:\SALA_ESSALUD\sala_situacional.xlsx!LEPTOS!%5bsala_situacional.xlsx%5dLEPTOS%20Gr&#225;fico%201" TargetMode="External"/><Relationship Id="rId9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7.emf"/><Relationship Id="rId4" Type="http://schemas.openxmlformats.org/officeDocument/2006/relationships/oleObject" Target="file:///C:\Users\ratu.uissalsitu\Desktop\escritorio\Christal%202025\Semana%20Situacional\Semana%20Situacional.xlsx!Febriles!%5bSemana%20Situacional.xlsx%5dFebriles%20Gr&#225;fico%20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4:F65C1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4" TargetMode="Externa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file:///C:\Users\ratu.uissalsitu\Desktop\escritorio\Christal%202025\Semana%20Situacional\Semana%20Situacional.xlsx!Edas%20-%20Iras!F14C28:F16C57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6" TargetMode="External"/><Relationship Id="rId9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ratu.uissalsitu\Desktop\escritorio\Christal%202025\Semana%20Situacional\Semana%20Situacional.xlsx!Edas%20-%20Iras!F63C18:F65C20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7" TargetMode="Externa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oleObject" Target="file:///C:\Users\ratu.uissalsitu\Desktop\escritorio\Christal%202025\Semana%20Situacional\Semana%20Situacional.xlsx!Edas%20-%20Iras!F24C28:F26C57" TargetMode="External"/><Relationship Id="rId4" Type="http://schemas.openxmlformats.org/officeDocument/2006/relationships/oleObject" Target="file:///C:\Users\ratu.uissalsitu\Desktop\escritorio\Christal%202025\Semana%20Situacional\Semana%20Situacional.xlsx!Edas%20-%20Iras!%5bSemana%20Situacional.xlsx%5dEdas%20-%20Iras%20Gr&#225;fico%208" TargetMode="External"/><Relationship Id="rId9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C:\Users\ratu.uissalsitu\Desktop\escritorio\Christal%202025\Semana%20Situacional\Semana%20Situacional.xlsx!Coronavirus!%5bSemana%20Situacional.xlsx%5dCoronavirus%20Gr&#225;fico%203" TargetMode="External"/><Relationship Id="rId5" Type="http://schemas.openxmlformats.org/officeDocument/2006/relationships/image" Target="../media/image66.emf"/><Relationship Id="rId4" Type="http://schemas.openxmlformats.org/officeDocument/2006/relationships/oleObject" Target="file:///C:\Users\ratu.uissalsitu\Desktop\escritorio\Christal%202025\Semana%20Situacional\Semana%20Situacional.xlsx!Coronavirus!F23C5:F25C3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11C33:F13C6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SALA_ESSALUD\sala_situacional.xlsx!DENGUE!%5bsala_situacional.xlsx%5dDENGUE%20Gr&#225;fico%209" TargetMode="External"/><Relationship Id="rId5" Type="http://schemas.openxmlformats.org/officeDocument/2006/relationships/image" Target="../media/image19.emf"/><Relationship Id="rId4" Type="http://schemas.openxmlformats.org/officeDocument/2006/relationships/oleObject" Target="file:///C:\SALA_ESSALUD\sala_situacional.xlsx!DENGUE!%5bsala_situacional.xlsx%5dDENGUE%20Gr&#225;fico%202" TargetMode="External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57C33:F59C6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SALA_ESSALUD\sala_situacional.xlsx!DENGUE!%5bsala_situacional.xlsx%5dDENGUE%20Gr&#225;fico%207" TargetMode="External"/><Relationship Id="rId5" Type="http://schemas.openxmlformats.org/officeDocument/2006/relationships/image" Target="../media/image22.emf"/><Relationship Id="rId4" Type="http://schemas.openxmlformats.org/officeDocument/2006/relationships/oleObject" Target="file:///C:\SALA_ESSALUD\sala_situacional.xlsx!DENGUE!%5bsala_situacional.xlsx%5dDENGUE%20Gr&#225;fico%203" TargetMode="External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!F104C33:F106C62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SALA_ESSALUD\sala_situacional.xlsx!DENGUE!%5bsala_situacional.xlsx%5dDENGUE%20Gr&#225;fico%208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ESSALUD\sala_situacional.xlsx!DENGUE!%5bsala_situacional.xlsx%5dDENGUE%20Gr&#225;fico%206" TargetMode="External"/><Relationship Id="rId9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ESSALUD\sala_situacional.xlsx!DENGUE%20TOTAL!F15C9:F19C1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SALA_ESSALUD\sala_situacional.xlsx!DENGUE%20TOTAL!%5bsala_situacional.xlsx%5dDENGUE%20TOTAL%20Gr&#225;fico%202" TargetMode="External"/><Relationship Id="rId5" Type="http://schemas.openxmlformats.org/officeDocument/2006/relationships/image" Target="../media/image28.emf"/><Relationship Id="rId4" Type="http://schemas.openxmlformats.org/officeDocument/2006/relationships/oleObject" Target="file:///C:\SALA_ESSALUD\sala_situacional.xlsx!DENGUE%20TOTAL!F15C2:F21C5" TargetMode="External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591" y="30286"/>
            <a:ext cx="547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8D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HOSPITAL “CARLOS ALBERTO CORTEZ JIMENEZ”</a:t>
            </a:r>
            <a:endParaRPr lang="es-PE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8D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8732" y="2461231"/>
            <a:ext cx="39471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0070C0"/>
                </a:solidFill>
              </a:rPr>
              <a:t>SALA</a:t>
            </a:r>
            <a:r>
              <a:rPr lang="es-PE" sz="3200" b="1" dirty="0" smtClean="0">
                <a:solidFill>
                  <a:srgbClr val="0070C0"/>
                </a:solidFill>
              </a:rPr>
              <a:t> </a:t>
            </a:r>
            <a:r>
              <a:rPr lang="es-PE" sz="3600" b="1" dirty="0" smtClean="0">
                <a:solidFill>
                  <a:srgbClr val="0070C0"/>
                </a:solidFill>
              </a:rPr>
              <a:t>SITUACIONAL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4100" y="4538045"/>
            <a:ext cx="3376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b="1" dirty="0" smtClean="0">
                <a:solidFill>
                  <a:srgbClr val="0070C0"/>
                </a:solidFill>
              </a:rPr>
              <a:t>S.E. 30 - 2025</a:t>
            </a:r>
            <a:endParaRPr lang="es-PE" sz="4400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1035541" y="3491492"/>
            <a:ext cx="3593568" cy="6626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0070C0"/>
                </a:solidFill>
              </a:rPr>
              <a:t>UNIDAD DE INTELIGENCIA SANITARIA</a:t>
            </a:r>
          </a:p>
        </p:txBody>
      </p:sp>
    </p:spTree>
    <p:extLst>
      <p:ext uri="{BB962C8B-B14F-4D97-AF65-F5344CB8AC3E}">
        <p14:creationId xmlns:p14="http://schemas.microsoft.com/office/powerpoint/2010/main" val="20116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65" y="686355"/>
            <a:ext cx="44469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2625" algn="l"/>
              </a:tabLst>
            </a:pP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DENGUE:</a:t>
            </a:r>
            <a:r>
              <a:rPr lang="es-MX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S</a:t>
            </a:r>
            <a:r>
              <a:rPr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ALA </a:t>
            </a:r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SITUACIONAL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81953" y="370497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52733" y="1865445"/>
            <a:ext cx="202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latin typeface="Calibri"/>
                <a:cs typeface="Calibri"/>
              </a:rPr>
              <a:t>+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47820" y="1010157"/>
            <a:ext cx="4267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SEMANA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19-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(AL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MAYO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2025)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50534" y="6696150"/>
            <a:ext cx="283908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Fuente:</a:t>
            </a:r>
            <a:r>
              <a:rPr sz="105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C00000"/>
                </a:solidFill>
                <a:latin typeface="Calibri"/>
                <a:cs typeface="Calibri"/>
              </a:rPr>
              <a:t>Actualización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0" y="6630628"/>
            <a:ext cx="12192000" cy="222481"/>
            <a:chOff x="0" y="6630628"/>
            <a:chExt cx="12192000" cy="227965"/>
          </a:xfrm>
        </p:grpSpPr>
        <p:sp>
          <p:nvSpPr>
            <p:cNvPr id="71" name="object 71"/>
            <p:cNvSpPr/>
            <p:nvPr/>
          </p:nvSpPr>
          <p:spPr>
            <a:xfrm>
              <a:off x="2633979" y="6630628"/>
              <a:ext cx="9558020" cy="227965"/>
            </a:xfrm>
            <a:custGeom>
              <a:avLst/>
              <a:gdLst/>
              <a:ahLst/>
              <a:cxnLst/>
              <a:rect l="l" t="t" r="r" b="b"/>
              <a:pathLst>
                <a:path w="9558020" h="227965">
                  <a:moveTo>
                    <a:pt x="0" y="227371"/>
                  </a:moveTo>
                  <a:lnTo>
                    <a:pt x="9558020" y="227371"/>
                  </a:lnTo>
                  <a:lnTo>
                    <a:pt x="9558020" y="0"/>
                  </a:lnTo>
                  <a:lnTo>
                    <a:pt x="0" y="0"/>
                  </a:lnTo>
                  <a:lnTo>
                    <a:pt x="0" y="227371"/>
                  </a:lnTo>
                  <a:close/>
                </a:path>
              </a:pathLst>
            </a:custGeom>
            <a:solidFill>
              <a:srgbClr val="FCF8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12163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5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5" y="227369"/>
                  </a:lnTo>
                  <a:lnTo>
                    <a:pt x="1321815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630630"/>
              <a:ext cx="1322070" cy="227965"/>
            </a:xfrm>
            <a:custGeom>
              <a:avLst/>
              <a:gdLst/>
              <a:ahLst/>
              <a:cxnLst/>
              <a:rect l="l" t="t" r="r" b="b"/>
              <a:pathLst>
                <a:path w="1322070" h="227965">
                  <a:moveTo>
                    <a:pt x="1321816" y="0"/>
                  </a:moveTo>
                  <a:lnTo>
                    <a:pt x="0" y="0"/>
                  </a:lnTo>
                  <a:lnTo>
                    <a:pt x="0" y="227369"/>
                  </a:lnTo>
                  <a:lnTo>
                    <a:pt x="1321816" y="227369"/>
                  </a:lnTo>
                  <a:lnTo>
                    <a:pt x="1321816" y="0"/>
                  </a:lnTo>
                  <a:close/>
                </a:path>
              </a:pathLst>
            </a:custGeom>
            <a:solidFill>
              <a:srgbClr val="007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82314" y="6629501"/>
            <a:ext cx="28644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Fuente: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Notiweb.</a:t>
            </a:r>
            <a:r>
              <a:rPr sz="1050" spc="-50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Información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Sujeta</a:t>
            </a:r>
            <a:r>
              <a:rPr sz="1050" spc="-2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560E17"/>
                </a:solidFill>
                <a:latin typeface="Calibri"/>
                <a:cs typeface="Calibri"/>
              </a:rPr>
              <a:t>a</a:t>
            </a:r>
            <a:r>
              <a:rPr sz="1050" spc="-15" dirty="0">
                <a:solidFill>
                  <a:srgbClr val="560E17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560E17"/>
                </a:solidFill>
                <a:latin typeface="Calibri"/>
                <a:cs typeface="Calibri"/>
              </a:rPr>
              <a:t>Actualización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80794" y="3629914"/>
            <a:ext cx="48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536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782522" y="1804472"/>
            <a:ext cx="25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Calibri"/>
                <a:cs typeface="Calibri"/>
              </a:rPr>
              <a:t>=</a:t>
            </a:r>
            <a:endParaRPr sz="3600" dirty="0">
              <a:latin typeface="Calibri"/>
              <a:cs typeface="Calibri"/>
            </a:endParaRPr>
          </a:p>
        </p:txBody>
      </p:sp>
      <p:cxnSp>
        <p:nvCxnSpPr>
          <p:cNvPr id="110" name="Conector recto 109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rminador 110"/>
          <p:cNvSpPr/>
          <p:nvPr/>
        </p:nvSpPr>
        <p:spPr>
          <a:xfrm>
            <a:off x="503917" y="4403678"/>
            <a:ext cx="11174091" cy="340324"/>
          </a:xfrm>
          <a:prstGeom prst="flowChartTerminator">
            <a:avLst/>
          </a:prstGeom>
          <a:solidFill>
            <a:srgbClr val="92D050"/>
          </a:solidFill>
          <a:effectLst>
            <a:glow rad="127000">
              <a:schemeClr val="bg1"/>
            </a:glow>
            <a:reflection stA="50000" endPos="3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61" name="object 61"/>
          <p:cNvSpPr txBox="1"/>
          <p:nvPr/>
        </p:nvSpPr>
        <p:spPr>
          <a:xfrm>
            <a:off x="4868796" y="4446828"/>
            <a:ext cx="24443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REPORTE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ACUMULADO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2" name="object 2"/>
          <p:cNvSpPr txBox="1">
            <a:spLocks noGrp="1"/>
          </p:cNvSpPr>
          <p:nvPr/>
        </p:nvSpPr>
        <p:spPr>
          <a:xfrm>
            <a:off x="692904" y="1278389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CONFIRMADOS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3" name="object 2"/>
          <p:cNvSpPr txBox="1">
            <a:spLocks noGrp="1"/>
          </p:cNvSpPr>
          <p:nvPr/>
        </p:nvSpPr>
        <p:spPr>
          <a:xfrm>
            <a:off x="3322848" y="1285875"/>
            <a:ext cx="1853987" cy="327696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dirty="0" smtClean="0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***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PROBABLES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4" name="object 2"/>
          <p:cNvSpPr txBox="1">
            <a:spLocks noGrp="1"/>
          </p:cNvSpPr>
          <p:nvPr/>
        </p:nvSpPr>
        <p:spPr>
          <a:xfrm>
            <a:off x="6671627" y="1294087"/>
            <a:ext cx="1787485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/>
              <a:t>*CASOS SEMANA </a:t>
            </a:r>
            <a:r>
              <a:rPr lang="es-PE" dirty="0" smtClean="0"/>
              <a:t>30</a:t>
            </a:r>
            <a:endParaRPr lang="es-PE" dirty="0" smtClean="0"/>
          </a:p>
        </p:txBody>
      </p:sp>
      <p:sp>
        <p:nvSpPr>
          <p:cNvPr id="125" name="object 2"/>
          <p:cNvSpPr txBox="1">
            <a:spLocks noGrp="1"/>
          </p:cNvSpPr>
          <p:nvPr/>
        </p:nvSpPr>
        <p:spPr>
          <a:xfrm>
            <a:off x="1973198" y="2827331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*CASOS SEMANA </a:t>
            </a: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225994" y="3394230"/>
            <a:ext cx="14363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MX"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4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relacionados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00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investigación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1" name="object 16"/>
          <p:cNvSpPr/>
          <p:nvPr/>
        </p:nvSpPr>
        <p:spPr>
          <a:xfrm>
            <a:off x="6441637" y="5545303"/>
            <a:ext cx="688340" cy="67627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/>
          <a:p>
            <a:endParaRPr lang="es-PE"/>
          </a:p>
        </p:txBody>
      </p:sp>
      <p:pic>
        <p:nvPicPr>
          <p:cNvPr id="135" name="object 3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8" y="5654526"/>
            <a:ext cx="457835" cy="457835"/>
          </a:xfrm>
          <a:prstGeom prst="rect">
            <a:avLst/>
          </a:prstGeom>
        </p:spPr>
      </p:pic>
      <p:sp>
        <p:nvSpPr>
          <p:cNvPr id="138" name="object 2"/>
          <p:cNvSpPr txBox="1">
            <a:spLocks noGrp="1"/>
          </p:cNvSpPr>
          <p:nvPr/>
        </p:nvSpPr>
        <p:spPr>
          <a:xfrm>
            <a:off x="766054" y="5006253"/>
            <a:ext cx="1773097" cy="296545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ACUMULADOS</a:t>
            </a:r>
          </a:p>
        </p:txBody>
      </p:sp>
      <p:sp>
        <p:nvSpPr>
          <p:cNvPr id="139" name="object 2"/>
          <p:cNvSpPr txBox="1">
            <a:spLocks noGrp="1"/>
          </p:cNvSpPr>
          <p:nvPr/>
        </p:nvSpPr>
        <p:spPr>
          <a:xfrm>
            <a:off x="3556597" y="4875868"/>
            <a:ext cx="1995590" cy="521950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CONFIRMADOS ACUMULADOS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0" name="object 2"/>
          <p:cNvSpPr txBox="1">
            <a:spLocks noGrp="1"/>
          </p:cNvSpPr>
          <p:nvPr/>
        </p:nvSpPr>
        <p:spPr>
          <a:xfrm>
            <a:off x="6589426" y="4947254"/>
            <a:ext cx="1918264" cy="379178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CASOS </a:t>
            </a: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PROBABLES ACUMULADOS ***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1" name="object 2"/>
          <p:cNvSpPr txBox="1">
            <a:spLocks noGrp="1"/>
          </p:cNvSpPr>
          <p:nvPr/>
        </p:nvSpPr>
        <p:spPr>
          <a:xfrm>
            <a:off x="9657071" y="4944874"/>
            <a:ext cx="1773097" cy="419301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0078D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ACUMULADAS **</a:t>
            </a:r>
            <a:endParaRPr lang="es-PE" sz="1100" dirty="0">
              <a:solidFill>
                <a:srgbClr val="0078D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2" name="object 2"/>
          <p:cNvSpPr txBox="1">
            <a:spLocks noGrp="1"/>
          </p:cNvSpPr>
          <p:nvPr/>
        </p:nvSpPr>
        <p:spPr>
          <a:xfrm>
            <a:off x="4882331" y="2801489"/>
            <a:ext cx="3008301" cy="363139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/>
          <a:p>
            <a:pPr marL="8890" algn="ctr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</a:pPr>
            <a:r>
              <a:rPr lang="es-PE" sz="1400" b="1" kern="1200" dirty="0" smtClean="0">
                <a:solidFill>
                  <a:srgbClr val="48A53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DEFUNCIONES EPIDEMIOLOGICA *</a:t>
            </a:r>
            <a:endParaRPr lang="es-PE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45" y="1624627"/>
            <a:ext cx="2181508" cy="10346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047" y="1624627"/>
            <a:ext cx="2118238" cy="10476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125" y="1622838"/>
            <a:ext cx="2278866" cy="104615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2723062"/>
            <a:ext cx="1627200" cy="63094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4211" y="3694847"/>
            <a:ext cx="1625359" cy="63023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4211" y="1707420"/>
            <a:ext cx="1627773" cy="627942"/>
          </a:xfrm>
          <a:prstGeom prst="rect">
            <a:avLst/>
          </a:prstGeom>
        </p:spPr>
      </p:pic>
      <p:sp>
        <p:nvSpPr>
          <p:cNvPr id="84" name="Terminador 83"/>
          <p:cNvSpPr/>
          <p:nvPr/>
        </p:nvSpPr>
        <p:spPr>
          <a:xfrm>
            <a:off x="1686813" y="3130215"/>
            <a:ext cx="2539654" cy="940596"/>
          </a:xfrm>
          <a:prstGeom prst="flowChartTerminator">
            <a:avLst/>
          </a:prstGeom>
          <a:solidFill>
            <a:srgbClr val="417FCB"/>
          </a:solidFill>
          <a:ln>
            <a:noFill/>
          </a:ln>
          <a:effectLst>
            <a:outerShdw blurRad="50800" dist="1270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/>
          </a:p>
        </p:txBody>
      </p:sp>
      <p:sp>
        <p:nvSpPr>
          <p:cNvPr id="86" name="object 16"/>
          <p:cNvSpPr/>
          <p:nvPr/>
        </p:nvSpPr>
        <p:spPr>
          <a:xfrm>
            <a:off x="1808913" y="3226933"/>
            <a:ext cx="825066" cy="750095"/>
          </a:xfrm>
          <a:custGeom>
            <a:avLst/>
            <a:gdLst/>
            <a:ahLst/>
            <a:cxnLst/>
            <a:rect l="l" t="t" r="r" b="b"/>
            <a:pathLst>
              <a:path w="650875" h="628650">
                <a:moveTo>
                  <a:pt x="325310" y="0"/>
                </a:moveTo>
                <a:lnTo>
                  <a:pt x="277237" y="3407"/>
                </a:lnTo>
                <a:lnTo>
                  <a:pt x="231355" y="13307"/>
                </a:lnTo>
                <a:lnTo>
                  <a:pt x="188166" y="29212"/>
                </a:lnTo>
                <a:lnTo>
                  <a:pt x="148174" y="50636"/>
                </a:lnTo>
                <a:lnTo>
                  <a:pt x="111881" y="77094"/>
                </a:lnTo>
                <a:lnTo>
                  <a:pt x="79792" y="108099"/>
                </a:lnTo>
                <a:lnTo>
                  <a:pt x="52408" y="143166"/>
                </a:lnTo>
                <a:lnTo>
                  <a:pt x="30234" y="181808"/>
                </a:lnTo>
                <a:lnTo>
                  <a:pt x="13773" y="223539"/>
                </a:lnTo>
                <a:lnTo>
                  <a:pt x="3527" y="267873"/>
                </a:lnTo>
                <a:lnTo>
                  <a:pt x="0" y="314325"/>
                </a:lnTo>
                <a:lnTo>
                  <a:pt x="3527" y="360776"/>
                </a:lnTo>
                <a:lnTo>
                  <a:pt x="13773" y="405110"/>
                </a:lnTo>
                <a:lnTo>
                  <a:pt x="30234" y="446841"/>
                </a:lnTo>
                <a:lnTo>
                  <a:pt x="52408" y="485483"/>
                </a:lnTo>
                <a:lnTo>
                  <a:pt x="79792" y="520550"/>
                </a:lnTo>
                <a:lnTo>
                  <a:pt x="111881" y="551555"/>
                </a:lnTo>
                <a:lnTo>
                  <a:pt x="148174" y="578013"/>
                </a:lnTo>
                <a:lnTo>
                  <a:pt x="188166" y="599437"/>
                </a:lnTo>
                <a:lnTo>
                  <a:pt x="231355" y="615342"/>
                </a:lnTo>
                <a:lnTo>
                  <a:pt x="277237" y="625242"/>
                </a:lnTo>
                <a:lnTo>
                  <a:pt x="325310" y="628650"/>
                </a:lnTo>
                <a:lnTo>
                  <a:pt x="373377" y="625242"/>
                </a:lnTo>
                <a:lnTo>
                  <a:pt x="419256" y="615342"/>
                </a:lnTo>
                <a:lnTo>
                  <a:pt x="462443" y="599437"/>
                </a:lnTo>
                <a:lnTo>
                  <a:pt x="502435" y="578013"/>
                </a:lnTo>
                <a:lnTo>
                  <a:pt x="538728" y="551555"/>
                </a:lnTo>
                <a:lnTo>
                  <a:pt x="570820" y="520550"/>
                </a:lnTo>
                <a:lnTo>
                  <a:pt x="598205" y="485483"/>
                </a:lnTo>
                <a:lnTo>
                  <a:pt x="620382" y="446841"/>
                </a:lnTo>
                <a:lnTo>
                  <a:pt x="636845" y="405110"/>
                </a:lnTo>
                <a:lnTo>
                  <a:pt x="647093" y="360776"/>
                </a:lnTo>
                <a:lnTo>
                  <a:pt x="650621" y="314325"/>
                </a:lnTo>
                <a:lnTo>
                  <a:pt x="647093" y="267873"/>
                </a:lnTo>
                <a:lnTo>
                  <a:pt x="636845" y="223539"/>
                </a:lnTo>
                <a:lnTo>
                  <a:pt x="620382" y="181808"/>
                </a:lnTo>
                <a:lnTo>
                  <a:pt x="598205" y="143166"/>
                </a:lnTo>
                <a:lnTo>
                  <a:pt x="570820" y="108099"/>
                </a:lnTo>
                <a:lnTo>
                  <a:pt x="538728" y="77094"/>
                </a:lnTo>
                <a:lnTo>
                  <a:pt x="502435" y="50636"/>
                </a:lnTo>
                <a:lnTo>
                  <a:pt x="462443" y="29212"/>
                </a:lnTo>
                <a:lnTo>
                  <a:pt x="419256" y="13307"/>
                </a:lnTo>
                <a:lnTo>
                  <a:pt x="373377" y="3407"/>
                </a:lnTo>
                <a:lnTo>
                  <a:pt x="325310" y="0"/>
                </a:lnTo>
                <a:close/>
              </a:path>
            </a:pathLst>
          </a:custGeom>
          <a:solidFill>
            <a:srgbClr val="FFFFFF"/>
          </a:solidFill>
          <a:effectLst/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s-PE"/>
          </a:p>
        </p:txBody>
      </p:sp>
      <p:pic>
        <p:nvPicPr>
          <p:cNvPr id="87" name="object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5" y="3345995"/>
            <a:ext cx="580123" cy="51196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331" y="3127781"/>
            <a:ext cx="3002950" cy="1093632"/>
          </a:xfrm>
          <a:prstGeom prst="rect">
            <a:avLst/>
          </a:prstGeom>
        </p:spPr>
      </p:pic>
      <p:pic>
        <p:nvPicPr>
          <p:cNvPr id="25" name="Imagen 24"/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423" y="5415597"/>
            <a:ext cx="2718522" cy="1080000"/>
          </a:xfrm>
          <a:prstGeom prst="rect">
            <a:avLst/>
          </a:prstGeom>
        </p:spPr>
      </p:pic>
      <p:pic>
        <p:nvPicPr>
          <p:cNvPr id="26" name="Imagen 25"/>
          <p:cNvPicPr preferRelativeResize="0"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4758" y="5414013"/>
            <a:ext cx="2734988" cy="1080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7787" y="5412772"/>
            <a:ext cx="274117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68853" y="5422323"/>
            <a:ext cx="2749534" cy="1103308"/>
          </a:xfrm>
          <a:prstGeom prst="rect">
            <a:avLst/>
          </a:prstGeom>
        </p:spPr>
      </p:pic>
      <p:graphicFrame>
        <p:nvGraphicFramePr>
          <p:cNvPr id="29" name="Objeto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97595"/>
              </p:ext>
            </p:extLst>
          </p:nvPr>
        </p:nvGraphicFramePr>
        <p:xfrm>
          <a:off x="9874250" y="1717675"/>
          <a:ext cx="822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" name="Hoja de cálculo" r:id="rId16" imgW="381000" imgH="200025" progId="Excel.Sheet.12">
                  <p:link updateAutomatic="1"/>
                </p:oleObj>
              </mc:Choice>
              <mc:Fallback>
                <p:oleObj name="Hoja de cálculo" r:id="rId16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74250" y="1717675"/>
                        <a:ext cx="822325" cy="43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662618"/>
              </p:ext>
            </p:extLst>
          </p:nvPr>
        </p:nvGraphicFramePr>
        <p:xfrm>
          <a:off x="9874250" y="2728913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" name="Hoja de cálculo" r:id="rId18" imgW="381000" imgH="200025" progId="Excel.Sheet.12">
                  <p:link updateAutomatic="1"/>
                </p:oleObj>
              </mc:Choice>
              <mc:Fallback>
                <p:oleObj name="Hoja de cálculo" r:id="rId18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74250" y="2728913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29382"/>
              </p:ext>
            </p:extLst>
          </p:nvPr>
        </p:nvGraphicFramePr>
        <p:xfrm>
          <a:off x="9874250" y="3705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" name="Hoja de cálculo" r:id="rId20" imgW="381000" imgH="200025" progId="Excel.Sheet.12">
                  <p:link updateAutomatic="1"/>
                </p:oleObj>
              </mc:Choice>
              <mc:Fallback>
                <p:oleObj name="Hoja de cálculo" r:id="rId20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874250" y="3705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25250"/>
              </p:ext>
            </p:extLst>
          </p:nvPr>
        </p:nvGraphicFramePr>
        <p:xfrm>
          <a:off x="1397000" y="5610225"/>
          <a:ext cx="822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5" name="Hoja de cálculo" r:id="rId22" imgW="381000" imgH="200025" progId="Excel.Sheet.12">
                  <p:link updateAutomatic="1"/>
                </p:oleObj>
              </mc:Choice>
              <mc:Fallback>
                <p:oleObj name="Hoja de cálculo" r:id="rId22" imgW="3810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97000" y="5610225"/>
                        <a:ext cx="8223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474726"/>
              </p:ext>
            </p:extLst>
          </p:nvPr>
        </p:nvGraphicFramePr>
        <p:xfrm>
          <a:off x="4303713" y="18303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" name="Hoja de cálculo" r:id="rId24" imgW="304800" imgH="200025" progId="Excel.Sheet.12">
                  <p:link updateAutomatic="1"/>
                </p:oleObj>
              </mc:Choice>
              <mc:Fallback>
                <p:oleObj name="Hoja de cálculo" r:id="rId24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03713" y="18303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23349"/>
              </p:ext>
            </p:extLst>
          </p:nvPr>
        </p:nvGraphicFramePr>
        <p:xfrm>
          <a:off x="1577975" y="182562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" name="Hoja de cálculo" r:id="rId26" imgW="304800" imgH="200025" progId="Excel.Sheet.12">
                  <p:link updateAutomatic="1"/>
                </p:oleObj>
              </mc:Choice>
              <mc:Fallback>
                <p:oleObj name="Hoja de cálculo" r:id="rId26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77975" y="182562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51034"/>
              </p:ext>
            </p:extLst>
          </p:nvPr>
        </p:nvGraphicFramePr>
        <p:xfrm>
          <a:off x="7556500" y="1819275"/>
          <a:ext cx="658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" name="Hoja de cálculo" r:id="rId28" imgW="304800" imgH="200025" progId="Excel.Sheet.12">
                  <p:link updateAutomatic="1"/>
                </p:oleObj>
              </mc:Choice>
              <mc:Fallback>
                <p:oleObj name="Hoja de cálculo" r:id="rId28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556500" y="1819275"/>
                        <a:ext cx="65881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01773"/>
              </p:ext>
            </p:extLst>
          </p:nvPr>
        </p:nvGraphicFramePr>
        <p:xfrm>
          <a:off x="2817813" y="3362325"/>
          <a:ext cx="6572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9" name="Hoja de cálculo" r:id="rId29" imgW="304800" imgH="200025" progId="Excel.Sheet.12">
                  <p:link updateAutomatic="1"/>
                </p:oleObj>
              </mc:Choice>
              <mc:Fallback>
                <p:oleObj name="Hoja de cálculo" r:id="rId29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17813" y="3362325"/>
                        <a:ext cx="65722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48567"/>
              </p:ext>
            </p:extLst>
          </p:nvPr>
        </p:nvGraphicFramePr>
        <p:xfrm>
          <a:off x="6138863" y="3341688"/>
          <a:ext cx="658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0" name="Hoja de cálculo" r:id="rId31" imgW="304800" imgH="200025" progId="Excel.Sheet.12">
                  <p:link updateAutomatic="1"/>
                </p:oleObj>
              </mc:Choice>
              <mc:Fallback>
                <p:oleObj name="Hoja de cálculo" r:id="rId31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38863" y="3341688"/>
                        <a:ext cx="658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74669"/>
              </p:ext>
            </p:extLst>
          </p:nvPr>
        </p:nvGraphicFramePr>
        <p:xfrm>
          <a:off x="4388807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1" name="Hoja de cálculo" r:id="rId32" imgW="304800" imgH="200025" progId="Excel.Sheet.12">
                  <p:link updateAutomatic="1"/>
                </p:oleObj>
              </mc:Choice>
              <mc:Fallback>
                <p:oleObj name="Hoja de cálculo" r:id="rId32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388807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74039"/>
              </p:ext>
            </p:extLst>
          </p:nvPr>
        </p:nvGraphicFramePr>
        <p:xfrm>
          <a:off x="7470076" y="5667440"/>
          <a:ext cx="6582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2" name="Hoja de cálculo" r:id="rId34" imgW="304800" imgH="200025" progId="Excel.Sheet.12">
                  <p:link updateAutomatic="1"/>
                </p:oleObj>
              </mc:Choice>
              <mc:Fallback>
                <p:oleObj name="Hoja de cálculo" r:id="rId34" imgW="304800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470076" y="5667440"/>
                        <a:ext cx="6582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81878"/>
              </p:ext>
            </p:extLst>
          </p:nvPr>
        </p:nvGraphicFramePr>
        <p:xfrm>
          <a:off x="4282669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" name="Hoja de cálculo" r:id="rId35" imgW="523875" imgH="200025" progId="Excel.Sheet.12">
                  <p:link updateAutomatic="1"/>
                </p:oleObj>
              </mc:Choice>
              <mc:Fallback>
                <p:oleObj name="Hoja de cálculo" r:id="rId35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4282669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51523"/>
              </p:ext>
            </p:extLst>
          </p:nvPr>
        </p:nvGraphicFramePr>
        <p:xfrm>
          <a:off x="7233504" y="5613083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4" name="Hoja de cálculo" r:id="rId37" imgW="523875" imgH="200025" progId="Excel.Sheet.12">
                  <p:link updateAutomatic="1"/>
                </p:oleObj>
              </mc:Choice>
              <mc:Fallback>
                <p:oleObj name="Hoja de cálculo" r:id="rId37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233504" y="5613083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97307"/>
              </p:ext>
            </p:extLst>
          </p:nvPr>
        </p:nvGraphicFramePr>
        <p:xfrm>
          <a:off x="10254050" y="5610496"/>
          <a:ext cx="113142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5" name="Hoja de cálculo" r:id="rId39" imgW="523875" imgH="200025" progId="Excel.Sheet.12">
                  <p:link updateAutomatic="1"/>
                </p:oleObj>
              </mc:Choice>
              <mc:Fallback>
                <p:oleObj name="Hoja de cálculo" r:id="rId39" imgW="523875" imgH="200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254050" y="5610496"/>
                        <a:ext cx="1131429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bject 2"/>
          <p:cNvSpPr txBox="1">
            <a:spLocks noGrp="1"/>
          </p:cNvSpPr>
          <p:nvPr/>
        </p:nvSpPr>
        <p:spPr>
          <a:xfrm>
            <a:off x="9492318" y="1394880"/>
            <a:ext cx="1469143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SIN SIGNOS</a:t>
            </a:r>
          </a:p>
        </p:txBody>
      </p:sp>
      <p:sp>
        <p:nvSpPr>
          <p:cNvPr id="66" name="object 2"/>
          <p:cNvSpPr txBox="1">
            <a:spLocks noGrp="1"/>
          </p:cNvSpPr>
          <p:nvPr/>
        </p:nvSpPr>
        <p:spPr>
          <a:xfrm>
            <a:off x="9480982" y="2411831"/>
            <a:ext cx="1491814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CON SIGNOS</a:t>
            </a:r>
          </a:p>
        </p:txBody>
      </p:sp>
      <p:sp>
        <p:nvSpPr>
          <p:cNvPr id="67" name="object 2"/>
          <p:cNvSpPr txBox="1">
            <a:spLocks noGrp="1"/>
          </p:cNvSpPr>
          <p:nvPr/>
        </p:nvSpPr>
        <p:spPr>
          <a:xfrm>
            <a:off x="9705585" y="3394230"/>
            <a:ext cx="1158417" cy="312194"/>
          </a:xfrm>
          <a:prstGeom prst="rect">
            <a:avLst/>
          </a:prstGeom>
        </p:spPr>
        <p:txBody>
          <a:bodyPr vert="horz" wrap="square" lIns="0" tIns="13335" rIns="0" bIns="0" rtlCol="0" anchor="ctr">
            <a:noAutofit/>
          </a:bodyPr>
          <a:lstStyle>
            <a:defPPr>
              <a:defRPr lang="es-PE"/>
            </a:defPPr>
            <a:lvl1pPr marL="8890">
              <a:spcBef>
                <a:spcPts val="105"/>
              </a:spcBef>
              <a:spcAft>
                <a:spcPts val="0"/>
              </a:spcAft>
              <a:tabLst>
                <a:tab pos="1952625" algn="l"/>
              </a:tabLst>
              <a:defRPr sz="1400" b="1">
                <a:solidFill>
                  <a:srgbClr val="48A539"/>
                </a:solidFill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s-PE" dirty="0" smtClean="0"/>
              <a:t>CASOS GRAVES</a:t>
            </a:r>
          </a:p>
        </p:txBody>
      </p:sp>
    </p:spTree>
    <p:extLst>
      <p:ext uri="{BB962C8B-B14F-4D97-AF65-F5344CB8AC3E}">
        <p14:creationId xmlns:p14="http://schemas.microsoft.com/office/powerpoint/2010/main" val="399990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5" y="498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LEPTOSPIROSIS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01-30)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19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00" y="4575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1229710" y="617498"/>
            <a:ext cx="8884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 smtClean="0"/>
              <a:t>LEPTOSPIROSIS </a:t>
            </a:r>
            <a:r>
              <a:rPr lang="es-PE" sz="2800" dirty="0"/>
              <a:t>– HOSPITAL CARLOS CORTEZ JIMENEZ 2025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43910" y="6259753"/>
            <a:ext cx="590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606657"/>
              </p:ext>
            </p:extLst>
          </p:nvPr>
        </p:nvGraphicFramePr>
        <p:xfrm>
          <a:off x="133350" y="1262063"/>
          <a:ext cx="7700963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" y="1262063"/>
                        <a:ext cx="7700963" cy="409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753429"/>
              </p:ext>
            </p:extLst>
          </p:nvPr>
        </p:nvGraphicFramePr>
        <p:xfrm>
          <a:off x="7907338" y="1260475"/>
          <a:ext cx="4211637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7338" y="1260475"/>
                        <a:ext cx="4211637" cy="497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62843"/>
              </p:ext>
            </p:extLst>
          </p:nvPr>
        </p:nvGraphicFramePr>
        <p:xfrm>
          <a:off x="133350" y="5583358"/>
          <a:ext cx="77009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" name="Hoja de cálculo" r:id="rId8" imgW="11153775" imgH="666869" progId="Excel.Sheet.12">
                  <p:link updateAutomatic="1"/>
                </p:oleObj>
              </mc:Choice>
              <mc:Fallback>
                <p:oleObj name="Hoja de cálculo" r:id="rId8" imgW="11153775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3350" y="5583358"/>
                        <a:ext cx="7700963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56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FEBRILES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01-30)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85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2" y="53623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49492" y="636271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s-PE" sz="2800" dirty="0"/>
              <a:t>FEBRILES – HOSPITAL CARLOS CORTEZ JIMENEZ 2025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2953406" y="6132773"/>
            <a:ext cx="62851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</a:t>
            </a:r>
            <a:r>
              <a:rPr lang="es-PE" b="1" i="1" dirty="0" smtClean="0">
                <a:solidFill>
                  <a:srgbClr val="0070C0"/>
                </a:solidFill>
              </a:rPr>
              <a:t>DE FEBRILES </a:t>
            </a:r>
            <a:r>
              <a:rPr lang="es-PE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91872"/>
              </p:ext>
            </p:extLst>
          </p:nvPr>
        </p:nvGraphicFramePr>
        <p:xfrm>
          <a:off x="177800" y="1419225"/>
          <a:ext cx="118364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name="Hoja de cálculo" r:id="rId4" imgW="9334500" imgH="4410194" progId="Excel.Sheet.12">
                  <p:link updateAutomatic="1"/>
                </p:oleObj>
              </mc:Choice>
              <mc:Fallback>
                <p:oleObj name="Hoja de cálculo" r:id="rId4" imgW="9334500" imgH="4410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419225"/>
                        <a:ext cx="11836400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6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EDAS – IRAS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01-30)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" y="4902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7999" y="693880"/>
            <a:ext cx="12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0070C0"/>
                </a:solidFill>
              </a:rPr>
              <a:t>EPISODIOS EDAS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74123" y="6151962"/>
            <a:ext cx="58437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IRAS–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cxnSp>
        <p:nvCxnSpPr>
          <p:cNvPr id="23" name="Conector recto 22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14940"/>
              </p:ext>
            </p:extLst>
          </p:nvPr>
        </p:nvGraphicFramePr>
        <p:xfrm>
          <a:off x="120650" y="1309688"/>
          <a:ext cx="7277100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" name="Hoja de cálculo" r:id="rId4" imgW="6934200" imgH="4333756" progId="Excel.Sheet.12">
                  <p:link updateAutomatic="1"/>
                </p:oleObj>
              </mc:Choice>
              <mc:Fallback>
                <p:oleObj name="Hoja de cálculo" r:id="rId4" imgW="6934200" imgH="43337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" y="1309688"/>
                        <a:ext cx="7277100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79298"/>
              </p:ext>
            </p:extLst>
          </p:nvPr>
        </p:nvGraphicFramePr>
        <p:xfrm>
          <a:off x="7520177" y="1308226"/>
          <a:ext cx="4569509" cy="401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" name="Hoja de cálculo" r:id="rId6" imgW="6143625" imgH="3629025" progId="Excel.Sheet.12">
                  <p:link updateAutomatic="1"/>
                </p:oleObj>
              </mc:Choice>
              <mc:Fallback>
                <p:oleObj name="Hoja de cálculo" r:id="rId6" imgW="61436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0177" y="1308226"/>
                        <a:ext cx="4569509" cy="4010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08705"/>
              </p:ext>
            </p:extLst>
          </p:nvPr>
        </p:nvGraphicFramePr>
        <p:xfrm>
          <a:off x="7512895" y="5476911"/>
          <a:ext cx="4584072" cy="652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8" name="Hoja de cálculo" r:id="rId8" imgW="5476875" imgH="771525" progId="Excel.Sheet.12">
                  <p:link updateAutomatic="1"/>
                </p:oleObj>
              </mc:Choice>
              <mc:Fallback>
                <p:oleObj name="Hoja de cálculo" r:id="rId8" imgW="547687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2895" y="5476911"/>
                        <a:ext cx="4584072" cy="652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93407"/>
              </p:ext>
            </p:extLst>
          </p:nvPr>
        </p:nvGraphicFramePr>
        <p:xfrm>
          <a:off x="120651" y="5488854"/>
          <a:ext cx="7277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" name="Hoja de cálculo" r:id="rId10" imgW="10868025" imgH="628650" progId="Excel.Sheet.12">
                  <p:link updateAutomatic="1"/>
                </p:oleObj>
              </mc:Choice>
              <mc:Fallback>
                <p:oleObj name="Hoja de cálculo" r:id="rId10" imgW="108680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651" y="5488854"/>
                        <a:ext cx="72771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75" y="5437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99135" y="6142012"/>
            <a:ext cx="57937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0070C0"/>
                </a:solidFill>
              </a:rPr>
              <a:t>FUENTE: VIGILANCIA DE </a:t>
            </a:r>
            <a:r>
              <a:rPr lang="es-PE" b="1" i="1" dirty="0" smtClean="0">
                <a:solidFill>
                  <a:srgbClr val="0070C0"/>
                </a:solidFill>
              </a:rPr>
              <a:t>EDAS– </a:t>
            </a:r>
            <a:r>
              <a:rPr lang="es-PE" b="1" i="1" dirty="0">
                <a:solidFill>
                  <a:srgbClr val="0070C0"/>
                </a:solidFill>
              </a:rPr>
              <a:t>NOTIFICADOS EN NOTIWEB</a:t>
            </a:r>
          </a:p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14340" y="683707"/>
            <a:ext cx="997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EPISODIOS </a:t>
            </a:r>
            <a:r>
              <a:rPr lang="es-PE" sz="2800" b="1" dirty="0" smtClean="0">
                <a:solidFill>
                  <a:srgbClr val="0070C0"/>
                </a:solidFill>
              </a:rPr>
              <a:t>IRAS 2025 </a:t>
            </a:r>
            <a:r>
              <a:rPr lang="es-PE" sz="2800" b="1" dirty="0">
                <a:solidFill>
                  <a:srgbClr val="0070C0"/>
                </a:solidFill>
              </a:rPr>
              <a:t>– HOSPITAL CARLOS CORTEZ JIMENEZ 2025</a:t>
            </a:r>
          </a:p>
        </p:txBody>
      </p:sp>
      <p:cxnSp>
        <p:nvCxnSpPr>
          <p:cNvPr id="18" name="Conector recto 17"/>
          <p:cNvCxnSpPr/>
          <p:nvPr/>
        </p:nvCxnSpPr>
        <p:spPr>
          <a:xfrm>
            <a:off x="0" y="1182641"/>
            <a:ext cx="12192000" cy="0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65714"/>
              </p:ext>
            </p:extLst>
          </p:nvPr>
        </p:nvGraphicFramePr>
        <p:xfrm>
          <a:off x="109538" y="1311275"/>
          <a:ext cx="7323137" cy="404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" name="Hoja de cálculo" r:id="rId4" imgW="6200775" imgH="4324469" progId="Excel.Sheet.12">
                  <p:link updateAutomatic="1"/>
                </p:oleObj>
              </mc:Choice>
              <mc:Fallback>
                <p:oleObj name="Hoja de cálculo" r:id="rId4" imgW="6200775" imgH="43244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538" y="1311275"/>
                        <a:ext cx="7323137" cy="404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77443"/>
              </p:ext>
            </p:extLst>
          </p:nvPr>
        </p:nvGraphicFramePr>
        <p:xfrm>
          <a:off x="7576459" y="1311830"/>
          <a:ext cx="4465120" cy="403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" name="Hoja de cálculo" r:id="rId6" imgW="5534025" imgH="3629025" progId="Excel.Sheet.12">
                  <p:link updateAutomatic="1"/>
                </p:oleObj>
              </mc:Choice>
              <mc:Fallback>
                <p:oleObj name="Hoja de cálculo" r:id="rId6" imgW="5534025" imgH="36290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6459" y="1311830"/>
                        <a:ext cx="4465120" cy="4035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93843"/>
              </p:ext>
            </p:extLst>
          </p:nvPr>
        </p:nvGraphicFramePr>
        <p:xfrm>
          <a:off x="8340725" y="5411788"/>
          <a:ext cx="2752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" name="Hoja de cálculo" r:id="rId8" imgW="2752725" imgH="771525" progId="Excel.Sheet.12">
                  <p:link updateAutomatic="1"/>
                </p:oleObj>
              </mc:Choice>
              <mc:Fallback>
                <p:oleObj name="Hoja de cálculo" r:id="rId8" imgW="2752725" imgH="7715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0725" y="5411788"/>
                        <a:ext cx="275272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804523"/>
              </p:ext>
            </p:extLst>
          </p:nvPr>
        </p:nvGraphicFramePr>
        <p:xfrm>
          <a:off x="109538" y="5476165"/>
          <a:ext cx="73231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" name="Hoja de cálculo" r:id="rId10" imgW="10868025" imgH="628650" progId="Excel.Sheet.12">
                  <p:link updateAutomatic="1"/>
                </p:oleObj>
              </mc:Choice>
              <mc:Fallback>
                <p:oleObj name="Hoja de cálculo" r:id="rId10" imgW="1086802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538" y="5476165"/>
                        <a:ext cx="73231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63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7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" name="Conector recto 2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– 2025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01-30)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67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0" y="90000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053253" y="6304002"/>
            <a:ext cx="608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</a:t>
            </a:r>
            <a:r>
              <a:rPr lang="es-PE" sz="1600" b="1" i="1" dirty="0" smtClean="0">
                <a:solidFill>
                  <a:srgbClr val="0070C0"/>
                </a:solidFill>
              </a:rPr>
              <a:t>CORONAVIRUS </a:t>
            </a:r>
            <a:r>
              <a:rPr lang="es-PE" sz="1600" b="1" i="1" dirty="0">
                <a:solidFill>
                  <a:srgbClr val="0070C0"/>
                </a:solidFill>
              </a:rPr>
              <a:t>– NOTIFICADOS 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720" y="629999"/>
            <a:ext cx="1214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CORONAVIRUS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5321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863018"/>
              </p:ext>
            </p:extLst>
          </p:nvPr>
        </p:nvGraphicFramePr>
        <p:xfrm>
          <a:off x="347659" y="5632017"/>
          <a:ext cx="114966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" name="Hoja de cálculo" r:id="rId4" imgW="11496675" imgH="638294" progId="Excel.Sheet.12">
                  <p:link updateAutomatic="1"/>
                </p:oleObj>
              </mc:Choice>
              <mc:Fallback>
                <p:oleObj name="Hoja de cálculo" r:id="rId4" imgW="11496675" imgH="6382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59" y="5632017"/>
                        <a:ext cx="114966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19584"/>
              </p:ext>
            </p:extLst>
          </p:nvPr>
        </p:nvGraphicFramePr>
        <p:xfrm>
          <a:off x="347661" y="1249492"/>
          <a:ext cx="11496675" cy="424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" name="Hoja de cálculo" r:id="rId6" imgW="8467725" imgH="4229100" progId="Excel.Sheet.12">
                  <p:link updateAutomatic="1"/>
                </p:oleObj>
              </mc:Choice>
              <mc:Fallback>
                <p:oleObj name="Hoja de cálculo" r:id="rId6" imgW="8467725" imgH="42291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661" y="1249492"/>
                        <a:ext cx="11496675" cy="4247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28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46874" y="1919091"/>
            <a:ext cx="299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Jefe de Unidad.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Karina Torrel Paez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-1" y="42199"/>
            <a:ext cx="5927834" cy="128467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rgbClr val="0070C0"/>
                </a:solidFill>
              </a:rPr>
              <a:t>UNIDAD DE INTELIGENCIA </a:t>
            </a:r>
            <a:r>
              <a:rPr lang="es-PE" sz="2800" b="1" dirty="0" smtClean="0">
                <a:solidFill>
                  <a:srgbClr val="0070C0"/>
                </a:solidFill>
              </a:rPr>
              <a:t>SANITARIA RED ASISTENCIAL TUMBES</a:t>
            </a:r>
            <a:endParaRPr lang="es-PE" sz="2800" b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61320" y="2792415"/>
            <a:ext cx="3362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Estadística.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Sra. Janet Ramírez Ramírez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8204" y="3668129"/>
            <a:ext cx="385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Soporte Técnico.</a:t>
            </a:r>
          </a:p>
          <a:p>
            <a:pPr algn="ctr"/>
            <a:r>
              <a:rPr lang="es-PE" sz="2000" b="1" dirty="0" err="1" smtClean="0">
                <a:solidFill>
                  <a:srgbClr val="0070C0"/>
                </a:solidFill>
              </a:rPr>
              <a:t>Tec</a:t>
            </a:r>
            <a:r>
              <a:rPr lang="es-PE" sz="2000" b="1" dirty="0" smtClean="0">
                <a:solidFill>
                  <a:srgbClr val="0070C0"/>
                </a:solidFill>
              </a:rPr>
              <a:t>. Christian Yamunaqué Mejía</a:t>
            </a:r>
            <a:endParaRPr lang="es-PE" b="1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478707" y="4543843"/>
            <a:ext cx="332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Vigilancia Epidemiológica.</a:t>
            </a:r>
          </a:p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Lic. </a:t>
            </a:r>
            <a:r>
              <a:rPr lang="es-PE" sz="2000" b="1" dirty="0" err="1" smtClean="0">
                <a:solidFill>
                  <a:srgbClr val="0070C0"/>
                </a:solidFill>
              </a:rPr>
              <a:t>Yaritza</a:t>
            </a:r>
            <a:r>
              <a:rPr lang="es-PE" sz="2000" b="1" dirty="0" smtClean="0">
                <a:solidFill>
                  <a:srgbClr val="0070C0"/>
                </a:solidFill>
              </a:rPr>
              <a:t> Zapata Távara</a:t>
            </a:r>
            <a:endParaRPr lang="es-P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200" t="22343" r="19715" b="14435"/>
          <a:stretch/>
        </p:blipFill>
        <p:spPr>
          <a:xfrm>
            <a:off x="1000" y="11875"/>
            <a:ext cx="1217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98" y="73574"/>
            <a:ext cx="12048630" cy="6721366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59" y="754389"/>
            <a:ext cx="9304551" cy="58250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2453829" y="5673993"/>
            <a:ext cx="59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pt-BR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HOSPITAL I CARLOS ALBERTO CORTEZ JIMENEZ</a:t>
            </a:r>
            <a:endParaRPr lang="es-PE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22777" y="6320324"/>
            <a:ext cx="3782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</a:t>
            </a:r>
            <a:r>
              <a:rPr lang="es-ES" sz="2000" b="1" dirty="0" smtClean="0">
                <a:solidFill>
                  <a:srgbClr val="6EB2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01-30</a:t>
            </a:r>
            <a:endParaRPr lang="es-PE" sz="2000" b="1" dirty="0">
              <a:solidFill>
                <a:srgbClr val="6EB2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59531" y="754389"/>
            <a:ext cx="1655195" cy="5932025"/>
          </a:xfrm>
          <a:prstGeom prst="rect">
            <a:avLst/>
          </a:prstGeom>
          <a:solidFill>
            <a:srgbClr val="C2D69B"/>
          </a:solidFill>
          <a:ln>
            <a:solidFill>
              <a:srgbClr val="6EB24C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9" y="757082"/>
            <a:ext cx="2175137" cy="1617870"/>
          </a:xfrm>
          <a:prstGeom prst="rect">
            <a:avLst/>
          </a:prstGeom>
          <a:noFill/>
          <a:ln>
            <a:solidFill>
              <a:srgbClr val="6EB2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195058" y="1380948"/>
            <a:ext cx="833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8" y="3596079"/>
            <a:ext cx="2102819" cy="14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9341908" y="3381687"/>
            <a:ext cx="1971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0078D2"/>
                </a:solidFill>
                <a:latin typeface="Arial Narrow" panose="020B0606020202030204" pitchFamily="34" charset="0"/>
              </a:rPr>
              <a:t>¿Cómo se transmite el Dengue?</a:t>
            </a:r>
            <a:endParaRPr lang="es-PE" sz="1100" b="1" dirty="0">
              <a:solidFill>
                <a:srgbClr val="0078D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5571429" y="2522484"/>
            <a:ext cx="240015" cy="19490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4965897" y="2916408"/>
            <a:ext cx="279973" cy="2273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6422714" y="1859586"/>
            <a:ext cx="391723" cy="3181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6" t="2191" r="17176" b="2812"/>
          <a:stretch/>
        </p:blipFill>
        <p:spPr>
          <a:xfrm>
            <a:off x="7129061" y="1475344"/>
            <a:ext cx="268379" cy="2179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40390" t="23021" r="40363" b="35697"/>
          <a:stretch/>
        </p:blipFill>
        <p:spPr>
          <a:xfrm>
            <a:off x="447287" y="883366"/>
            <a:ext cx="1300431" cy="12943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1"/>
          <a:srcRect l="41648" t="24961" r="39758" b="41346"/>
          <a:stretch/>
        </p:blipFill>
        <p:spPr>
          <a:xfrm>
            <a:off x="419261" y="5180715"/>
            <a:ext cx="1321181" cy="13465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2"/>
          <a:srcRect l="44008" t="28009" r="39284" b="36422"/>
          <a:stretch/>
        </p:blipFill>
        <p:spPr>
          <a:xfrm>
            <a:off x="427734" y="3724309"/>
            <a:ext cx="1318788" cy="13630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3"/>
          <a:srcRect l="39767" t="24822" r="39428" b="38352"/>
          <a:stretch/>
        </p:blipFill>
        <p:spPr>
          <a:xfrm>
            <a:off x="426537" y="2261846"/>
            <a:ext cx="1321181" cy="13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99" y="60765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849681"/>
            <a:ext cx="12027467" cy="1190169"/>
          </a:xfrm>
          <a:prstGeom prst="rect">
            <a:avLst/>
          </a:prstGeom>
          <a:solidFill>
            <a:srgbClr val="0078D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</a:t>
            </a: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- 2025</a:t>
            </a:r>
            <a:b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I CARLOS ALBERTO CORTEZ JIMENEZ (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01-30)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1130208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21" y="55946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ject 4"/>
          <p:cNvSpPr/>
          <p:nvPr/>
        </p:nvSpPr>
        <p:spPr>
          <a:xfrm>
            <a:off x="1349719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9AC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60273" y="1147775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6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5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6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6" y="100457"/>
                </a:lnTo>
                <a:lnTo>
                  <a:pt x="1112266" y="20065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FF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9719" y="1149781"/>
            <a:ext cx="1980000" cy="180000"/>
          </a:xfrm>
          <a:custGeom>
            <a:avLst/>
            <a:gdLst/>
            <a:ahLst/>
            <a:cxnLst/>
            <a:rect l="l" t="t" r="r" b="b"/>
            <a:pathLst>
              <a:path w="1112520" h="120650">
                <a:moveTo>
                  <a:pt x="1092200" y="0"/>
                </a:moveTo>
                <a:lnTo>
                  <a:pt x="20065" y="0"/>
                </a:lnTo>
                <a:lnTo>
                  <a:pt x="12269" y="1581"/>
                </a:lnTo>
                <a:lnTo>
                  <a:pt x="5889" y="5889"/>
                </a:lnTo>
                <a:lnTo>
                  <a:pt x="1581" y="12269"/>
                </a:lnTo>
                <a:lnTo>
                  <a:pt x="0" y="20066"/>
                </a:lnTo>
                <a:lnTo>
                  <a:pt x="0" y="100457"/>
                </a:lnTo>
                <a:lnTo>
                  <a:pt x="1581" y="108253"/>
                </a:lnTo>
                <a:lnTo>
                  <a:pt x="5889" y="114633"/>
                </a:lnTo>
                <a:lnTo>
                  <a:pt x="12269" y="118941"/>
                </a:lnTo>
                <a:lnTo>
                  <a:pt x="20065" y="120523"/>
                </a:lnTo>
                <a:lnTo>
                  <a:pt x="1092200" y="120523"/>
                </a:lnTo>
                <a:lnTo>
                  <a:pt x="1099996" y="118941"/>
                </a:lnTo>
                <a:lnTo>
                  <a:pt x="1106376" y="114633"/>
                </a:lnTo>
                <a:lnTo>
                  <a:pt x="1110684" y="108253"/>
                </a:lnTo>
                <a:lnTo>
                  <a:pt x="1112265" y="100457"/>
                </a:lnTo>
                <a:lnTo>
                  <a:pt x="1112265" y="20066"/>
                </a:lnTo>
                <a:lnTo>
                  <a:pt x="1110684" y="12269"/>
                </a:lnTo>
                <a:lnTo>
                  <a:pt x="1106376" y="5889"/>
                </a:lnTo>
                <a:lnTo>
                  <a:pt x="1099996" y="1581"/>
                </a:lnTo>
                <a:lnTo>
                  <a:pt x="1092200" y="0"/>
                </a:lnTo>
                <a:close/>
              </a:path>
            </a:pathLst>
          </a:custGeom>
          <a:solidFill>
            <a:srgbClr val="7AC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458837" y="1149781"/>
            <a:ext cx="9668341" cy="4707383"/>
            <a:chOff x="1828801" y="1149514"/>
            <a:chExt cx="8597462" cy="4707383"/>
          </a:xfrm>
        </p:grpSpPr>
        <p:sp>
          <p:nvSpPr>
            <p:cNvPr id="8" name="object 8"/>
            <p:cNvSpPr/>
            <p:nvPr/>
          </p:nvSpPr>
          <p:spPr>
            <a:xfrm>
              <a:off x="7005447" y="114951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6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5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6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5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3154" y="1156054"/>
              <a:ext cx="1760692" cy="180000"/>
            </a:xfrm>
            <a:custGeom>
              <a:avLst/>
              <a:gdLst/>
              <a:ahLst/>
              <a:cxnLst/>
              <a:rect l="l" t="t" r="r" b="b"/>
              <a:pathLst>
                <a:path w="1112520" h="120650">
                  <a:moveTo>
                    <a:pt x="1092200" y="0"/>
                  </a:moveTo>
                  <a:lnTo>
                    <a:pt x="20065" y="0"/>
                  </a:lnTo>
                  <a:lnTo>
                    <a:pt x="12269" y="1581"/>
                  </a:lnTo>
                  <a:lnTo>
                    <a:pt x="5889" y="5889"/>
                  </a:lnTo>
                  <a:lnTo>
                    <a:pt x="1581" y="12269"/>
                  </a:lnTo>
                  <a:lnTo>
                    <a:pt x="0" y="20066"/>
                  </a:lnTo>
                  <a:lnTo>
                    <a:pt x="0" y="100457"/>
                  </a:lnTo>
                  <a:lnTo>
                    <a:pt x="1581" y="108253"/>
                  </a:lnTo>
                  <a:lnTo>
                    <a:pt x="5889" y="114633"/>
                  </a:lnTo>
                  <a:lnTo>
                    <a:pt x="12269" y="118941"/>
                  </a:lnTo>
                  <a:lnTo>
                    <a:pt x="20065" y="120523"/>
                  </a:lnTo>
                  <a:lnTo>
                    <a:pt x="1092200" y="120523"/>
                  </a:lnTo>
                  <a:lnTo>
                    <a:pt x="1099996" y="118941"/>
                  </a:lnTo>
                  <a:lnTo>
                    <a:pt x="1106376" y="114633"/>
                  </a:lnTo>
                  <a:lnTo>
                    <a:pt x="1110684" y="108253"/>
                  </a:lnTo>
                  <a:lnTo>
                    <a:pt x="1112266" y="100457"/>
                  </a:lnTo>
                  <a:lnTo>
                    <a:pt x="1112266" y="20066"/>
                  </a:lnTo>
                  <a:lnTo>
                    <a:pt x="1110684" y="12269"/>
                  </a:lnTo>
                  <a:lnTo>
                    <a:pt x="1106376" y="5889"/>
                  </a:lnTo>
                  <a:lnTo>
                    <a:pt x="1099996" y="1581"/>
                  </a:lnTo>
                  <a:lnTo>
                    <a:pt x="1092200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01" y="1361732"/>
              <a:ext cx="8597462" cy="4495165"/>
            </a:xfrm>
            <a:custGeom>
              <a:avLst/>
              <a:gdLst/>
              <a:ahLst/>
              <a:cxnLst/>
              <a:rect l="l" t="t" r="r" b="b"/>
              <a:pathLst>
                <a:path w="11382375" h="4495165">
                  <a:moveTo>
                    <a:pt x="11381867" y="0"/>
                  </a:moveTo>
                  <a:lnTo>
                    <a:pt x="0" y="0"/>
                  </a:lnTo>
                  <a:lnTo>
                    <a:pt x="0" y="4494911"/>
                  </a:lnTo>
                  <a:lnTo>
                    <a:pt x="11381867" y="4494911"/>
                  </a:lnTo>
                  <a:lnTo>
                    <a:pt x="11381867" y="0"/>
                  </a:lnTo>
                  <a:close/>
                </a:path>
              </a:pathLst>
            </a:custGeom>
            <a:solidFill>
              <a:srgbClr val="FFF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99223" y="2864992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49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FF6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8164" y="1484375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124" y="1387983"/>
                  </a:moveTo>
                  <a:lnTo>
                    <a:pt x="1372997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393" y="2214816"/>
                  </a:lnTo>
                  <a:lnTo>
                    <a:pt x="2275459" y="2303018"/>
                  </a:lnTo>
                  <a:lnTo>
                    <a:pt x="2161298" y="1986038"/>
                  </a:lnTo>
                  <a:lnTo>
                    <a:pt x="2770124" y="1387983"/>
                  </a:lnTo>
                  <a:close/>
                </a:path>
              </a:pathLst>
            </a:custGeom>
            <a:solidFill>
              <a:srgbClr val="BB9F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24019" y="2848355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1387982" y="0"/>
                  </a:moveTo>
                  <a:lnTo>
                    <a:pt x="0" y="1397127"/>
                  </a:lnTo>
                  <a:lnTo>
                    <a:pt x="1387982" y="2770225"/>
                  </a:lnTo>
                  <a:lnTo>
                    <a:pt x="2783966" y="1421257"/>
                  </a:lnTo>
                  <a:lnTo>
                    <a:pt x="1387982" y="0"/>
                  </a:lnTo>
                  <a:close/>
                </a:path>
              </a:pathLst>
            </a:custGeom>
            <a:solidFill>
              <a:srgbClr val="FFB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06488" y="3343020"/>
              <a:ext cx="320675" cy="359410"/>
            </a:xfrm>
            <a:custGeom>
              <a:avLst/>
              <a:gdLst/>
              <a:ahLst/>
              <a:cxnLst/>
              <a:rect l="l" t="t" r="r" b="b"/>
              <a:pathLst>
                <a:path w="320675" h="359410">
                  <a:moveTo>
                    <a:pt x="320547" y="0"/>
                  </a:moveTo>
                  <a:lnTo>
                    <a:pt x="0" y="115569"/>
                  </a:lnTo>
                  <a:lnTo>
                    <a:pt x="229107" y="359282"/>
                  </a:lnTo>
                  <a:lnTo>
                    <a:pt x="320547" y="0"/>
                  </a:lnTo>
                  <a:close/>
                </a:path>
              </a:pathLst>
            </a:custGeom>
            <a:solidFill>
              <a:srgbClr val="FFD2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62198" y="1464436"/>
              <a:ext cx="2770505" cy="2784475"/>
            </a:xfrm>
            <a:custGeom>
              <a:avLst/>
              <a:gdLst/>
              <a:ahLst/>
              <a:cxnLst/>
              <a:rect l="l" t="t" r="r" b="b"/>
              <a:pathLst>
                <a:path w="2770504" h="2784475">
                  <a:moveTo>
                    <a:pt x="2770251" y="1387983"/>
                  </a:moveTo>
                  <a:lnTo>
                    <a:pt x="1373124" y="0"/>
                  </a:lnTo>
                  <a:lnTo>
                    <a:pt x="0" y="1387983"/>
                  </a:lnTo>
                  <a:lnTo>
                    <a:pt x="1348994" y="2783967"/>
                  </a:lnTo>
                  <a:lnTo>
                    <a:pt x="1928558" y="2214702"/>
                  </a:lnTo>
                  <a:lnTo>
                    <a:pt x="2275586" y="2303018"/>
                  </a:lnTo>
                  <a:lnTo>
                    <a:pt x="2161311" y="1986089"/>
                  </a:lnTo>
                  <a:lnTo>
                    <a:pt x="2770251" y="1387983"/>
                  </a:lnTo>
                  <a:close/>
                </a:path>
              </a:pathLst>
            </a:custGeom>
            <a:solidFill>
              <a:srgbClr val="7AC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73072" y="2836417"/>
              <a:ext cx="2784475" cy="2770505"/>
            </a:xfrm>
            <a:custGeom>
              <a:avLst/>
              <a:gdLst/>
              <a:ahLst/>
              <a:cxnLst/>
              <a:rect l="l" t="t" r="r" b="b"/>
              <a:pathLst>
                <a:path w="2784475" h="2770504">
                  <a:moveTo>
                    <a:pt x="2783967" y="1421130"/>
                  </a:moveTo>
                  <a:lnTo>
                    <a:pt x="2214702" y="841629"/>
                  </a:lnTo>
                  <a:lnTo>
                    <a:pt x="2303018" y="494665"/>
                  </a:lnTo>
                  <a:lnTo>
                    <a:pt x="1986026" y="608825"/>
                  </a:lnTo>
                  <a:lnTo>
                    <a:pt x="1387983" y="0"/>
                  </a:lnTo>
                  <a:lnTo>
                    <a:pt x="0" y="1397127"/>
                  </a:lnTo>
                  <a:lnTo>
                    <a:pt x="1387983" y="2770162"/>
                  </a:lnTo>
                  <a:lnTo>
                    <a:pt x="2783967" y="1421130"/>
                  </a:lnTo>
                  <a:close/>
                </a:path>
              </a:pathLst>
            </a:custGeom>
            <a:solidFill>
              <a:srgbClr val="9AC0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305356" y="643323"/>
            <a:ext cx="99887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ESSALUD: COMPONENTES DE LAS ACCIONES FRENTE AL DENGUE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01274" y="4292588"/>
            <a:ext cx="1466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Vigilancia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Epidemiológica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737" y="2933179"/>
            <a:ext cx="1645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Atención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Integral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Paciente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16269" y="4376068"/>
            <a:ext cx="16503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105" marR="5080" indent="-4470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Competencias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Manejo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9374" y="4366350"/>
            <a:ext cx="1283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Laboratorios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6603" y="2834132"/>
            <a:ext cx="128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Articulación Intersectorial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10673" y="2889580"/>
            <a:ext cx="1258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Participación</a:t>
            </a:r>
            <a:endParaRPr sz="1800" dirty="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Comunitaria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7231" y="2936210"/>
            <a:ext cx="1561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8159" marR="5080" indent="-5060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Promoción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Salud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70001" y="2039404"/>
            <a:ext cx="6853931" cy="2332417"/>
            <a:chOff x="2670001" y="2039404"/>
            <a:chExt cx="6853931" cy="2332417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0001" y="3423898"/>
              <a:ext cx="709269" cy="70926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620" y="2095601"/>
              <a:ext cx="769658" cy="76965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8153" y="3454928"/>
              <a:ext cx="725779" cy="7257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7367" y="3333190"/>
              <a:ext cx="1038631" cy="1038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5714" y="2039404"/>
              <a:ext cx="777341" cy="777341"/>
            </a:xfrm>
            <a:prstGeom prst="rect">
              <a:avLst/>
            </a:prstGeom>
          </p:spPr>
        </p:pic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44226" y="6014266"/>
            <a:ext cx="11507190" cy="646331"/>
          </a:xfrm>
          <a:prstGeom prst="rect">
            <a:avLst/>
          </a:prstGeom>
          <a:solidFill>
            <a:srgbClr val="C2D69B"/>
          </a:solidFill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0070C0"/>
                </a:solidFill>
              </a:rPr>
              <a:t>PARA EL CONTROL DEL DENGUE EN EL PERU ES NECESARIO EL TRABAJO MULTISECTORIAL Y ARTICULADO, QUE PERMITA CONTRIBUIR A LA DISMINUCION DE CASOS Y EVITAR LAS DEFUNCIONES POR LA ENFERMEDAD</a:t>
            </a:r>
            <a:endParaRPr lang="es-PE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0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50" y="51281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38135" y="613862"/>
            <a:ext cx="1151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/>
              <a:t>DENGUE SIN SIGNOS DE ALARMA – HOSPITAL CARLOS CORTEZ JIMENEZ 2025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50755" y="6257483"/>
            <a:ext cx="58904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1098417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248638"/>
              </p:ext>
            </p:extLst>
          </p:nvPr>
        </p:nvGraphicFramePr>
        <p:xfrm>
          <a:off x="109033" y="1262227"/>
          <a:ext cx="7668000" cy="416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6" name="Hoja de cálculo" r:id="rId4" imgW="8315325" imgH="4705231" progId="Excel.Sheet.12">
                  <p:link updateAutomatic="1"/>
                </p:oleObj>
              </mc:Choice>
              <mc:Fallback>
                <p:oleObj name="Hoja de cálculo" r:id="rId4" imgW="8315325" imgH="47052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33" y="1262227"/>
                        <a:ext cx="7668000" cy="4164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62628"/>
              </p:ext>
            </p:extLst>
          </p:nvPr>
        </p:nvGraphicFramePr>
        <p:xfrm>
          <a:off x="7873911" y="1256796"/>
          <a:ext cx="4227020" cy="49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7" name="Hoja de cálculo" r:id="rId6" imgW="5124450" imgH="5591056" progId="Excel.Sheet.12">
                  <p:link updateAutomatic="1"/>
                </p:oleObj>
              </mc:Choice>
              <mc:Fallback>
                <p:oleObj name="Hoja de cálculo" r:id="rId6" imgW="5124450" imgH="55910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3911" y="1256796"/>
                        <a:ext cx="4227020" cy="49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605819"/>
              </p:ext>
            </p:extLst>
          </p:nvPr>
        </p:nvGraphicFramePr>
        <p:xfrm>
          <a:off x="109034" y="5576302"/>
          <a:ext cx="7668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" name="Hoja de cálculo" r:id="rId8" imgW="11153775" imgH="666869" progId="Excel.Sheet.12">
                  <p:link updateAutomatic="1"/>
                </p:oleObj>
              </mc:Choice>
              <mc:Fallback>
                <p:oleObj name="Hoja de cálculo" r:id="rId8" imgW="11153775" imgH="66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034" y="5576302"/>
                        <a:ext cx="76680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4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5" y="54689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263787" y="623772"/>
            <a:ext cx="11687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CON SIGNOS DE ALARMA – HOSPITAL CARLOS CORTEZ JIMENEZ 2025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0" y="111089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19746" y="6227554"/>
            <a:ext cx="5952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34916"/>
              </p:ext>
            </p:extLst>
          </p:nvPr>
        </p:nvGraphicFramePr>
        <p:xfrm>
          <a:off x="107501" y="1271360"/>
          <a:ext cx="7668000" cy="415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8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1" y="1271360"/>
                        <a:ext cx="7668000" cy="415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51322"/>
              </p:ext>
            </p:extLst>
          </p:nvPr>
        </p:nvGraphicFramePr>
        <p:xfrm>
          <a:off x="7879628" y="1271359"/>
          <a:ext cx="4228763" cy="49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9" name="Hoja de cálculo" r:id="rId6" imgW="5124450" imgH="5600700" progId="Excel.Sheet.12">
                  <p:link updateAutomatic="1"/>
                </p:oleObj>
              </mc:Choice>
              <mc:Fallback>
                <p:oleObj name="Hoja de cálculo" r:id="rId6" imgW="5124450" imgH="560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9628" y="1271359"/>
                        <a:ext cx="4228763" cy="49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13318"/>
              </p:ext>
            </p:extLst>
          </p:nvPr>
        </p:nvGraphicFramePr>
        <p:xfrm>
          <a:off x="107502" y="5614309"/>
          <a:ext cx="7668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0" name="Hoja de cálculo" r:id="rId8" imgW="11153775" imgH="628650" progId="Excel.Sheet.12">
                  <p:link updateAutomatic="1"/>
                </p:oleObj>
              </mc:Choice>
              <mc:Fallback>
                <p:oleObj name="Hoja de cálculo" r:id="rId8" imgW="1115377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2" y="5614309"/>
                        <a:ext cx="76680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" y="61698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1314450" y="64171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>
                <a:solidFill>
                  <a:srgbClr val="0078D2"/>
                </a:solidFill>
              </a:rPr>
              <a:t>DENGUE GRAVE – HOSPITAL CARLOS CORTEZ JIMENEZ 2025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0" y="1121956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1C0A5C2-996B-4F5F-8EBE-1C03F6D7F55E}"/>
              </a:ext>
            </a:extLst>
          </p:cNvPr>
          <p:cNvSpPr/>
          <p:nvPr/>
        </p:nvSpPr>
        <p:spPr>
          <a:xfrm>
            <a:off x="3130316" y="6265420"/>
            <a:ext cx="59313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600" b="1" i="1" dirty="0">
                <a:solidFill>
                  <a:srgbClr val="0070C0"/>
                </a:solidFill>
              </a:rPr>
              <a:t>FUENTE: VIGILANCIA DE ARBOVIROSIS – NOTIFICADOS</a:t>
            </a:r>
            <a:r>
              <a:rPr lang="es-PE" sz="1400" b="1" i="1" dirty="0">
                <a:solidFill>
                  <a:srgbClr val="0070C0"/>
                </a:solidFill>
              </a:rPr>
              <a:t> </a:t>
            </a:r>
            <a:r>
              <a:rPr lang="es-PE" sz="1600" b="1" i="1" dirty="0">
                <a:solidFill>
                  <a:srgbClr val="0070C0"/>
                </a:solidFill>
              </a:rPr>
              <a:t>EN NOTIWEB</a:t>
            </a:r>
          </a:p>
          <a:p>
            <a:pPr algn="ctr"/>
            <a:r>
              <a:rPr lang="es-PE" sz="1400" b="1" i="1" dirty="0">
                <a:solidFill>
                  <a:srgbClr val="0070C0"/>
                </a:solidFill>
              </a:rPr>
              <a:t>EQUIPO DE UIS – RED ASISTENCIAL ESSALUD TUMBES</a:t>
            </a:r>
            <a:r>
              <a:rPr lang="es-PE" sz="1200" b="1" i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34222"/>
              </p:ext>
            </p:extLst>
          </p:nvPr>
        </p:nvGraphicFramePr>
        <p:xfrm>
          <a:off x="171114" y="1242978"/>
          <a:ext cx="7640919" cy="40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" name="Hoja de cálculo" r:id="rId4" imgW="8315325" imgH="5438894" progId="Excel.Sheet.12">
                  <p:link updateAutomatic="1"/>
                </p:oleObj>
              </mc:Choice>
              <mc:Fallback>
                <p:oleObj name="Hoja de cálculo" r:id="rId4" imgW="8315325" imgH="54388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114" y="1242978"/>
                        <a:ext cx="7640919" cy="40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45301"/>
              </p:ext>
            </p:extLst>
          </p:nvPr>
        </p:nvGraphicFramePr>
        <p:xfrm>
          <a:off x="7872249" y="1242978"/>
          <a:ext cx="4226400" cy="497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0" name="Hoja de cálculo" r:id="rId6" imgW="5114925" imgH="5553194" progId="Excel.Sheet.12">
                  <p:link updateAutomatic="1"/>
                </p:oleObj>
              </mc:Choice>
              <mc:Fallback>
                <p:oleObj name="Hoja de cálculo" r:id="rId6" imgW="5114925" imgH="555319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2249" y="1242978"/>
                        <a:ext cx="4226400" cy="497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92302"/>
              </p:ext>
            </p:extLst>
          </p:nvPr>
        </p:nvGraphicFramePr>
        <p:xfrm>
          <a:off x="171114" y="5583098"/>
          <a:ext cx="7640919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" name="Hoja de cálculo" r:id="rId8" imgW="11153775" imgH="628650" progId="Excel.Sheet.12">
                  <p:link updateAutomatic="1"/>
                </p:oleObj>
              </mc:Choice>
              <mc:Fallback>
                <p:oleObj name="Hoja de cálculo" r:id="rId8" imgW="11153775" imgH="628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114" y="5583098"/>
                        <a:ext cx="7640919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8" y="52552"/>
            <a:ext cx="12096000" cy="6768000"/>
          </a:xfrm>
          <a:prstGeom prst="rect">
            <a:avLst/>
          </a:prstGeom>
          <a:solidFill>
            <a:srgbClr val="92D050"/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Conector recto 8"/>
          <p:cNvCxnSpPr/>
          <p:nvPr/>
        </p:nvCxnSpPr>
        <p:spPr>
          <a:xfrm>
            <a:off x="0" y="1190169"/>
            <a:ext cx="12192000" cy="0"/>
          </a:xfrm>
          <a:prstGeom prst="line">
            <a:avLst/>
          </a:prstGeom>
          <a:ln w="85725" cmpd="tri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" y="680454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PE" dirty="0" smtClean="0"/>
              <a:t>CASOS DE DENGUE – </a:t>
            </a:r>
            <a:r>
              <a:rPr lang="es-PE" dirty="0"/>
              <a:t>HOSPITAL CARLOS CORTEZ JIMENEZ 2025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963405"/>
              </p:ext>
            </p:extLst>
          </p:nvPr>
        </p:nvGraphicFramePr>
        <p:xfrm>
          <a:off x="257175" y="1568450"/>
          <a:ext cx="61849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" name="Hoja de cálculo" r:id="rId4" imgW="5686425" imgH="2390656" progId="Excel.Sheet.12">
                  <p:link updateAutomatic="1"/>
                </p:oleObj>
              </mc:Choice>
              <mc:Fallback>
                <p:oleObj name="Hoja de cálculo" r:id="rId4" imgW="5686425" imgH="23906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1568450"/>
                        <a:ext cx="6184900" cy="239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62783"/>
              </p:ext>
            </p:extLst>
          </p:nvPr>
        </p:nvGraphicFramePr>
        <p:xfrm>
          <a:off x="7168056" y="1511300"/>
          <a:ext cx="423972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Hoja de cálculo" r:id="rId6" imgW="5162550" imgH="5505331" progId="Excel.Sheet.12">
                  <p:link updateAutomatic="1"/>
                </p:oleObj>
              </mc:Choice>
              <mc:Fallback>
                <p:oleObj name="Hoja de cálculo" r:id="rId6" imgW="5162550" imgH="55053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8056" y="1511300"/>
                        <a:ext cx="423972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2458"/>
              </p:ext>
            </p:extLst>
          </p:nvPr>
        </p:nvGraphicFramePr>
        <p:xfrm>
          <a:off x="257175" y="4416903"/>
          <a:ext cx="61849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" name="Hoja de cálculo" r:id="rId8" imgW="5953125" imgH="1704856" progId="Excel.Sheet.12">
                  <p:link updateAutomatic="1"/>
                </p:oleObj>
              </mc:Choice>
              <mc:Fallback>
                <p:oleObj name="Hoja de cálculo" r:id="rId8" imgW="5953125" imgH="17048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7175" y="4416903"/>
                        <a:ext cx="618490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11795</TotalTime>
  <Words>452</Words>
  <Application>Microsoft Office PowerPoint</Application>
  <PresentationFormat>Panorámica</PresentationFormat>
  <Paragraphs>83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40</vt:i4>
      </vt:variant>
      <vt:variant>
        <vt:lpstr>Títulos de diapositiva</vt:lpstr>
      </vt:variant>
      <vt:variant>
        <vt:i4>20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Calibri Light</vt:lpstr>
      <vt:lpstr>Cambria</vt:lpstr>
      <vt:lpstr>Times New Roman</vt:lpstr>
      <vt:lpstr>Tema de Office</vt:lpstr>
      <vt:lpstr>file:///C:\SALA_ESSALUD\sala_situacional.xlsx!DENGUE!%5bsala_situacional.xlsx%5dDENGUE%20Gráfico%202</vt:lpstr>
      <vt:lpstr>file:///C:\SALA_ESSALUD\sala_situacional.xlsx!DENGUE!%5bsala_situacional.xlsx%5dDENGUE%20Gráfico%209</vt:lpstr>
      <vt:lpstr>file:///C:\SALA_ESSALUD\sala_situacional.xlsx!DENGUE!%5bsala_situacional.xlsx%5dDENGUE%20Gráfico%203</vt:lpstr>
      <vt:lpstr>file:///C:\SALA_ESSALUD\sala_situacional.xlsx!DENGUE!%5bsala_situacional.xlsx%5dDENGUE%20Gráfico%207</vt:lpstr>
      <vt:lpstr>file:///C:\SALA_ESSALUD\sala_situacional.xlsx!DENGUE!%5bsala_situacional.xlsx%5dDENGUE%20Gráfico%206</vt:lpstr>
      <vt:lpstr>file:///C:\SALA_ESSALUD\sala_situacional.xlsx!DENGUE!%5bsala_situacional.xlsx%5dDENGUE%20Gráfico%208</vt:lpstr>
      <vt:lpstr>file:///C:\SALA_ESSALUD\sala_situacional.xlsx!DENGUE%20TOTAL!F15C2:F21C5</vt:lpstr>
      <vt:lpstr>file:///C:\SALA_ESSALUD\sala_situacional.xlsx!DENGUE%20TOTAL!%5bsala_situacional.xlsx%5dDENGUE%20TOTAL%20Gráfico%202</vt:lpstr>
      <vt:lpstr>file:///C:\SALA_ESSALUD\sala_situacional.xlsx!DENGUE%20TOTAL!F15C9:F19C14</vt:lpstr>
      <vt:lpstr>file:///C:\SALA_ESSALUD\sala_situacional.xlsx!DENGUE!F19C38</vt:lpstr>
      <vt:lpstr>file:///C:\SALA_ESSALUD\sala_situacional.xlsx!DENGUE!F20C38</vt:lpstr>
      <vt:lpstr>file:///C:\SALA_ESSALUD\sala_situacional.xlsx!DENGUE!F21C38</vt:lpstr>
      <vt:lpstr>file:///C:\SALA_ESSALUD\sala_situacional.xlsx!DENGUE!F26C38</vt:lpstr>
      <vt:lpstr>file:///C:\SALA_ESSALUD\sala_situacional.xlsx!DENGUE%20C%20Y%20P!F19C20</vt:lpstr>
      <vt:lpstr>file:///C:\SALA_ESSALUD\sala_situacional.xlsx!DENGUE%20C%20Y%20P!F16C20</vt:lpstr>
      <vt:lpstr>file:///C:\SALA_ESSALUD\sala_situacional.xlsx!DENGUE%20C%20Y%20P!F22C20</vt:lpstr>
      <vt:lpstr>file:///C:\SALA_ESSALUD\sala_situacional.xlsx!DENGUE%20C%20Y%20P!F25C20</vt:lpstr>
      <vt:lpstr>file:///C:\SALA_ESSALUD\sala_situacional.xlsx!DENGUE%20C%20Y%20P!F28C20</vt:lpstr>
      <vt:lpstr>file:///C:\SALA_ESSALUD\sala_situacional.xlsx!DENGUE%20C%20Y%20P!F31C20</vt:lpstr>
      <vt:lpstr>file:///C:\SALA_ESSALUD\sala_situacional.xlsx!DENGUE%20C%20Y%20P!F34C20</vt:lpstr>
      <vt:lpstr>file:///C:\SALA_ESSALUD\sala_situacional.xlsx!DENGUE%20TOTAL!F27C6</vt:lpstr>
      <vt:lpstr>file:///C:\SALA_ESSALUD\sala_situacional.xlsx!DENGUE%20TOTAL!F30C6</vt:lpstr>
      <vt:lpstr>file:///C:\SALA_ESSALUD\sala_situacional.xlsx!DENGUE%20TOTAL!F33C6</vt:lpstr>
      <vt:lpstr>file:///C:\SALA_ESSALUD\sala_situacional.xlsx!LEPTOS!%5bsala_situacional.xlsx%5dLEPTOS%20Gráfico%201</vt:lpstr>
      <vt:lpstr>file:///C:\SALA_ESSALUD\sala_situacional.xlsx!LEPTOS!%5bsala_situacional.xlsx%5dLEPTOS%20Gráfico%204</vt:lpstr>
      <vt:lpstr>file:///C:\Users\ratu.uissalsitu\Desktop\escritorio\Christal%202025\Semana%20Situacional\Semana%20Situacional.xlsx!Febriles!%5bSemana%20Situacional.xlsx%5dFebriles%20Gráfico%201</vt:lpstr>
      <vt:lpstr>file:///C:\Users\ratu.uissalsitu\Desktop\escritorio\Christal%202025\Semana%20Situacional\Semana%20Situacional.xlsx!Edas%20-%20Iras!%5bSemana%20Situacional.xlsx%5dEdas%20-%20Iras%20Gráfico%206</vt:lpstr>
      <vt:lpstr>file:///C:\Users\ratu.uissalsitu\Desktop\escritorio\Christal%202025\Semana%20Situacional\Semana%20Situacional.xlsx!Edas%20-%20Iras!%5bSemana%20Situacional.xlsx%5dEdas%20-%20Iras%20Gráfico%204</vt:lpstr>
      <vt:lpstr>file:///C:\Users\ratu.uissalsitu\Desktop\escritorio\Christal%202025\Semana%20Situacional\Semana%20Situacional.xlsx!Edas%20-%20Iras!F63C4:F65C10</vt:lpstr>
      <vt:lpstr>file:///C:\Users\ratu.uissalsitu\Desktop\escritorio\Christal%202025\Semana%20Situacional\Semana%20Situacional.xlsx!Edas%20-%20Iras!%5bSemana%20Situacional.xlsx%5dEdas%20-%20Iras%20Gráfico%208</vt:lpstr>
      <vt:lpstr>file:///C:\Users\ratu.uissalsitu\Desktop\escritorio\Christal%202025\Semana%20Situacional\Semana%20Situacional.xlsx!Edas%20-%20Iras!%5bSemana%20Situacional.xlsx%5dEdas%20-%20Iras%20Gráfico%207</vt:lpstr>
      <vt:lpstr>file:///C:\Users\ratu.uissalsitu\Desktop\escritorio\Christal%202025\Semana%20Situacional\Semana%20Situacional.xlsx!Edas%20-%20Iras!F63C18:F65C20</vt:lpstr>
      <vt:lpstr>file:///C:\Users\ratu.uissalsitu\Desktop\escritorio\Christal%202025\Semana%20Situacional\Semana%20Situacional.xlsx!Coronavirus!F23C5:F25C35</vt:lpstr>
      <vt:lpstr>file:///C:\Users\ratu.uissalsitu\Desktop\escritorio\Christal%202025\Semana%20Situacional\Semana%20Situacional.xlsx!Coronavirus!%5bSemana%20Situacional.xlsx%5dCoronavirus%20Gráfico%203</vt:lpstr>
      <vt:lpstr>C:\SALA_ESSALUD\sala_situacional.xlsx!DENGUE!F11C33:F13C62</vt:lpstr>
      <vt:lpstr>C:\SALA_ESSALUD\sala_situacional.xlsx!DENGUE!F57C33:F59C62</vt:lpstr>
      <vt:lpstr>C:\SALA_ESSALUD\sala_situacional.xlsx!DENGUE!F104C33:F106C62</vt:lpstr>
      <vt:lpstr>C:\SALA_ESSALUD\sala_situacional.xlsx!LEPTOS!F11C33:F13C62</vt:lpstr>
      <vt:lpstr>C:\Users\ratu.uissalsitu\Desktop\escritorio\Christal 2025\Semana Situacional\Semana Situacional.xlsx!Edas - Iras!F14C28:F16C57</vt:lpstr>
      <vt:lpstr>C:\Users\ratu.uissalsitu\Desktop\escritorio\Christal 2025\Semana Situacional\Semana Situacional.xlsx!Edas - Iras!F24C28:F26C57</vt:lpstr>
      <vt:lpstr>Presentación de PowerPoint</vt:lpstr>
      <vt:lpstr>Presentación de PowerPoint</vt:lpstr>
      <vt:lpstr>Presentación de PowerPoint</vt:lpstr>
      <vt:lpstr>Presentación de PowerPoint</vt:lpstr>
      <vt:lpstr>ESSALUD: COMPONENTES DE LAS ACCIONES FRENTE AL DENGUE</vt:lpstr>
      <vt:lpstr>Presentación de PowerPoint</vt:lpstr>
      <vt:lpstr>Presentación de PowerPoint</vt:lpstr>
      <vt:lpstr>Presentación de PowerPoint</vt:lpstr>
      <vt:lpstr>Presentación de PowerPoint</vt:lpstr>
      <vt:lpstr>DENGUE: SALA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ratu.uissalsitu</cp:lastModifiedBy>
  <cp:revision>318</cp:revision>
  <dcterms:created xsi:type="dcterms:W3CDTF">2023-06-21T15:50:33Z</dcterms:created>
  <dcterms:modified xsi:type="dcterms:W3CDTF">2025-07-31T16:19:54Z</dcterms:modified>
</cp:coreProperties>
</file>