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6" r:id="rId3"/>
    <p:sldId id="256" r:id="rId4"/>
    <p:sldId id="257" r:id="rId5"/>
    <p:sldId id="283" r:id="rId6"/>
    <p:sldId id="268" r:id="rId7"/>
    <p:sldId id="269" r:id="rId8"/>
    <p:sldId id="270" r:id="rId9"/>
    <p:sldId id="258" r:id="rId10"/>
    <p:sldId id="284" r:id="rId11"/>
    <p:sldId id="276" r:id="rId12"/>
    <p:sldId id="277" r:id="rId13"/>
    <p:sldId id="273" r:id="rId14"/>
    <p:sldId id="281" r:id="rId15"/>
    <p:sldId id="271" r:id="rId16"/>
    <p:sldId id="275" r:id="rId17"/>
    <p:sldId id="274" r:id="rId18"/>
    <p:sldId id="288" r:id="rId19"/>
    <p:sldId id="280" r:id="rId20"/>
    <p:sldId id="282" r:id="rId21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D69B"/>
    <a:srgbClr val="0078D2"/>
    <a:srgbClr val="6EB24C"/>
    <a:srgbClr val="007FDE"/>
    <a:srgbClr val="0044CC"/>
    <a:srgbClr val="2F51AF"/>
    <a:srgbClr val="37A9FF"/>
    <a:srgbClr val="108F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15" autoAdjust="0"/>
    <p:restoredTop sz="94660"/>
  </p:normalViewPr>
  <p:slideViewPr>
    <p:cSldViewPr snapToGrid="0">
      <p:cViewPr varScale="1">
        <p:scale>
          <a:sx n="91" d="100"/>
          <a:sy n="91" d="100"/>
        </p:scale>
        <p:origin x="4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image" Target="../media/image6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image" Target="../media/image33.emf"/><Relationship Id="rId7" Type="http://schemas.openxmlformats.org/officeDocument/2006/relationships/image" Target="../media/image37.emf"/><Relationship Id="rId12" Type="http://schemas.openxmlformats.org/officeDocument/2006/relationships/image" Target="../media/image42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Relationship Id="rId6" Type="http://schemas.openxmlformats.org/officeDocument/2006/relationships/image" Target="../media/image36.emf"/><Relationship Id="rId11" Type="http://schemas.openxmlformats.org/officeDocument/2006/relationships/image" Target="../media/image41.emf"/><Relationship Id="rId5" Type="http://schemas.openxmlformats.org/officeDocument/2006/relationships/image" Target="../media/image35.emf"/><Relationship Id="rId10" Type="http://schemas.openxmlformats.org/officeDocument/2006/relationships/image" Target="../media/image40.emf"/><Relationship Id="rId4" Type="http://schemas.openxmlformats.org/officeDocument/2006/relationships/image" Target="../media/image34.emf"/><Relationship Id="rId9" Type="http://schemas.openxmlformats.org/officeDocument/2006/relationships/image" Target="../media/image39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image" Target="../media/image5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image" Target="../media/image59.emf"/><Relationship Id="rId4" Type="http://schemas.openxmlformats.org/officeDocument/2006/relationships/image" Target="../media/image62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image" Target="../media/image63.emf"/><Relationship Id="rId4" Type="http://schemas.openxmlformats.org/officeDocument/2006/relationships/image" Target="../media/image6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EB0BC6-6E8C-67FC-379E-DE6B9F2A9D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5317D77-C8CB-36D3-64B2-71B6DFA26B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04AEF0-DFC6-D75C-1EBB-E40212E5C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5/08/2025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A6F6A7-52EB-4A2C-FA7C-094EE0C4F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9511C6-8E68-050F-0708-BFFAE648A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73047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96C8C8-CFD5-AF2E-6E0B-EBB2FC7DF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CAEA4EC-EBBA-7529-5428-95C77FA056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2A8509-289D-46BD-69BD-275DFC9FD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5/08/2025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BC0F38-618F-BE07-1CBA-28064AAD4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F0217D-0173-D3AE-0495-42885B2E5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29589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71AE9BE-618A-F425-7358-450A615A51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D427555-43B6-B089-D4AC-607F65E71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5D8F88-978F-B013-B835-B7D71B875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5/08/2025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20ECD7-442C-D443-7D9C-6620E13D5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6F3CDC-D445-3A20-03F2-A54C13464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1467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DFDF2C-A3B0-AE7A-F297-45D35E772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A84E50-C95D-37B3-1127-BF1324CEF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9B7E3E-BB19-6105-358A-FA4FA2DFE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5/08/2025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B41842-5C02-44DA-8A67-B9CFF23E9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4646A8-89C9-2BED-057B-399E3805E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73381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F59367-15BA-C4A8-E258-83DF9563D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90A0EC-B5B6-B27A-D1C7-1A7E95AF6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B2617C-DB1E-60FB-E6BA-D37C06045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5/08/2025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D9F5AB-693E-3D22-BBE2-341653219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5648A4-8437-E018-EB23-55C2ADB98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65247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50D48E-DE6C-2F1A-00D8-10602A19E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2A4461-E03E-05DF-F13C-A2F7962C63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7A223AE-66D3-9C30-3DD5-44FF1B0CA2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6E6EA4-413B-9407-911B-949E46ABC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5/08/2025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024001-147D-5E87-6A36-16A10C1D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1F7946-C721-7EBB-5A6F-583AAEFA3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77104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A42F5F-1CB1-BCA9-5F16-B7EA14D9F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C07B89-E12A-885B-582C-D50E6A6DB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6DF0B03-8F02-F6E1-EE29-B136C58E29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860EE80-3B59-9EFA-F442-7F633B81D8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F823E40-8111-08FC-5593-C420826AF4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50880C9-AC3E-33D8-5EF3-0B8E37714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5/08/2025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36E013A-7163-3054-439F-EE64F23D0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6D7B2E6-8541-9296-68F3-857A39995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3844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433FA1-781F-0689-722F-1112AA479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8529E0E-39ED-5468-4C98-2CEB043B8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5/08/2025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9D401E4-94D6-157F-3B2B-F7DA1DDDA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2EB015F-5D49-8B67-E560-4320970F6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18936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7106B1B-6ADA-13F5-0E0B-34F1D7CEE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5/08/2025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A0A0CB-CA0C-0923-FEFF-52FC338BC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78B702A-5C8A-B7D4-ECCF-F3013EF64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7983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3338C4-F818-6FFD-E049-9D958B449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3944BB-EE87-2363-5D7F-57A6CAFAE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7A6AAE8-1972-6089-09BD-856994E5B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86C77F-F167-6C94-4FD5-625FEDAA0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5/08/2025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F57864A-CB76-C72B-318D-D06D76FAB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10E915-8C9E-7C14-DCB6-A2CB1DC08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1949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19A722-6155-027C-00EE-DF98AEAD5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2E6AC90-8ACF-CBCD-DDC0-944408713C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2A00EDD-A200-812E-9306-F385CC0C34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03B2826-5464-0F93-F9D9-DEA0442A7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5/08/2025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40C6B00-ADE4-8FF8-7D25-1CC87CF44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DE88650-5054-47EF-1DC7-CA836AACA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17192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7325AB8-E8CF-7136-CD50-5CD7189F1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78BE93-88BE-EC26-C1AD-23E0711B9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22A251-ED56-F7D0-8F88-FFC1E26EED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5CE71-01F9-420F-A774-2759C184E46E}" type="datetimeFigureOut">
              <a:rPr lang="es-PE" smtClean="0"/>
              <a:t>5/08/2025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A4E93C-9E1D-7E5E-032F-60869AE08D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60D448-FD38-0729-F711-427761A692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45087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2.png"/><Relationship Id="rId18" Type="http://schemas.openxmlformats.org/officeDocument/2006/relationships/oleObject" Target="file:///C:\SALA_ESSALUD\sala_situacional.xlsx!DENGUE!F20C38" TargetMode="External"/><Relationship Id="rId26" Type="http://schemas.openxmlformats.org/officeDocument/2006/relationships/oleObject" Target="file:///C:\SALA_ESSALUD\sala_situacional.xlsx!DENGUE%20C%20Y%20P!F16C20" TargetMode="External"/><Relationship Id="rId39" Type="http://schemas.openxmlformats.org/officeDocument/2006/relationships/image" Target="../media/image41.emf"/><Relationship Id="rId21" Type="http://schemas.openxmlformats.org/officeDocument/2006/relationships/image" Target="../media/image33.emf"/><Relationship Id="rId34" Type="http://schemas.openxmlformats.org/officeDocument/2006/relationships/image" Target="../media/image39.emf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6" Type="http://schemas.openxmlformats.org/officeDocument/2006/relationships/oleObject" Target="file:///C:\SALA_ESSALUD\sala_situacional.xlsx!DENGUE!F19C38" TargetMode="External"/><Relationship Id="rId20" Type="http://schemas.openxmlformats.org/officeDocument/2006/relationships/oleObject" Target="file:///C:\SALA_ESSALUD\sala_situacional.xlsx!DENGUE!F21C38" TargetMode="External"/><Relationship Id="rId29" Type="http://schemas.openxmlformats.org/officeDocument/2006/relationships/oleObject" Target="file:///C:\SALA_ESSALUD\sala_situacional.xlsx!DENGUE%20C%20Y%20P!F25C20" TargetMode="External"/><Relationship Id="rId41" Type="http://schemas.openxmlformats.org/officeDocument/2006/relationships/image" Target="../media/image42.e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24" Type="http://schemas.openxmlformats.org/officeDocument/2006/relationships/oleObject" Target="file:///C:\SALA_ESSALUD\sala_situacional.xlsx!DENGUE%20C%20Y%20P!F19C20" TargetMode="External"/><Relationship Id="rId32" Type="http://schemas.openxmlformats.org/officeDocument/2006/relationships/image" Target="../media/image38.emf"/><Relationship Id="rId37" Type="http://schemas.openxmlformats.org/officeDocument/2006/relationships/image" Target="../media/image40.emf"/><Relationship Id="rId40" Type="http://schemas.openxmlformats.org/officeDocument/2006/relationships/oleObject" Target="file:///C:\SALA_ESSALUD\sala_situacional.xlsx!DENGUE%20TOTAL!F33C6" TargetMode="External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23" Type="http://schemas.openxmlformats.org/officeDocument/2006/relationships/image" Target="../media/image34.emf"/><Relationship Id="rId28" Type="http://schemas.openxmlformats.org/officeDocument/2006/relationships/oleObject" Target="file:///C:\SALA_ESSALUD\sala_situacional.xlsx!DENGUE%20C%20Y%20P!F22C20" TargetMode="External"/><Relationship Id="rId36" Type="http://schemas.openxmlformats.org/officeDocument/2006/relationships/oleObject" Target="file:///C:\SALA_ESSALUD\sala_situacional.xlsx!DENGUE%20TOTAL!F27C6" TargetMode="External"/><Relationship Id="rId10" Type="http://schemas.openxmlformats.org/officeDocument/2006/relationships/image" Target="../media/image49.png"/><Relationship Id="rId19" Type="http://schemas.openxmlformats.org/officeDocument/2006/relationships/image" Target="../media/image32.emf"/><Relationship Id="rId31" Type="http://schemas.openxmlformats.org/officeDocument/2006/relationships/oleObject" Target="file:///C:\SALA_ESSALUD\sala_situacional.xlsx!DENGUE%20C%20Y%20P!F28C20" TargetMode="External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Relationship Id="rId22" Type="http://schemas.openxmlformats.org/officeDocument/2006/relationships/oleObject" Target="file:///C:\SALA_ESSALUD\sala_situacional.xlsx!DENGUE!F26C38" TargetMode="External"/><Relationship Id="rId27" Type="http://schemas.openxmlformats.org/officeDocument/2006/relationships/image" Target="../media/image36.emf"/><Relationship Id="rId30" Type="http://schemas.openxmlformats.org/officeDocument/2006/relationships/image" Target="../media/image37.emf"/><Relationship Id="rId35" Type="http://schemas.openxmlformats.org/officeDocument/2006/relationships/oleObject" Target="file:///C:\SALA_ESSALUD\sala_situacional.xlsx!DENGUE%20C%20Y%20P!F34C20" TargetMode="External"/><Relationship Id="rId8" Type="http://schemas.openxmlformats.org/officeDocument/2006/relationships/image" Target="../media/image47.png"/><Relationship Id="rId3" Type="http://schemas.openxmlformats.org/officeDocument/2006/relationships/image" Target="../media/image2.png"/><Relationship Id="rId12" Type="http://schemas.openxmlformats.org/officeDocument/2006/relationships/image" Target="../media/image51.png"/><Relationship Id="rId17" Type="http://schemas.openxmlformats.org/officeDocument/2006/relationships/image" Target="../media/image31.emf"/><Relationship Id="rId25" Type="http://schemas.openxmlformats.org/officeDocument/2006/relationships/image" Target="../media/image35.emf"/><Relationship Id="rId33" Type="http://schemas.openxmlformats.org/officeDocument/2006/relationships/oleObject" Target="file:///C:\SALA_ESSALUD\sala_situacional.xlsx!DENGUE%20C%20Y%20P!F31C20" TargetMode="External"/><Relationship Id="rId38" Type="http://schemas.openxmlformats.org/officeDocument/2006/relationships/oleObject" Target="file:///C:\SALA_ESSALUD\sala_situacional.xlsx!DENGUE%20TOTAL!F30C6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file:///C:\SALA_ESSALUD\sala_situacional.xlsx!LEPTOS!F11C33:F13C63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5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file:///C:\SALA_ESSALUD\sala_situacional.xlsx!LEPTOS!%5bsala_situacional.xlsx%5dLEPTOS%20Gr&#225;fico%204" TargetMode="External"/><Relationship Id="rId5" Type="http://schemas.openxmlformats.org/officeDocument/2006/relationships/image" Target="../media/image55.emf"/><Relationship Id="rId4" Type="http://schemas.openxmlformats.org/officeDocument/2006/relationships/oleObject" Target="file:///C:\SALA_ESSALUD\sala_situacional.xlsx!LEPTOS!%5bsala_situacional.xlsx%5dLEPTOS%20Gr&#225;fico%201" TargetMode="External"/><Relationship Id="rId9" Type="http://schemas.openxmlformats.org/officeDocument/2006/relationships/image" Target="../media/image57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58.emf"/><Relationship Id="rId4" Type="http://schemas.openxmlformats.org/officeDocument/2006/relationships/oleObject" Target="file:///C:\Users\ratu.uissalsitu\Desktop\escritorio\Christal%202025\Semana%20Situacional\Semana%20Situacional.xlsx!Febriles!%5bSemana%20Situacional.xlsx%5dFebriles%20Gr&#225;fico%201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file:///C:\Users\ratu.uissalsitu\Desktop\escritorio\Christal%202025\Semana%20Situacional\Semana%20Situacional.xlsx!Edas%20-%20Iras!F63C4:F65C10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file:///C:\Users\ratu.uissalsitu\Desktop\escritorio\Christal%202025\Semana%20Situacional\Semana%20Situacional.xlsx!Edas%20-%20Iras!%5bSemana%20Situacional.xlsx%5dEdas%20-%20Iras%20Gr&#225;fico%204" TargetMode="External"/><Relationship Id="rId11" Type="http://schemas.openxmlformats.org/officeDocument/2006/relationships/image" Target="../media/image62.emf"/><Relationship Id="rId5" Type="http://schemas.openxmlformats.org/officeDocument/2006/relationships/image" Target="../media/image59.emf"/><Relationship Id="rId10" Type="http://schemas.openxmlformats.org/officeDocument/2006/relationships/oleObject" Target="file:///C:\Users\ratu.uissalsitu\Desktop\escritorio\Christal%202025\Semana%20Situacional\Semana%20Situacional.xlsx!Edas%20-%20Iras!F14C28:F16C58" TargetMode="External"/><Relationship Id="rId4" Type="http://schemas.openxmlformats.org/officeDocument/2006/relationships/oleObject" Target="file:///C:\Users\ratu.uissalsitu\Desktop\escritorio\Christal%202025\Semana%20Situacional\Semana%20Situacional.xlsx!Edas%20-%20Iras!%5bSemana%20Situacional.xlsx%5dEdas%20-%20Iras%20Gr&#225;fico%206" TargetMode="External"/><Relationship Id="rId9" Type="http://schemas.openxmlformats.org/officeDocument/2006/relationships/image" Target="../media/image61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file:///C:\Users\ratu.uissalsitu\Desktop\escritorio\Christal%202025\Semana%20Situacional\Semana%20Situacional.xlsx!Edas%20-%20Iras!F63C18:F65C20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file:///C:\Users\ratu.uissalsitu\Desktop\escritorio\Christal%202025\Semana%20Situacional\Semana%20Situacional.xlsx!Edas%20-%20Iras!%5bSemana%20Situacional.xlsx%5dEdas%20-%20Iras%20Gr&#225;fico%207" TargetMode="External"/><Relationship Id="rId11" Type="http://schemas.openxmlformats.org/officeDocument/2006/relationships/image" Target="../media/image66.emf"/><Relationship Id="rId5" Type="http://schemas.openxmlformats.org/officeDocument/2006/relationships/image" Target="../media/image63.emf"/><Relationship Id="rId10" Type="http://schemas.openxmlformats.org/officeDocument/2006/relationships/oleObject" Target="file:///C:\Users\ratu.uissalsitu\Desktop\escritorio\Christal%202025\Semana%20Situacional\Semana%20Situacional.xlsx!Edas%20-%20Iras!F24C28:F26C58" TargetMode="External"/><Relationship Id="rId4" Type="http://schemas.openxmlformats.org/officeDocument/2006/relationships/oleObject" Target="file:///C:\Users\ratu.uissalsitu\Desktop\escritorio\Christal%202025\Semana%20Situacional\Semana%20Situacional.xlsx!Edas%20-%20Iras!%5bSemana%20Situacional.xlsx%5dEdas%20-%20Iras%20Gr&#225;fico%208" TargetMode="External"/><Relationship Id="rId9" Type="http://schemas.openxmlformats.org/officeDocument/2006/relationships/image" Target="../media/image65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file:///C:\Users\ratu.uissalsitu\Desktop\escritorio\Christal%202025\Semana%20Situacional\Semana%20Situacional.xlsx!Coronavirus!F23C5:F25C36" TargetMode="External"/><Relationship Id="rId5" Type="http://schemas.openxmlformats.org/officeDocument/2006/relationships/image" Target="../media/image67.emf"/><Relationship Id="rId4" Type="http://schemas.openxmlformats.org/officeDocument/2006/relationships/oleObject" Target="file:///C:\Users\ratu.uissalsitu\Desktop\escritorio\Christal%202025\Semana%20Situacional\Semana%20Situacional.xlsx!Coronavirus!%5bSemana%20Situacional.xlsx%5dCoronavirus%20Gr&#225;fico%20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file:///C:\SALA_ESSALUD\sala_situacional.xlsx!DENGUE!F11C33:F13C63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file:///C:\SALA_ESSALUD\sala_situacional.xlsx!DENGUE!%5bsala_situacional.xlsx%5dDENGUE%20Gr&#225;fico%209" TargetMode="External"/><Relationship Id="rId5" Type="http://schemas.openxmlformats.org/officeDocument/2006/relationships/image" Target="../media/image19.emf"/><Relationship Id="rId4" Type="http://schemas.openxmlformats.org/officeDocument/2006/relationships/oleObject" Target="file:///C:\SALA_ESSALUD\sala_situacional.xlsx!DENGUE!%5bsala_situacional.xlsx%5dDENGUE%20Gr&#225;fico%202" TargetMode="External"/><Relationship Id="rId9" Type="http://schemas.openxmlformats.org/officeDocument/2006/relationships/image" Target="../media/image21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file:///C:\SALA_ESSALUD\sala_situacional.xlsx!DENGUE!F53C33:F55C63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file:///C:\SALA_ESSALUD\sala_situacional.xlsx!DENGUE!%5bsala_situacional.xlsx%5dDENGUE%20Gr&#225;fico%207" TargetMode="External"/><Relationship Id="rId5" Type="http://schemas.openxmlformats.org/officeDocument/2006/relationships/image" Target="../media/image22.emf"/><Relationship Id="rId4" Type="http://schemas.openxmlformats.org/officeDocument/2006/relationships/oleObject" Target="file:///C:\SALA_ESSALUD\sala_situacional.xlsx!DENGUE!%5bsala_situacional.xlsx%5dDENGUE%20Gr&#225;fico%203" TargetMode="External"/><Relationship Id="rId9" Type="http://schemas.openxmlformats.org/officeDocument/2006/relationships/image" Target="../media/image24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file:///C:\SALA_ESSALUD\sala_situacional.xlsx!DENGUE!F97C33:F99C63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26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file:///C:\SALA_ESSALUD\sala_situacional.xlsx!DENGUE!%5bsala_situacional.xlsx%5dDENGUE%20Gr&#225;fico%208" TargetMode="External"/><Relationship Id="rId5" Type="http://schemas.openxmlformats.org/officeDocument/2006/relationships/image" Target="../media/image25.emf"/><Relationship Id="rId4" Type="http://schemas.openxmlformats.org/officeDocument/2006/relationships/oleObject" Target="file:///C:\SALA_ESSALUD\sala_situacional.xlsx!DENGUE!%5bsala_situacional.xlsx%5dDENGUE%20Gr&#225;fico%206" TargetMode="External"/><Relationship Id="rId9" Type="http://schemas.openxmlformats.org/officeDocument/2006/relationships/image" Target="../media/image27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file:///C:\SALA_ESSALUD\sala_situacional.xlsx!DENGUE%20TOTAL!F15C9:F19C14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2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file:///C:\SALA_ESSALUD\sala_situacional.xlsx!DENGUE%20TOTAL!%5bsala_situacional.xlsx%5dDENGUE%20TOTAL%20Gr&#225;fico%202" TargetMode="External"/><Relationship Id="rId5" Type="http://schemas.openxmlformats.org/officeDocument/2006/relationships/image" Target="../media/image28.emf"/><Relationship Id="rId4" Type="http://schemas.openxmlformats.org/officeDocument/2006/relationships/oleObject" Target="file:///C:\SALA_ESSALUD\sala_situacional.xlsx!DENGUE%20TOTAL!F15C2:F21C5" TargetMode="External"/><Relationship Id="rId9" Type="http://schemas.openxmlformats.org/officeDocument/2006/relationships/image" Target="../media/image3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94591" y="30286"/>
            <a:ext cx="54754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8D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HOSPITAL “CARLOS ALBERTO CORTEZ JIMENEZ”</a:t>
            </a:r>
            <a:endParaRPr lang="es-PE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78D2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858732" y="2461231"/>
            <a:ext cx="394718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sz="3600" b="1" dirty="0" smtClean="0">
                <a:solidFill>
                  <a:srgbClr val="0070C0"/>
                </a:solidFill>
              </a:rPr>
              <a:t>SALA</a:t>
            </a:r>
            <a:r>
              <a:rPr lang="es-PE" sz="3200" b="1" dirty="0" smtClean="0">
                <a:solidFill>
                  <a:srgbClr val="0070C0"/>
                </a:solidFill>
              </a:rPr>
              <a:t> </a:t>
            </a:r>
            <a:r>
              <a:rPr lang="es-PE" sz="3600" b="1" dirty="0" smtClean="0">
                <a:solidFill>
                  <a:srgbClr val="0070C0"/>
                </a:solidFill>
              </a:rPr>
              <a:t>SITUACIONAL</a:t>
            </a:r>
            <a:endParaRPr lang="es-PE" sz="3200" b="1" dirty="0">
              <a:solidFill>
                <a:srgbClr val="0070C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144100" y="4538045"/>
            <a:ext cx="33764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400" b="1" dirty="0" smtClean="0">
                <a:solidFill>
                  <a:srgbClr val="0070C0"/>
                </a:solidFill>
              </a:rPr>
              <a:t>S.E. </a:t>
            </a:r>
            <a:r>
              <a:rPr lang="es-PE" sz="4400" b="1" dirty="0" smtClean="0">
                <a:solidFill>
                  <a:srgbClr val="0070C0"/>
                </a:solidFill>
              </a:rPr>
              <a:t>31 </a:t>
            </a:r>
            <a:r>
              <a:rPr lang="es-PE" sz="4400" b="1" dirty="0" smtClean="0">
                <a:solidFill>
                  <a:srgbClr val="0070C0"/>
                </a:solidFill>
              </a:rPr>
              <a:t>- 2025</a:t>
            </a:r>
            <a:endParaRPr lang="es-PE" sz="4400" b="1" dirty="0">
              <a:solidFill>
                <a:srgbClr val="0070C0"/>
              </a:solidFill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1035541" y="3491492"/>
            <a:ext cx="3593568" cy="662623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400" b="1" dirty="0">
                <a:solidFill>
                  <a:srgbClr val="0070C0"/>
                </a:solidFill>
              </a:rPr>
              <a:t>UNIDAD DE INTELIGENCIA SANITARIA</a:t>
            </a:r>
          </a:p>
        </p:txBody>
      </p:sp>
    </p:spTree>
    <p:extLst>
      <p:ext uri="{BB962C8B-B14F-4D97-AF65-F5344CB8AC3E}">
        <p14:creationId xmlns:p14="http://schemas.microsoft.com/office/powerpoint/2010/main" val="201163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807" y="52552"/>
            <a:ext cx="12096000" cy="6768000"/>
          </a:xfrm>
          <a:prstGeom prst="rect">
            <a:avLst/>
          </a:prstGeom>
          <a:solidFill>
            <a:srgbClr val="92D050"/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67465" y="686355"/>
            <a:ext cx="4446994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952625" algn="l"/>
              </a:tabLst>
            </a:pPr>
            <a:r>
              <a:rPr sz="28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DENGUE:</a:t>
            </a:r>
            <a:r>
              <a:rPr lang="es-MX" sz="28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S</a:t>
            </a:r>
            <a:r>
              <a:rPr sz="28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ALA </a:t>
            </a:r>
            <a:r>
              <a:rPr sz="28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SITUACIONAL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481953" y="3704970"/>
            <a:ext cx="257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852733" y="1865445"/>
            <a:ext cx="2025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0" dirty="0">
                <a:latin typeface="Calibri"/>
                <a:cs typeface="Calibri"/>
              </a:rPr>
              <a:t>+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147820" y="1010157"/>
            <a:ext cx="42678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REPORTE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SEMANA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19-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2025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(AL</a:t>
            </a:r>
            <a:r>
              <a:rPr sz="1400" b="1" spc="2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12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0" dirty="0">
                <a:solidFill>
                  <a:srgbClr val="FFFFFF"/>
                </a:solidFill>
                <a:latin typeface="Calibri"/>
                <a:cs typeface="Calibri"/>
              </a:rPr>
              <a:t>MAYO</a:t>
            </a: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2025)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050534" y="6696150"/>
            <a:ext cx="2839085" cy="13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sz="1050" dirty="0">
                <a:solidFill>
                  <a:srgbClr val="C00000"/>
                </a:solidFill>
                <a:latin typeface="Calibri"/>
                <a:cs typeface="Calibri"/>
              </a:rPr>
              <a:t>Fuente:</a:t>
            </a:r>
            <a:r>
              <a:rPr sz="1050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C00000"/>
                </a:solidFill>
                <a:latin typeface="Calibri"/>
                <a:cs typeface="Calibri"/>
              </a:rPr>
              <a:t>Notiweb.</a:t>
            </a:r>
            <a:r>
              <a:rPr sz="1050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C00000"/>
                </a:solidFill>
                <a:latin typeface="Calibri"/>
                <a:cs typeface="Calibri"/>
              </a:rPr>
              <a:t>Información</a:t>
            </a:r>
            <a:r>
              <a:rPr sz="1050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C00000"/>
                </a:solidFill>
                <a:latin typeface="Calibri"/>
                <a:cs typeface="Calibri"/>
              </a:rPr>
              <a:t>Sujeta</a:t>
            </a:r>
            <a:r>
              <a:rPr sz="1050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105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050" spc="-10" dirty="0">
                <a:solidFill>
                  <a:srgbClr val="C00000"/>
                </a:solidFill>
                <a:latin typeface="Calibri"/>
                <a:cs typeface="Calibri"/>
              </a:rPr>
              <a:t>Actualización</a:t>
            </a:r>
            <a:endParaRPr sz="1050">
              <a:latin typeface="Calibri"/>
              <a:cs typeface="Calibri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0" y="6630628"/>
            <a:ext cx="12192000" cy="222481"/>
            <a:chOff x="0" y="6630628"/>
            <a:chExt cx="12192000" cy="227965"/>
          </a:xfrm>
        </p:grpSpPr>
        <p:sp>
          <p:nvSpPr>
            <p:cNvPr id="71" name="object 71"/>
            <p:cNvSpPr/>
            <p:nvPr/>
          </p:nvSpPr>
          <p:spPr>
            <a:xfrm>
              <a:off x="2633979" y="6630628"/>
              <a:ext cx="9558020" cy="227965"/>
            </a:xfrm>
            <a:custGeom>
              <a:avLst/>
              <a:gdLst/>
              <a:ahLst/>
              <a:cxnLst/>
              <a:rect l="l" t="t" r="r" b="b"/>
              <a:pathLst>
                <a:path w="9558020" h="227965">
                  <a:moveTo>
                    <a:pt x="0" y="227371"/>
                  </a:moveTo>
                  <a:lnTo>
                    <a:pt x="9558020" y="227371"/>
                  </a:lnTo>
                  <a:lnTo>
                    <a:pt x="9558020" y="0"/>
                  </a:lnTo>
                  <a:lnTo>
                    <a:pt x="0" y="0"/>
                  </a:lnTo>
                  <a:lnTo>
                    <a:pt x="0" y="227371"/>
                  </a:lnTo>
                  <a:close/>
                </a:path>
              </a:pathLst>
            </a:custGeom>
            <a:solidFill>
              <a:srgbClr val="FCF8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312163" y="6630630"/>
              <a:ext cx="1322070" cy="227965"/>
            </a:xfrm>
            <a:custGeom>
              <a:avLst/>
              <a:gdLst/>
              <a:ahLst/>
              <a:cxnLst/>
              <a:rect l="l" t="t" r="r" b="b"/>
              <a:pathLst>
                <a:path w="1322070" h="227965">
                  <a:moveTo>
                    <a:pt x="1321815" y="0"/>
                  </a:moveTo>
                  <a:lnTo>
                    <a:pt x="0" y="0"/>
                  </a:lnTo>
                  <a:lnTo>
                    <a:pt x="0" y="227369"/>
                  </a:lnTo>
                  <a:lnTo>
                    <a:pt x="1321815" y="227369"/>
                  </a:lnTo>
                  <a:lnTo>
                    <a:pt x="1321815" y="0"/>
                  </a:lnTo>
                  <a:close/>
                </a:path>
              </a:pathLst>
            </a:custGeom>
            <a:solidFill>
              <a:schemeClr val="accent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0" y="6630630"/>
              <a:ext cx="1322070" cy="227965"/>
            </a:xfrm>
            <a:custGeom>
              <a:avLst/>
              <a:gdLst/>
              <a:ahLst/>
              <a:cxnLst/>
              <a:rect l="l" t="t" r="r" b="b"/>
              <a:pathLst>
                <a:path w="1322070" h="227965">
                  <a:moveTo>
                    <a:pt x="1321816" y="0"/>
                  </a:moveTo>
                  <a:lnTo>
                    <a:pt x="0" y="0"/>
                  </a:lnTo>
                  <a:lnTo>
                    <a:pt x="0" y="227369"/>
                  </a:lnTo>
                  <a:lnTo>
                    <a:pt x="1321816" y="227369"/>
                  </a:lnTo>
                  <a:lnTo>
                    <a:pt x="1321816" y="0"/>
                  </a:lnTo>
                  <a:close/>
                </a:path>
              </a:pathLst>
            </a:custGeom>
            <a:solidFill>
              <a:srgbClr val="0078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3782314" y="6629501"/>
            <a:ext cx="286448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560E17"/>
                </a:solidFill>
                <a:latin typeface="Calibri"/>
                <a:cs typeface="Calibri"/>
              </a:rPr>
              <a:t>Fuente:</a:t>
            </a:r>
            <a:r>
              <a:rPr sz="1050" spc="-15" dirty="0">
                <a:solidFill>
                  <a:srgbClr val="560E17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560E17"/>
                </a:solidFill>
                <a:latin typeface="Calibri"/>
                <a:cs typeface="Calibri"/>
              </a:rPr>
              <a:t>Notiweb.</a:t>
            </a:r>
            <a:r>
              <a:rPr sz="1050" spc="-50" dirty="0">
                <a:solidFill>
                  <a:srgbClr val="560E17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560E17"/>
                </a:solidFill>
                <a:latin typeface="Calibri"/>
                <a:cs typeface="Calibri"/>
              </a:rPr>
              <a:t>Información</a:t>
            </a:r>
            <a:r>
              <a:rPr sz="1050" spc="-25" dirty="0">
                <a:solidFill>
                  <a:srgbClr val="560E17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560E17"/>
                </a:solidFill>
                <a:latin typeface="Calibri"/>
                <a:cs typeface="Calibri"/>
              </a:rPr>
              <a:t>Sujeta</a:t>
            </a:r>
            <a:r>
              <a:rPr sz="1050" spc="-25" dirty="0">
                <a:solidFill>
                  <a:srgbClr val="560E17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560E17"/>
                </a:solidFill>
                <a:latin typeface="Calibri"/>
                <a:cs typeface="Calibri"/>
              </a:rPr>
              <a:t>a</a:t>
            </a:r>
            <a:r>
              <a:rPr sz="1050" spc="-15" dirty="0">
                <a:solidFill>
                  <a:srgbClr val="560E17"/>
                </a:solidFill>
                <a:latin typeface="Calibri"/>
                <a:cs typeface="Calibri"/>
              </a:rPr>
              <a:t> </a:t>
            </a:r>
            <a:r>
              <a:rPr sz="1050" spc="-10" dirty="0">
                <a:solidFill>
                  <a:srgbClr val="560E17"/>
                </a:solidFill>
                <a:latin typeface="Calibri"/>
                <a:cs typeface="Calibri"/>
              </a:rPr>
              <a:t>Actualización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1780794" y="3629914"/>
            <a:ext cx="4883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536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5782522" y="1804472"/>
            <a:ext cx="2533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0" dirty="0">
                <a:latin typeface="Calibri"/>
                <a:cs typeface="Calibri"/>
              </a:rPr>
              <a:t>=</a:t>
            </a:r>
            <a:endParaRPr sz="3600" dirty="0">
              <a:latin typeface="Calibri"/>
              <a:cs typeface="Calibri"/>
            </a:endParaRPr>
          </a:p>
        </p:txBody>
      </p:sp>
      <p:cxnSp>
        <p:nvCxnSpPr>
          <p:cNvPr id="110" name="Conector recto 109"/>
          <p:cNvCxnSpPr/>
          <p:nvPr/>
        </p:nvCxnSpPr>
        <p:spPr>
          <a:xfrm>
            <a:off x="0" y="1130208"/>
            <a:ext cx="12192000" cy="0"/>
          </a:xfrm>
          <a:prstGeom prst="line">
            <a:avLst/>
          </a:prstGeom>
          <a:ln w="85725" cmpd="tri">
            <a:solidFill>
              <a:srgbClr val="0078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rminador 110"/>
          <p:cNvSpPr/>
          <p:nvPr/>
        </p:nvSpPr>
        <p:spPr>
          <a:xfrm>
            <a:off x="503917" y="4403678"/>
            <a:ext cx="11174091" cy="340324"/>
          </a:xfrm>
          <a:prstGeom prst="flowChartTerminator">
            <a:avLst/>
          </a:prstGeom>
          <a:solidFill>
            <a:srgbClr val="92D050"/>
          </a:solidFill>
          <a:effectLst>
            <a:glow rad="127000">
              <a:schemeClr val="bg1"/>
            </a:glow>
            <a:reflection stA="50000" endPos="35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PE"/>
          </a:p>
        </p:txBody>
      </p:sp>
      <p:sp>
        <p:nvSpPr>
          <p:cNvPr id="61" name="object 61"/>
          <p:cNvSpPr txBox="1"/>
          <p:nvPr/>
        </p:nvSpPr>
        <p:spPr>
          <a:xfrm>
            <a:off x="4868796" y="4446828"/>
            <a:ext cx="2444332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REPORTE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ACUMULADO</a:t>
            </a:r>
            <a:r>
              <a:rPr sz="16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2025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12" name="object 2"/>
          <p:cNvSpPr txBox="1">
            <a:spLocks noGrp="1"/>
          </p:cNvSpPr>
          <p:nvPr/>
        </p:nvSpPr>
        <p:spPr>
          <a:xfrm>
            <a:off x="692904" y="1278389"/>
            <a:ext cx="1773097" cy="296545"/>
          </a:xfrm>
          <a:prstGeom prst="rect">
            <a:avLst/>
          </a:prstGeom>
        </p:spPr>
        <p:txBody>
          <a:bodyPr vert="horz" wrap="square" lIns="0" tIns="13335" rIns="0" bIns="0" rtlCol="0" anchor="ctr">
            <a:noAutofit/>
          </a:bodyPr>
          <a:lstStyle/>
          <a:p>
            <a:pPr marL="8890" algn="ctr">
              <a:spcBef>
                <a:spcPts val="105"/>
              </a:spcBef>
              <a:spcAft>
                <a:spcPts val="0"/>
              </a:spcAft>
              <a:tabLst>
                <a:tab pos="1952625" algn="l"/>
              </a:tabLst>
            </a:pPr>
            <a:r>
              <a:rPr lang="es-PE" sz="1400" b="1" kern="1200" dirty="0">
                <a:solidFill>
                  <a:srgbClr val="48A53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CASOS CONFIRMADOS</a:t>
            </a:r>
            <a:endParaRPr lang="es-PE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" name="object 2"/>
          <p:cNvSpPr txBox="1">
            <a:spLocks noGrp="1"/>
          </p:cNvSpPr>
          <p:nvPr/>
        </p:nvSpPr>
        <p:spPr>
          <a:xfrm>
            <a:off x="3322848" y="1285875"/>
            <a:ext cx="1853987" cy="327696"/>
          </a:xfrm>
          <a:prstGeom prst="rect">
            <a:avLst/>
          </a:prstGeom>
        </p:spPr>
        <p:txBody>
          <a:bodyPr vert="horz" wrap="square" lIns="0" tIns="13335" rIns="0" bIns="0" rtlCol="0" anchor="ctr">
            <a:noAutofit/>
          </a:bodyPr>
          <a:lstStyle/>
          <a:p>
            <a:pPr marL="8890" algn="ctr">
              <a:spcBef>
                <a:spcPts val="105"/>
              </a:spcBef>
              <a:spcAft>
                <a:spcPts val="0"/>
              </a:spcAft>
              <a:tabLst>
                <a:tab pos="1952625" algn="l"/>
              </a:tabLst>
            </a:pPr>
            <a:r>
              <a:rPr lang="es-PE" sz="1400" b="1" dirty="0" smtClean="0">
                <a:solidFill>
                  <a:srgbClr val="48A53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***</a:t>
            </a:r>
            <a:r>
              <a:rPr lang="es-PE" sz="1400" b="1" kern="1200" dirty="0" smtClean="0">
                <a:solidFill>
                  <a:srgbClr val="48A53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CASOS PROBABLES</a:t>
            </a:r>
            <a:endParaRPr lang="es-PE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" name="object 2"/>
          <p:cNvSpPr txBox="1">
            <a:spLocks noGrp="1"/>
          </p:cNvSpPr>
          <p:nvPr/>
        </p:nvSpPr>
        <p:spPr>
          <a:xfrm>
            <a:off x="6671627" y="1294087"/>
            <a:ext cx="1787485" cy="312194"/>
          </a:xfrm>
          <a:prstGeom prst="rect">
            <a:avLst/>
          </a:prstGeom>
        </p:spPr>
        <p:txBody>
          <a:bodyPr vert="horz" wrap="square" lIns="0" tIns="13335" rIns="0" bIns="0" rtlCol="0" anchor="ctr">
            <a:noAutofit/>
          </a:bodyPr>
          <a:lstStyle>
            <a:defPPr>
              <a:defRPr lang="es-PE"/>
            </a:defPPr>
            <a:lvl1pPr marL="8890">
              <a:spcBef>
                <a:spcPts val="105"/>
              </a:spcBef>
              <a:spcAft>
                <a:spcPts val="0"/>
              </a:spcAft>
              <a:tabLst>
                <a:tab pos="1952625" algn="l"/>
              </a:tabLst>
              <a:defRPr sz="1400" b="1">
                <a:solidFill>
                  <a:srgbClr val="48A539"/>
                </a:solidFill>
                <a:latin typeface="Calibri" panose="020F0502020204030204" pitchFamily="34" charset="0"/>
                <a:ea typeface="Times New Roman" panose="02020603050405020304" pitchFamily="18" charset="0"/>
              </a:defRPr>
            </a:lvl1pPr>
          </a:lstStyle>
          <a:p>
            <a:pPr algn="ctr"/>
            <a:r>
              <a:rPr lang="es-PE" dirty="0"/>
              <a:t>*CASOS SEMANA </a:t>
            </a:r>
            <a:r>
              <a:rPr lang="es-PE" dirty="0" smtClean="0"/>
              <a:t>31</a:t>
            </a:r>
            <a:endParaRPr lang="es-PE" dirty="0" smtClean="0"/>
          </a:p>
        </p:txBody>
      </p:sp>
      <p:sp>
        <p:nvSpPr>
          <p:cNvPr id="125" name="object 2"/>
          <p:cNvSpPr txBox="1">
            <a:spLocks noGrp="1"/>
          </p:cNvSpPr>
          <p:nvPr/>
        </p:nvSpPr>
        <p:spPr>
          <a:xfrm>
            <a:off x="1973198" y="2827331"/>
            <a:ext cx="1773097" cy="296545"/>
          </a:xfrm>
          <a:prstGeom prst="rect">
            <a:avLst/>
          </a:prstGeom>
        </p:spPr>
        <p:txBody>
          <a:bodyPr vert="horz" wrap="square" lIns="0" tIns="13335" rIns="0" bIns="0" rtlCol="0" anchor="ctr">
            <a:noAutofit/>
          </a:bodyPr>
          <a:lstStyle/>
          <a:p>
            <a:pPr marL="8890" algn="ctr">
              <a:spcBef>
                <a:spcPts val="105"/>
              </a:spcBef>
              <a:spcAft>
                <a:spcPts val="0"/>
              </a:spcAft>
              <a:tabLst>
                <a:tab pos="1952625" algn="l"/>
              </a:tabLst>
            </a:pPr>
            <a:r>
              <a:rPr lang="es-PE" sz="1400" b="1" kern="1200" dirty="0" smtClean="0">
                <a:solidFill>
                  <a:srgbClr val="48A53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*CASOS SEMANA </a:t>
            </a:r>
            <a:r>
              <a:rPr lang="es-PE" sz="1400" b="1" kern="1200" dirty="0" smtClean="0">
                <a:solidFill>
                  <a:srgbClr val="48A53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30</a:t>
            </a:r>
            <a:endParaRPr lang="es-PE" sz="1400" b="1" kern="1200" dirty="0" smtClean="0">
              <a:solidFill>
                <a:srgbClr val="48A53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225994" y="3394230"/>
            <a:ext cx="1436370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 smtClean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lang="es-MX" sz="1400" b="1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1400" b="1" spc="-2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relacionados</a:t>
            </a:r>
            <a:endParaRPr sz="1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00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investigación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31" name="object 16"/>
          <p:cNvSpPr/>
          <p:nvPr/>
        </p:nvSpPr>
        <p:spPr>
          <a:xfrm>
            <a:off x="6441637" y="5545303"/>
            <a:ext cx="688340" cy="676275"/>
          </a:xfrm>
          <a:custGeom>
            <a:avLst/>
            <a:gdLst/>
            <a:ahLst/>
            <a:cxnLst/>
            <a:rect l="l" t="t" r="r" b="b"/>
            <a:pathLst>
              <a:path w="650875" h="628650">
                <a:moveTo>
                  <a:pt x="325310" y="0"/>
                </a:moveTo>
                <a:lnTo>
                  <a:pt x="277237" y="3407"/>
                </a:lnTo>
                <a:lnTo>
                  <a:pt x="231355" y="13307"/>
                </a:lnTo>
                <a:lnTo>
                  <a:pt x="188166" y="29212"/>
                </a:lnTo>
                <a:lnTo>
                  <a:pt x="148174" y="50636"/>
                </a:lnTo>
                <a:lnTo>
                  <a:pt x="111881" y="77094"/>
                </a:lnTo>
                <a:lnTo>
                  <a:pt x="79792" y="108099"/>
                </a:lnTo>
                <a:lnTo>
                  <a:pt x="52408" y="143166"/>
                </a:lnTo>
                <a:lnTo>
                  <a:pt x="30234" y="181808"/>
                </a:lnTo>
                <a:lnTo>
                  <a:pt x="13773" y="223539"/>
                </a:lnTo>
                <a:lnTo>
                  <a:pt x="3527" y="267873"/>
                </a:lnTo>
                <a:lnTo>
                  <a:pt x="0" y="314325"/>
                </a:lnTo>
                <a:lnTo>
                  <a:pt x="3527" y="360776"/>
                </a:lnTo>
                <a:lnTo>
                  <a:pt x="13773" y="405110"/>
                </a:lnTo>
                <a:lnTo>
                  <a:pt x="30234" y="446841"/>
                </a:lnTo>
                <a:lnTo>
                  <a:pt x="52408" y="485483"/>
                </a:lnTo>
                <a:lnTo>
                  <a:pt x="79792" y="520550"/>
                </a:lnTo>
                <a:lnTo>
                  <a:pt x="111881" y="551555"/>
                </a:lnTo>
                <a:lnTo>
                  <a:pt x="148174" y="578013"/>
                </a:lnTo>
                <a:lnTo>
                  <a:pt x="188166" y="599437"/>
                </a:lnTo>
                <a:lnTo>
                  <a:pt x="231355" y="615342"/>
                </a:lnTo>
                <a:lnTo>
                  <a:pt x="277237" y="625242"/>
                </a:lnTo>
                <a:lnTo>
                  <a:pt x="325310" y="628650"/>
                </a:lnTo>
                <a:lnTo>
                  <a:pt x="373377" y="625242"/>
                </a:lnTo>
                <a:lnTo>
                  <a:pt x="419256" y="615342"/>
                </a:lnTo>
                <a:lnTo>
                  <a:pt x="462443" y="599437"/>
                </a:lnTo>
                <a:lnTo>
                  <a:pt x="502435" y="578013"/>
                </a:lnTo>
                <a:lnTo>
                  <a:pt x="538728" y="551555"/>
                </a:lnTo>
                <a:lnTo>
                  <a:pt x="570820" y="520550"/>
                </a:lnTo>
                <a:lnTo>
                  <a:pt x="598205" y="485483"/>
                </a:lnTo>
                <a:lnTo>
                  <a:pt x="620382" y="446841"/>
                </a:lnTo>
                <a:lnTo>
                  <a:pt x="636845" y="405110"/>
                </a:lnTo>
                <a:lnTo>
                  <a:pt x="647093" y="360776"/>
                </a:lnTo>
                <a:lnTo>
                  <a:pt x="650621" y="314325"/>
                </a:lnTo>
                <a:lnTo>
                  <a:pt x="647093" y="267873"/>
                </a:lnTo>
                <a:lnTo>
                  <a:pt x="636845" y="223539"/>
                </a:lnTo>
                <a:lnTo>
                  <a:pt x="620382" y="181808"/>
                </a:lnTo>
                <a:lnTo>
                  <a:pt x="598205" y="143166"/>
                </a:lnTo>
                <a:lnTo>
                  <a:pt x="570820" y="108099"/>
                </a:lnTo>
                <a:lnTo>
                  <a:pt x="538728" y="77094"/>
                </a:lnTo>
                <a:lnTo>
                  <a:pt x="502435" y="50636"/>
                </a:lnTo>
                <a:lnTo>
                  <a:pt x="462443" y="29212"/>
                </a:lnTo>
                <a:lnTo>
                  <a:pt x="419256" y="13307"/>
                </a:lnTo>
                <a:lnTo>
                  <a:pt x="373377" y="3407"/>
                </a:lnTo>
                <a:lnTo>
                  <a:pt x="325310" y="0"/>
                </a:lnTo>
                <a:close/>
              </a:path>
            </a:pathLst>
          </a:custGeom>
          <a:solidFill>
            <a:srgbClr val="FFFFFF"/>
          </a:solidFill>
          <a:effectLst/>
        </p:spPr>
        <p:txBody>
          <a:bodyPr wrap="square" lIns="0" tIns="0" rIns="0" bIns="0" rtlCol="0"/>
          <a:lstStyle/>
          <a:p>
            <a:endParaRPr lang="es-PE"/>
          </a:p>
        </p:txBody>
      </p:sp>
      <p:pic>
        <p:nvPicPr>
          <p:cNvPr id="135" name="object 3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848" y="5654526"/>
            <a:ext cx="457835" cy="457835"/>
          </a:xfrm>
          <a:prstGeom prst="rect">
            <a:avLst/>
          </a:prstGeom>
        </p:spPr>
      </p:pic>
      <p:sp>
        <p:nvSpPr>
          <p:cNvPr id="138" name="object 2"/>
          <p:cNvSpPr txBox="1">
            <a:spLocks noGrp="1"/>
          </p:cNvSpPr>
          <p:nvPr/>
        </p:nvSpPr>
        <p:spPr>
          <a:xfrm>
            <a:off x="766054" y="5006253"/>
            <a:ext cx="1773097" cy="296545"/>
          </a:xfrm>
          <a:prstGeom prst="rect">
            <a:avLst/>
          </a:prstGeom>
        </p:spPr>
        <p:txBody>
          <a:bodyPr vert="horz" wrap="square" lIns="0" tIns="13335" rIns="0" bIns="0" rtlCol="0" anchor="ctr">
            <a:noAutofit/>
          </a:bodyPr>
          <a:lstStyle/>
          <a:p>
            <a:pPr marL="8890" algn="ctr">
              <a:spcBef>
                <a:spcPts val="105"/>
              </a:spcBef>
              <a:spcAft>
                <a:spcPts val="0"/>
              </a:spcAft>
              <a:tabLst>
                <a:tab pos="1952625" algn="l"/>
              </a:tabLst>
            </a:pPr>
            <a:r>
              <a:rPr lang="es-PE" sz="1400" b="1" kern="1200" dirty="0">
                <a:solidFill>
                  <a:srgbClr val="0078D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CASOS </a:t>
            </a:r>
            <a:r>
              <a:rPr lang="es-PE" sz="1400" b="1" kern="1200" dirty="0" smtClean="0">
                <a:solidFill>
                  <a:srgbClr val="0078D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ACUMULADOS</a:t>
            </a:r>
          </a:p>
        </p:txBody>
      </p:sp>
      <p:sp>
        <p:nvSpPr>
          <p:cNvPr id="139" name="object 2"/>
          <p:cNvSpPr txBox="1">
            <a:spLocks noGrp="1"/>
          </p:cNvSpPr>
          <p:nvPr/>
        </p:nvSpPr>
        <p:spPr>
          <a:xfrm>
            <a:off x="3556597" y="4875868"/>
            <a:ext cx="1995590" cy="521950"/>
          </a:xfrm>
          <a:prstGeom prst="rect">
            <a:avLst/>
          </a:prstGeom>
        </p:spPr>
        <p:txBody>
          <a:bodyPr vert="horz" wrap="square" lIns="0" tIns="13335" rIns="0" bIns="0" rtlCol="0" anchor="ctr">
            <a:noAutofit/>
          </a:bodyPr>
          <a:lstStyle/>
          <a:p>
            <a:pPr marL="8890" algn="ctr">
              <a:spcBef>
                <a:spcPts val="105"/>
              </a:spcBef>
              <a:spcAft>
                <a:spcPts val="0"/>
              </a:spcAft>
              <a:tabLst>
                <a:tab pos="1952625" algn="l"/>
              </a:tabLst>
            </a:pPr>
            <a:r>
              <a:rPr lang="es-PE" sz="1400" b="1" kern="1200" dirty="0">
                <a:solidFill>
                  <a:srgbClr val="0078D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CASOS </a:t>
            </a:r>
            <a:r>
              <a:rPr lang="es-PE" sz="1400" b="1" kern="1200" dirty="0" smtClean="0">
                <a:solidFill>
                  <a:srgbClr val="0078D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CONFIRMADOS ACUMULADOS</a:t>
            </a:r>
            <a:endParaRPr lang="es-PE" sz="1100" dirty="0">
              <a:solidFill>
                <a:srgbClr val="0078D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" name="object 2"/>
          <p:cNvSpPr txBox="1">
            <a:spLocks noGrp="1"/>
          </p:cNvSpPr>
          <p:nvPr/>
        </p:nvSpPr>
        <p:spPr>
          <a:xfrm>
            <a:off x="6589426" y="4947254"/>
            <a:ext cx="1918264" cy="379178"/>
          </a:xfrm>
          <a:prstGeom prst="rect">
            <a:avLst/>
          </a:prstGeom>
        </p:spPr>
        <p:txBody>
          <a:bodyPr vert="horz" wrap="square" lIns="0" tIns="13335" rIns="0" bIns="0" rtlCol="0" anchor="ctr">
            <a:noAutofit/>
          </a:bodyPr>
          <a:lstStyle/>
          <a:p>
            <a:pPr marL="8890" algn="ctr">
              <a:spcBef>
                <a:spcPts val="105"/>
              </a:spcBef>
              <a:spcAft>
                <a:spcPts val="0"/>
              </a:spcAft>
              <a:tabLst>
                <a:tab pos="1952625" algn="l"/>
              </a:tabLst>
            </a:pPr>
            <a:r>
              <a:rPr lang="es-PE" sz="1400" b="1" kern="1200" dirty="0">
                <a:solidFill>
                  <a:srgbClr val="0078D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CASOS </a:t>
            </a:r>
            <a:r>
              <a:rPr lang="es-PE" sz="1400" b="1" kern="1200" dirty="0" smtClean="0">
                <a:solidFill>
                  <a:srgbClr val="0078D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PROBABLES ACUMULADOS ***</a:t>
            </a:r>
            <a:endParaRPr lang="es-PE" sz="1100" dirty="0">
              <a:solidFill>
                <a:srgbClr val="0078D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" name="object 2"/>
          <p:cNvSpPr txBox="1">
            <a:spLocks noGrp="1"/>
          </p:cNvSpPr>
          <p:nvPr/>
        </p:nvSpPr>
        <p:spPr>
          <a:xfrm>
            <a:off x="9657071" y="4944874"/>
            <a:ext cx="1773097" cy="419301"/>
          </a:xfrm>
          <a:prstGeom prst="rect">
            <a:avLst/>
          </a:prstGeom>
        </p:spPr>
        <p:txBody>
          <a:bodyPr vert="horz" wrap="square" lIns="0" tIns="13335" rIns="0" bIns="0" rtlCol="0" anchor="ctr">
            <a:noAutofit/>
          </a:bodyPr>
          <a:lstStyle/>
          <a:p>
            <a:pPr marL="8890" algn="ctr">
              <a:spcBef>
                <a:spcPts val="105"/>
              </a:spcBef>
              <a:spcAft>
                <a:spcPts val="0"/>
              </a:spcAft>
              <a:tabLst>
                <a:tab pos="1952625" algn="l"/>
              </a:tabLst>
            </a:pPr>
            <a:r>
              <a:rPr lang="es-PE" sz="1400" b="1" kern="1200" dirty="0" smtClean="0">
                <a:solidFill>
                  <a:srgbClr val="0078D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DEFUNCIONES ACUMULADAS **</a:t>
            </a:r>
            <a:endParaRPr lang="es-PE" sz="1100" dirty="0">
              <a:solidFill>
                <a:srgbClr val="0078D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" name="object 2"/>
          <p:cNvSpPr txBox="1">
            <a:spLocks noGrp="1"/>
          </p:cNvSpPr>
          <p:nvPr/>
        </p:nvSpPr>
        <p:spPr>
          <a:xfrm>
            <a:off x="4882331" y="2801489"/>
            <a:ext cx="3008301" cy="363139"/>
          </a:xfrm>
          <a:prstGeom prst="rect">
            <a:avLst/>
          </a:prstGeom>
        </p:spPr>
        <p:txBody>
          <a:bodyPr vert="horz" wrap="square" lIns="0" tIns="13335" rIns="0" bIns="0" rtlCol="0" anchor="ctr">
            <a:noAutofit/>
          </a:bodyPr>
          <a:lstStyle/>
          <a:p>
            <a:pPr marL="8890" algn="ctr">
              <a:spcBef>
                <a:spcPts val="105"/>
              </a:spcBef>
              <a:spcAft>
                <a:spcPts val="0"/>
              </a:spcAft>
              <a:tabLst>
                <a:tab pos="1952625" algn="l"/>
              </a:tabLst>
            </a:pPr>
            <a:r>
              <a:rPr lang="es-PE" sz="1400" b="1" kern="1200" dirty="0" smtClean="0">
                <a:solidFill>
                  <a:srgbClr val="48A53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DEFUNCIONES EPIDEMIOLOGICA *</a:t>
            </a:r>
            <a:endParaRPr lang="es-PE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145" y="1624627"/>
            <a:ext cx="2181508" cy="103460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1047" y="1624627"/>
            <a:ext cx="2118238" cy="104769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9125" y="1622838"/>
            <a:ext cx="2278866" cy="104615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14211" y="2723062"/>
            <a:ext cx="1627200" cy="630945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14211" y="3694847"/>
            <a:ext cx="1625359" cy="630233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14211" y="1707420"/>
            <a:ext cx="1627773" cy="627942"/>
          </a:xfrm>
          <a:prstGeom prst="rect">
            <a:avLst/>
          </a:prstGeom>
        </p:spPr>
      </p:pic>
      <p:sp>
        <p:nvSpPr>
          <p:cNvPr id="84" name="Terminador 83"/>
          <p:cNvSpPr/>
          <p:nvPr/>
        </p:nvSpPr>
        <p:spPr>
          <a:xfrm>
            <a:off x="1686813" y="3130215"/>
            <a:ext cx="2539654" cy="940596"/>
          </a:xfrm>
          <a:prstGeom prst="flowChartTerminator">
            <a:avLst/>
          </a:prstGeom>
          <a:solidFill>
            <a:srgbClr val="417FCB"/>
          </a:solidFill>
          <a:ln>
            <a:noFill/>
          </a:ln>
          <a:effectLst>
            <a:outerShdw blurRad="50800" dist="127000" dir="5400000" algn="t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PE" sz="1100"/>
          </a:p>
        </p:txBody>
      </p:sp>
      <p:sp>
        <p:nvSpPr>
          <p:cNvPr id="86" name="object 16"/>
          <p:cNvSpPr/>
          <p:nvPr/>
        </p:nvSpPr>
        <p:spPr>
          <a:xfrm>
            <a:off x="1808913" y="3226933"/>
            <a:ext cx="825066" cy="750095"/>
          </a:xfrm>
          <a:custGeom>
            <a:avLst/>
            <a:gdLst/>
            <a:ahLst/>
            <a:cxnLst/>
            <a:rect l="l" t="t" r="r" b="b"/>
            <a:pathLst>
              <a:path w="650875" h="628650">
                <a:moveTo>
                  <a:pt x="325310" y="0"/>
                </a:moveTo>
                <a:lnTo>
                  <a:pt x="277237" y="3407"/>
                </a:lnTo>
                <a:lnTo>
                  <a:pt x="231355" y="13307"/>
                </a:lnTo>
                <a:lnTo>
                  <a:pt x="188166" y="29212"/>
                </a:lnTo>
                <a:lnTo>
                  <a:pt x="148174" y="50636"/>
                </a:lnTo>
                <a:lnTo>
                  <a:pt x="111881" y="77094"/>
                </a:lnTo>
                <a:lnTo>
                  <a:pt x="79792" y="108099"/>
                </a:lnTo>
                <a:lnTo>
                  <a:pt x="52408" y="143166"/>
                </a:lnTo>
                <a:lnTo>
                  <a:pt x="30234" y="181808"/>
                </a:lnTo>
                <a:lnTo>
                  <a:pt x="13773" y="223539"/>
                </a:lnTo>
                <a:lnTo>
                  <a:pt x="3527" y="267873"/>
                </a:lnTo>
                <a:lnTo>
                  <a:pt x="0" y="314325"/>
                </a:lnTo>
                <a:lnTo>
                  <a:pt x="3527" y="360776"/>
                </a:lnTo>
                <a:lnTo>
                  <a:pt x="13773" y="405110"/>
                </a:lnTo>
                <a:lnTo>
                  <a:pt x="30234" y="446841"/>
                </a:lnTo>
                <a:lnTo>
                  <a:pt x="52408" y="485483"/>
                </a:lnTo>
                <a:lnTo>
                  <a:pt x="79792" y="520550"/>
                </a:lnTo>
                <a:lnTo>
                  <a:pt x="111881" y="551555"/>
                </a:lnTo>
                <a:lnTo>
                  <a:pt x="148174" y="578013"/>
                </a:lnTo>
                <a:lnTo>
                  <a:pt x="188166" y="599437"/>
                </a:lnTo>
                <a:lnTo>
                  <a:pt x="231355" y="615342"/>
                </a:lnTo>
                <a:lnTo>
                  <a:pt x="277237" y="625242"/>
                </a:lnTo>
                <a:lnTo>
                  <a:pt x="325310" y="628650"/>
                </a:lnTo>
                <a:lnTo>
                  <a:pt x="373377" y="625242"/>
                </a:lnTo>
                <a:lnTo>
                  <a:pt x="419256" y="615342"/>
                </a:lnTo>
                <a:lnTo>
                  <a:pt x="462443" y="599437"/>
                </a:lnTo>
                <a:lnTo>
                  <a:pt x="502435" y="578013"/>
                </a:lnTo>
                <a:lnTo>
                  <a:pt x="538728" y="551555"/>
                </a:lnTo>
                <a:lnTo>
                  <a:pt x="570820" y="520550"/>
                </a:lnTo>
                <a:lnTo>
                  <a:pt x="598205" y="485483"/>
                </a:lnTo>
                <a:lnTo>
                  <a:pt x="620382" y="446841"/>
                </a:lnTo>
                <a:lnTo>
                  <a:pt x="636845" y="405110"/>
                </a:lnTo>
                <a:lnTo>
                  <a:pt x="647093" y="360776"/>
                </a:lnTo>
                <a:lnTo>
                  <a:pt x="650621" y="314325"/>
                </a:lnTo>
                <a:lnTo>
                  <a:pt x="647093" y="267873"/>
                </a:lnTo>
                <a:lnTo>
                  <a:pt x="636845" y="223539"/>
                </a:lnTo>
                <a:lnTo>
                  <a:pt x="620382" y="181808"/>
                </a:lnTo>
                <a:lnTo>
                  <a:pt x="598205" y="143166"/>
                </a:lnTo>
                <a:lnTo>
                  <a:pt x="570820" y="108099"/>
                </a:lnTo>
                <a:lnTo>
                  <a:pt x="538728" y="77094"/>
                </a:lnTo>
                <a:lnTo>
                  <a:pt x="502435" y="50636"/>
                </a:lnTo>
                <a:lnTo>
                  <a:pt x="462443" y="29212"/>
                </a:lnTo>
                <a:lnTo>
                  <a:pt x="419256" y="13307"/>
                </a:lnTo>
                <a:lnTo>
                  <a:pt x="373377" y="3407"/>
                </a:lnTo>
                <a:lnTo>
                  <a:pt x="325310" y="0"/>
                </a:lnTo>
                <a:close/>
              </a:path>
            </a:pathLst>
          </a:custGeom>
          <a:solidFill>
            <a:srgbClr val="FFFFFF"/>
          </a:solidFill>
          <a:effectLst/>
        </p:spPr>
        <p:txBody>
          <a:bodyPr wrap="square" lIns="0" tIns="0" rIns="0" bIns="0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s-PE"/>
          </a:p>
        </p:txBody>
      </p:sp>
      <p:pic>
        <p:nvPicPr>
          <p:cNvPr id="87" name="object 11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945" y="3345995"/>
            <a:ext cx="580123" cy="511969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82331" y="3127781"/>
            <a:ext cx="3002950" cy="1093632"/>
          </a:xfrm>
          <a:prstGeom prst="rect">
            <a:avLst/>
          </a:prstGeom>
        </p:spPr>
      </p:pic>
      <p:pic>
        <p:nvPicPr>
          <p:cNvPr id="25" name="Imagen 24"/>
          <p:cNvPicPr preferRelativeResize="0"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2423" y="5415597"/>
            <a:ext cx="2718522" cy="1080000"/>
          </a:xfrm>
          <a:prstGeom prst="rect">
            <a:avLst/>
          </a:prstGeom>
        </p:spPr>
      </p:pic>
      <p:pic>
        <p:nvPicPr>
          <p:cNvPr id="26" name="Imagen 25"/>
          <p:cNvPicPr preferRelativeResize="0"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64758" y="5414013"/>
            <a:ext cx="2734988" cy="1080000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7787" y="5412772"/>
            <a:ext cx="2741170" cy="1080000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68853" y="5422323"/>
            <a:ext cx="2749534" cy="1103308"/>
          </a:xfrm>
          <a:prstGeom prst="rect">
            <a:avLst/>
          </a:prstGeom>
        </p:spPr>
      </p:pic>
      <p:graphicFrame>
        <p:nvGraphicFramePr>
          <p:cNvPr id="29" name="Objeto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6153457"/>
              </p:ext>
            </p:extLst>
          </p:nvPr>
        </p:nvGraphicFramePr>
        <p:xfrm>
          <a:off x="9874250" y="1717675"/>
          <a:ext cx="822325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2" name="Hoja de cálculo" r:id="rId16" imgW="381000" imgH="200025" progId="Excel.Sheet.12">
                  <p:link updateAutomatic="1"/>
                </p:oleObj>
              </mc:Choice>
              <mc:Fallback>
                <p:oleObj name="Hoja de cálculo" r:id="rId16" imgW="381000" imgH="20002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9874250" y="1717675"/>
                        <a:ext cx="822325" cy="430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to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4881018"/>
              </p:ext>
            </p:extLst>
          </p:nvPr>
        </p:nvGraphicFramePr>
        <p:xfrm>
          <a:off x="9874250" y="2728913"/>
          <a:ext cx="8223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3" name="Hoja de cálculo" r:id="rId18" imgW="381000" imgH="200025" progId="Excel.Sheet.12">
                  <p:link updateAutomatic="1"/>
                </p:oleObj>
              </mc:Choice>
              <mc:Fallback>
                <p:oleObj name="Hoja de cálculo" r:id="rId18" imgW="381000" imgH="20002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9874250" y="2728913"/>
                        <a:ext cx="822325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to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6925745"/>
              </p:ext>
            </p:extLst>
          </p:nvPr>
        </p:nvGraphicFramePr>
        <p:xfrm>
          <a:off x="9874250" y="3705225"/>
          <a:ext cx="8223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4" name="Hoja de cálculo" r:id="rId20" imgW="381000" imgH="200025" progId="Excel.Sheet.12">
                  <p:link updateAutomatic="1"/>
                </p:oleObj>
              </mc:Choice>
              <mc:Fallback>
                <p:oleObj name="Hoja de cálculo" r:id="rId20" imgW="381000" imgH="20002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9874250" y="3705225"/>
                        <a:ext cx="822325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to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1715726"/>
              </p:ext>
            </p:extLst>
          </p:nvPr>
        </p:nvGraphicFramePr>
        <p:xfrm>
          <a:off x="1397000" y="5610225"/>
          <a:ext cx="8223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5" name="Hoja de cálculo" r:id="rId22" imgW="381000" imgH="200025" progId="Excel.Sheet.12">
                  <p:link updateAutomatic="1"/>
                </p:oleObj>
              </mc:Choice>
              <mc:Fallback>
                <p:oleObj name="Hoja de cálculo" r:id="rId22" imgW="381000" imgH="20002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397000" y="5610225"/>
                        <a:ext cx="822325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8288964"/>
              </p:ext>
            </p:extLst>
          </p:nvPr>
        </p:nvGraphicFramePr>
        <p:xfrm>
          <a:off x="4303713" y="1830388"/>
          <a:ext cx="65881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6" name="Hoja de cálculo" r:id="rId24" imgW="304800" imgH="200025" progId="Excel.Sheet.12">
                  <p:link updateAutomatic="1"/>
                </p:oleObj>
              </mc:Choice>
              <mc:Fallback>
                <p:oleObj name="Hoja de cálculo" r:id="rId24" imgW="304800" imgH="20002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4303713" y="1830388"/>
                        <a:ext cx="658812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to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8211851"/>
              </p:ext>
            </p:extLst>
          </p:nvPr>
        </p:nvGraphicFramePr>
        <p:xfrm>
          <a:off x="1577975" y="1825625"/>
          <a:ext cx="65881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7" name="Hoja de cálculo" r:id="rId26" imgW="304800" imgH="200025" progId="Excel.Sheet.12">
                  <p:link updateAutomatic="1"/>
                </p:oleObj>
              </mc:Choice>
              <mc:Fallback>
                <p:oleObj name="Hoja de cálculo" r:id="rId26" imgW="304800" imgH="20002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577975" y="1825625"/>
                        <a:ext cx="658813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to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280875"/>
              </p:ext>
            </p:extLst>
          </p:nvPr>
        </p:nvGraphicFramePr>
        <p:xfrm>
          <a:off x="7556500" y="1819275"/>
          <a:ext cx="65881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8" name="Hoja de cálculo" r:id="rId28" imgW="304800" imgH="200025" progId="Excel.Sheet.12">
                  <p:link updateAutomatic="1"/>
                </p:oleObj>
              </mc:Choice>
              <mc:Fallback>
                <p:oleObj name="Hoja de cálculo" r:id="rId28" imgW="304800" imgH="20002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7556500" y="1819275"/>
                        <a:ext cx="658813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to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7397680"/>
              </p:ext>
            </p:extLst>
          </p:nvPr>
        </p:nvGraphicFramePr>
        <p:xfrm>
          <a:off x="2817813" y="3362325"/>
          <a:ext cx="657225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9" name="Hoja de cálculo" r:id="rId29" imgW="304800" imgH="200025" progId="Excel.Sheet.12">
                  <p:link updateAutomatic="1"/>
                </p:oleObj>
              </mc:Choice>
              <mc:Fallback>
                <p:oleObj name="Hoja de cálculo" r:id="rId29" imgW="304800" imgH="20002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2817813" y="3362325"/>
                        <a:ext cx="657225" cy="433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to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4572145"/>
              </p:ext>
            </p:extLst>
          </p:nvPr>
        </p:nvGraphicFramePr>
        <p:xfrm>
          <a:off x="6138863" y="3341688"/>
          <a:ext cx="65881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50" name="Hoja de cálculo" r:id="rId31" imgW="304800" imgH="200025" progId="Excel.Sheet.12">
                  <p:link updateAutomatic="1"/>
                </p:oleObj>
              </mc:Choice>
              <mc:Fallback>
                <p:oleObj name="Hoja de cálculo" r:id="rId31" imgW="304800" imgH="20002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6138863" y="3341688"/>
                        <a:ext cx="658812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to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0934199"/>
              </p:ext>
            </p:extLst>
          </p:nvPr>
        </p:nvGraphicFramePr>
        <p:xfrm>
          <a:off x="4388807" y="5667440"/>
          <a:ext cx="658286" cy="4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51" name="Hoja de cálculo" r:id="rId33" imgW="304800" imgH="200025" progId="Excel.Sheet.12">
                  <p:link updateAutomatic="1"/>
                </p:oleObj>
              </mc:Choice>
              <mc:Fallback>
                <p:oleObj name="Hoja de cálculo" r:id="rId33" imgW="304800" imgH="20002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4388807" y="5667440"/>
                        <a:ext cx="658286" cy="43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to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5545742"/>
              </p:ext>
            </p:extLst>
          </p:nvPr>
        </p:nvGraphicFramePr>
        <p:xfrm>
          <a:off x="7470076" y="5667440"/>
          <a:ext cx="658286" cy="4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52" name="Hoja de cálculo" r:id="rId35" imgW="304800" imgH="200025" progId="Excel.Sheet.12">
                  <p:link updateAutomatic="1"/>
                </p:oleObj>
              </mc:Choice>
              <mc:Fallback>
                <p:oleObj name="Hoja de cálculo" r:id="rId35" imgW="304800" imgH="20002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7470076" y="5667440"/>
                        <a:ext cx="658286" cy="43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9487211"/>
              </p:ext>
            </p:extLst>
          </p:nvPr>
        </p:nvGraphicFramePr>
        <p:xfrm>
          <a:off x="4282669" y="5613083"/>
          <a:ext cx="1131429" cy="4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53" name="Hoja de cálculo" r:id="rId36" imgW="523875" imgH="200025" progId="Excel.Sheet.12">
                  <p:link updateAutomatic="1"/>
                </p:oleObj>
              </mc:Choice>
              <mc:Fallback>
                <p:oleObj name="Hoja de cálculo" r:id="rId36" imgW="523875" imgH="20002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4282669" y="5613083"/>
                        <a:ext cx="1131429" cy="43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1403448"/>
              </p:ext>
            </p:extLst>
          </p:nvPr>
        </p:nvGraphicFramePr>
        <p:xfrm>
          <a:off x="7233504" y="5613083"/>
          <a:ext cx="1131429" cy="4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54" name="Hoja de cálculo" r:id="rId38" imgW="523875" imgH="200025" progId="Excel.Sheet.12">
                  <p:link updateAutomatic="1"/>
                </p:oleObj>
              </mc:Choice>
              <mc:Fallback>
                <p:oleObj name="Hoja de cálculo" r:id="rId38" imgW="523875" imgH="20002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7233504" y="5613083"/>
                        <a:ext cx="1131429" cy="43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8688302"/>
              </p:ext>
            </p:extLst>
          </p:nvPr>
        </p:nvGraphicFramePr>
        <p:xfrm>
          <a:off x="10254050" y="5610496"/>
          <a:ext cx="1131429" cy="4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55" name="Hoja de cálculo" r:id="rId40" imgW="523875" imgH="200025" progId="Excel.Sheet.12">
                  <p:link updateAutomatic="1"/>
                </p:oleObj>
              </mc:Choice>
              <mc:Fallback>
                <p:oleObj name="Hoja de cálculo" r:id="rId40" imgW="523875" imgH="20002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10254050" y="5610496"/>
                        <a:ext cx="1131429" cy="43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object 2"/>
          <p:cNvSpPr txBox="1">
            <a:spLocks noGrp="1"/>
          </p:cNvSpPr>
          <p:nvPr/>
        </p:nvSpPr>
        <p:spPr>
          <a:xfrm>
            <a:off x="9492318" y="1394880"/>
            <a:ext cx="1469143" cy="312194"/>
          </a:xfrm>
          <a:prstGeom prst="rect">
            <a:avLst/>
          </a:prstGeom>
        </p:spPr>
        <p:txBody>
          <a:bodyPr vert="horz" wrap="square" lIns="0" tIns="13335" rIns="0" bIns="0" rtlCol="0" anchor="ctr">
            <a:noAutofit/>
          </a:bodyPr>
          <a:lstStyle>
            <a:defPPr>
              <a:defRPr lang="es-PE"/>
            </a:defPPr>
            <a:lvl1pPr marL="8890">
              <a:spcBef>
                <a:spcPts val="105"/>
              </a:spcBef>
              <a:spcAft>
                <a:spcPts val="0"/>
              </a:spcAft>
              <a:tabLst>
                <a:tab pos="1952625" algn="l"/>
              </a:tabLst>
              <a:defRPr sz="1400" b="1">
                <a:solidFill>
                  <a:srgbClr val="48A539"/>
                </a:solidFill>
                <a:latin typeface="Calibri" panose="020F0502020204030204" pitchFamily="34" charset="0"/>
                <a:ea typeface="Times New Roman" panose="02020603050405020304" pitchFamily="18" charset="0"/>
              </a:defRPr>
            </a:lvl1pPr>
          </a:lstStyle>
          <a:p>
            <a:pPr algn="ctr"/>
            <a:r>
              <a:rPr lang="es-PE" dirty="0" smtClean="0"/>
              <a:t>CASOS SIN SIGNOS</a:t>
            </a:r>
          </a:p>
        </p:txBody>
      </p:sp>
      <p:sp>
        <p:nvSpPr>
          <p:cNvPr id="66" name="object 2"/>
          <p:cNvSpPr txBox="1">
            <a:spLocks noGrp="1"/>
          </p:cNvSpPr>
          <p:nvPr/>
        </p:nvSpPr>
        <p:spPr>
          <a:xfrm>
            <a:off x="9480982" y="2411831"/>
            <a:ext cx="1491814" cy="312194"/>
          </a:xfrm>
          <a:prstGeom prst="rect">
            <a:avLst/>
          </a:prstGeom>
        </p:spPr>
        <p:txBody>
          <a:bodyPr vert="horz" wrap="square" lIns="0" tIns="13335" rIns="0" bIns="0" rtlCol="0" anchor="ctr">
            <a:noAutofit/>
          </a:bodyPr>
          <a:lstStyle>
            <a:defPPr>
              <a:defRPr lang="es-PE"/>
            </a:defPPr>
            <a:lvl1pPr marL="8890">
              <a:spcBef>
                <a:spcPts val="105"/>
              </a:spcBef>
              <a:spcAft>
                <a:spcPts val="0"/>
              </a:spcAft>
              <a:tabLst>
                <a:tab pos="1952625" algn="l"/>
              </a:tabLst>
              <a:defRPr sz="1400" b="1">
                <a:solidFill>
                  <a:srgbClr val="48A539"/>
                </a:solidFill>
                <a:latin typeface="Calibri" panose="020F0502020204030204" pitchFamily="34" charset="0"/>
                <a:ea typeface="Times New Roman" panose="02020603050405020304" pitchFamily="18" charset="0"/>
              </a:defRPr>
            </a:lvl1pPr>
          </a:lstStyle>
          <a:p>
            <a:pPr algn="ctr"/>
            <a:r>
              <a:rPr lang="es-PE" dirty="0" smtClean="0"/>
              <a:t>CASOS CON SIGNOS</a:t>
            </a:r>
          </a:p>
        </p:txBody>
      </p:sp>
      <p:sp>
        <p:nvSpPr>
          <p:cNvPr id="67" name="object 2"/>
          <p:cNvSpPr txBox="1">
            <a:spLocks noGrp="1"/>
          </p:cNvSpPr>
          <p:nvPr/>
        </p:nvSpPr>
        <p:spPr>
          <a:xfrm>
            <a:off x="9705585" y="3394230"/>
            <a:ext cx="1158417" cy="312194"/>
          </a:xfrm>
          <a:prstGeom prst="rect">
            <a:avLst/>
          </a:prstGeom>
        </p:spPr>
        <p:txBody>
          <a:bodyPr vert="horz" wrap="square" lIns="0" tIns="13335" rIns="0" bIns="0" rtlCol="0" anchor="ctr">
            <a:noAutofit/>
          </a:bodyPr>
          <a:lstStyle>
            <a:defPPr>
              <a:defRPr lang="es-PE"/>
            </a:defPPr>
            <a:lvl1pPr marL="8890">
              <a:spcBef>
                <a:spcPts val="105"/>
              </a:spcBef>
              <a:spcAft>
                <a:spcPts val="0"/>
              </a:spcAft>
              <a:tabLst>
                <a:tab pos="1952625" algn="l"/>
              </a:tabLst>
              <a:defRPr sz="1400" b="1">
                <a:solidFill>
                  <a:srgbClr val="48A539"/>
                </a:solidFill>
                <a:latin typeface="Calibri" panose="020F0502020204030204" pitchFamily="34" charset="0"/>
                <a:ea typeface="Times New Roman" panose="02020603050405020304" pitchFamily="18" charset="0"/>
              </a:defRPr>
            </a:lvl1pPr>
          </a:lstStyle>
          <a:p>
            <a:pPr algn="ctr"/>
            <a:r>
              <a:rPr lang="es-PE" dirty="0" smtClean="0"/>
              <a:t>CASOS GRAVES</a:t>
            </a:r>
          </a:p>
        </p:txBody>
      </p:sp>
    </p:spTree>
    <p:extLst>
      <p:ext uri="{BB962C8B-B14F-4D97-AF65-F5344CB8AC3E}">
        <p14:creationId xmlns:p14="http://schemas.microsoft.com/office/powerpoint/2010/main" val="3999900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15" y="49822"/>
            <a:ext cx="12096000" cy="6768000"/>
          </a:xfrm>
          <a:prstGeom prst="rect">
            <a:avLst/>
          </a:prstGeom>
          <a:solidFill>
            <a:srgbClr val="92D050"/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3" name="Conector recto 2"/>
          <p:cNvCxnSpPr/>
          <p:nvPr/>
        </p:nvCxnSpPr>
        <p:spPr>
          <a:xfrm>
            <a:off x="0" y="1130208"/>
            <a:ext cx="12192000" cy="0"/>
          </a:xfrm>
          <a:prstGeom prst="line">
            <a:avLst/>
          </a:prstGeom>
          <a:ln w="85725" cmpd="tri">
            <a:solidFill>
              <a:srgbClr val="0078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2849681"/>
            <a:ext cx="12027467" cy="1190169"/>
          </a:xfrm>
          <a:prstGeom prst="rect">
            <a:avLst/>
          </a:prstGeom>
          <a:solidFill>
            <a:srgbClr val="0078D2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LEPTOSPIROSIS – 2025 </a:t>
            </a:r>
            <a:r>
              <a:rPr lang="es-P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P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HOSPITAL I CARLOS ALBERTO CORTEZ JIMENEZ (</a:t>
            </a:r>
            <a:r>
              <a:rPr lang="pt-B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</a:t>
            </a:r>
            <a:r>
              <a:rPr lang="pt-B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01-31)</a:t>
            </a:r>
            <a:endParaRPr lang="es-PE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6197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000" y="45751"/>
            <a:ext cx="12096000" cy="6768000"/>
          </a:xfrm>
          <a:prstGeom prst="rect">
            <a:avLst/>
          </a:prstGeom>
          <a:solidFill>
            <a:srgbClr val="92D050"/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uadroTexto 5"/>
          <p:cNvSpPr txBox="1"/>
          <p:nvPr/>
        </p:nvSpPr>
        <p:spPr>
          <a:xfrm>
            <a:off x="1229710" y="617498"/>
            <a:ext cx="8884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s-PE" sz="2800" dirty="0" smtClean="0"/>
              <a:t>LEPTOSPIROSIS </a:t>
            </a:r>
            <a:r>
              <a:rPr lang="es-PE" sz="2800" dirty="0"/>
              <a:t>– HOSPITAL CARLOS CORTEZ JIMENEZ 2025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1C0A5C2-996B-4F5F-8EBE-1C03F6D7F55E}"/>
              </a:ext>
            </a:extLst>
          </p:cNvPr>
          <p:cNvSpPr/>
          <p:nvPr/>
        </p:nvSpPr>
        <p:spPr>
          <a:xfrm>
            <a:off x="3143910" y="6259753"/>
            <a:ext cx="590417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600" b="1" i="1" dirty="0">
                <a:solidFill>
                  <a:srgbClr val="0070C0"/>
                </a:solidFill>
              </a:rPr>
              <a:t>FUENTE: VIGILANCIA DE ARBOVIROSIS – NOTIFICADOS EN NOTIWEB</a:t>
            </a:r>
          </a:p>
          <a:p>
            <a:pPr algn="ctr"/>
            <a:r>
              <a:rPr lang="es-PE" sz="1400" b="1" i="1" dirty="0">
                <a:solidFill>
                  <a:srgbClr val="0070C0"/>
                </a:solidFill>
              </a:rPr>
              <a:t>EQUIPO DE UIS – RED ASISTENCIAL ESSALUD TUMBES </a:t>
            </a:r>
          </a:p>
        </p:txBody>
      </p:sp>
      <p:cxnSp>
        <p:nvCxnSpPr>
          <p:cNvPr id="11" name="Conector recto 10"/>
          <p:cNvCxnSpPr/>
          <p:nvPr/>
        </p:nvCxnSpPr>
        <p:spPr>
          <a:xfrm>
            <a:off x="0" y="1130208"/>
            <a:ext cx="12192000" cy="0"/>
          </a:xfrm>
          <a:prstGeom prst="line">
            <a:avLst/>
          </a:prstGeom>
          <a:ln w="8572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9988355"/>
              </p:ext>
            </p:extLst>
          </p:nvPr>
        </p:nvGraphicFramePr>
        <p:xfrm>
          <a:off x="133350" y="1262063"/>
          <a:ext cx="7700963" cy="409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74" name="Hoja de cálculo" r:id="rId4" imgW="8315325" imgH="4705231" progId="Excel.Sheet.12">
                  <p:link updateAutomatic="1"/>
                </p:oleObj>
              </mc:Choice>
              <mc:Fallback>
                <p:oleObj name="Hoja de cálculo" r:id="rId4" imgW="8315325" imgH="4705231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3350" y="1262063"/>
                        <a:ext cx="7700963" cy="4098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3920345"/>
              </p:ext>
            </p:extLst>
          </p:nvPr>
        </p:nvGraphicFramePr>
        <p:xfrm>
          <a:off x="7907338" y="1260475"/>
          <a:ext cx="4211637" cy="497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75" name="Hoja de cálculo" r:id="rId6" imgW="5124450" imgH="5591056" progId="Excel.Sheet.12">
                  <p:link updateAutomatic="1"/>
                </p:oleObj>
              </mc:Choice>
              <mc:Fallback>
                <p:oleObj name="Hoja de cálculo" r:id="rId6" imgW="5124450" imgH="559105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907338" y="1260475"/>
                        <a:ext cx="4211637" cy="4979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140472"/>
              </p:ext>
            </p:extLst>
          </p:nvPr>
        </p:nvGraphicFramePr>
        <p:xfrm>
          <a:off x="133350" y="5573713"/>
          <a:ext cx="7700963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76" name="Hoja de cálculo" r:id="rId8" imgW="11620500" imgH="666869" progId="Excel.Sheet.12">
                  <p:link updateAutomatic="1"/>
                </p:oleObj>
              </mc:Choice>
              <mc:Fallback>
                <p:oleObj name="Hoja de cálculo" r:id="rId8" imgW="11620500" imgH="666869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33350" y="5573713"/>
                        <a:ext cx="7700963" cy="666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1568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07" y="52552"/>
            <a:ext cx="12096000" cy="6768000"/>
          </a:xfrm>
          <a:prstGeom prst="rect">
            <a:avLst/>
          </a:prstGeom>
          <a:solidFill>
            <a:srgbClr val="92D050"/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2849681"/>
            <a:ext cx="12027467" cy="1190169"/>
          </a:xfrm>
          <a:prstGeom prst="rect">
            <a:avLst/>
          </a:prstGeom>
          <a:solidFill>
            <a:srgbClr val="0078D2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FEBRILES – 2025 </a:t>
            </a:r>
            <a:r>
              <a:rPr lang="es-P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P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HOSPITAL I CARLOS ALBERTO CORTEZ JIMENEZ (</a:t>
            </a:r>
            <a:r>
              <a:rPr lang="pt-B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</a:t>
            </a:r>
            <a:r>
              <a:rPr lang="pt-B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01-31)</a:t>
            </a:r>
            <a:endParaRPr lang="es-PE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0853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492" y="53623"/>
            <a:ext cx="12096000" cy="6768000"/>
          </a:xfrm>
          <a:prstGeom prst="rect">
            <a:avLst/>
          </a:prstGeom>
          <a:solidFill>
            <a:srgbClr val="92D050"/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/>
          <p:cNvSpPr txBox="1"/>
          <p:nvPr/>
        </p:nvSpPr>
        <p:spPr>
          <a:xfrm>
            <a:off x="49492" y="636271"/>
            <a:ext cx="12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s-PE" sz="2800" dirty="0"/>
              <a:t>FEBRILES – HOSPITAL CARLOS CORTEZ JIMENEZ 2025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E1C0A5C2-996B-4F5F-8EBE-1C03F6D7F55E}"/>
              </a:ext>
            </a:extLst>
          </p:cNvPr>
          <p:cNvSpPr/>
          <p:nvPr/>
        </p:nvSpPr>
        <p:spPr>
          <a:xfrm>
            <a:off x="2953406" y="6132773"/>
            <a:ext cx="628518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0070C0"/>
                </a:solidFill>
              </a:rPr>
              <a:t>FUENTE: VIGILANCIA </a:t>
            </a:r>
            <a:r>
              <a:rPr lang="es-PE" b="1" i="1" dirty="0" smtClean="0">
                <a:solidFill>
                  <a:srgbClr val="0070C0"/>
                </a:solidFill>
              </a:rPr>
              <a:t>DE FEBRILES </a:t>
            </a:r>
            <a:r>
              <a:rPr lang="es-PE" b="1" i="1" dirty="0">
                <a:solidFill>
                  <a:srgbClr val="0070C0"/>
                </a:solidFill>
              </a:rPr>
              <a:t>– NOTIFICADOS EN NOTIWEB</a:t>
            </a:r>
          </a:p>
          <a:p>
            <a:pPr algn="ctr"/>
            <a:r>
              <a:rPr lang="es-PE" sz="1600" b="1" i="1" dirty="0">
                <a:solidFill>
                  <a:srgbClr val="0070C0"/>
                </a:solidFill>
              </a:rPr>
              <a:t>EQUIPO DE UIS – RED ASISTENCIAL ESSALUD TUMBES </a:t>
            </a:r>
          </a:p>
        </p:txBody>
      </p:sp>
      <p:cxnSp>
        <p:nvCxnSpPr>
          <p:cNvPr id="10" name="Conector recto 9"/>
          <p:cNvCxnSpPr/>
          <p:nvPr/>
        </p:nvCxnSpPr>
        <p:spPr>
          <a:xfrm>
            <a:off x="0" y="1182641"/>
            <a:ext cx="12192000" cy="0"/>
          </a:xfrm>
          <a:prstGeom prst="line">
            <a:avLst/>
          </a:prstGeom>
          <a:ln w="8572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2742689"/>
              </p:ext>
            </p:extLst>
          </p:nvPr>
        </p:nvGraphicFramePr>
        <p:xfrm>
          <a:off x="177800" y="1419225"/>
          <a:ext cx="11836400" cy="462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8" name="Hoja de cálculo" r:id="rId4" imgW="9334500" imgH="4410194" progId="Excel.Sheet.12">
                  <p:link updateAutomatic="1"/>
                </p:oleObj>
              </mc:Choice>
              <mc:Fallback>
                <p:oleObj name="Hoja de cálculo" r:id="rId4" imgW="9334500" imgH="441019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7800" y="1419225"/>
                        <a:ext cx="11836400" cy="4629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262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07" y="52552"/>
            <a:ext cx="12096000" cy="6768000"/>
          </a:xfrm>
          <a:prstGeom prst="rect">
            <a:avLst/>
          </a:prstGeom>
          <a:solidFill>
            <a:srgbClr val="92D050"/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3" name="Conector recto 2"/>
          <p:cNvCxnSpPr/>
          <p:nvPr/>
        </p:nvCxnSpPr>
        <p:spPr>
          <a:xfrm>
            <a:off x="0" y="1130208"/>
            <a:ext cx="12192000" cy="0"/>
          </a:xfrm>
          <a:prstGeom prst="line">
            <a:avLst/>
          </a:prstGeom>
          <a:ln w="85725" cmpd="tri">
            <a:solidFill>
              <a:srgbClr val="0078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2849681"/>
            <a:ext cx="12027467" cy="1190169"/>
          </a:xfrm>
          <a:prstGeom prst="rect">
            <a:avLst/>
          </a:prstGeom>
          <a:solidFill>
            <a:srgbClr val="0078D2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EDAS – IRAS – 2025 </a:t>
            </a:r>
            <a:r>
              <a:rPr lang="es-P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P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HOSPITAL I CARLOS ALBERTO CORTEZ JIMENEZ (</a:t>
            </a:r>
            <a:r>
              <a:rPr lang="pt-B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</a:t>
            </a:r>
            <a:r>
              <a:rPr lang="pt-B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01-31)</a:t>
            </a:r>
            <a:endParaRPr lang="es-PE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6575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902" y="49022"/>
            <a:ext cx="12096000" cy="6768000"/>
          </a:xfrm>
          <a:prstGeom prst="rect">
            <a:avLst/>
          </a:prstGeom>
          <a:solidFill>
            <a:srgbClr val="92D050"/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uadroTexto 4"/>
          <p:cNvSpPr txBox="1"/>
          <p:nvPr/>
        </p:nvSpPr>
        <p:spPr>
          <a:xfrm>
            <a:off x="47999" y="693880"/>
            <a:ext cx="12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 smtClean="0">
                <a:solidFill>
                  <a:srgbClr val="0070C0"/>
                </a:solidFill>
              </a:rPr>
              <a:t>EPISODIOS EDAS 2025 </a:t>
            </a:r>
            <a:r>
              <a:rPr lang="es-PE" sz="2800" b="1" dirty="0">
                <a:solidFill>
                  <a:srgbClr val="0070C0"/>
                </a:solidFill>
              </a:rPr>
              <a:t>– HOSPITAL CARLOS CORTEZ JIMENEZ 2025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E1C0A5C2-996B-4F5F-8EBE-1C03F6D7F55E}"/>
              </a:ext>
            </a:extLst>
          </p:cNvPr>
          <p:cNvSpPr/>
          <p:nvPr/>
        </p:nvSpPr>
        <p:spPr>
          <a:xfrm>
            <a:off x="3174123" y="6151962"/>
            <a:ext cx="584375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0070C0"/>
                </a:solidFill>
              </a:rPr>
              <a:t>FUENTE: VIGILANCIA DE </a:t>
            </a:r>
            <a:r>
              <a:rPr lang="es-PE" b="1" i="1" dirty="0" smtClean="0">
                <a:solidFill>
                  <a:srgbClr val="0070C0"/>
                </a:solidFill>
              </a:rPr>
              <a:t>IRAS– </a:t>
            </a:r>
            <a:r>
              <a:rPr lang="es-PE" b="1" i="1" dirty="0">
                <a:solidFill>
                  <a:srgbClr val="0070C0"/>
                </a:solidFill>
              </a:rPr>
              <a:t>NOTIFICADOS EN NOTIWEB</a:t>
            </a:r>
          </a:p>
          <a:p>
            <a:pPr algn="ctr"/>
            <a:r>
              <a:rPr lang="es-PE" sz="1600" b="1" i="1" dirty="0">
                <a:solidFill>
                  <a:srgbClr val="0070C0"/>
                </a:solidFill>
              </a:rPr>
              <a:t>EQUIPO DE UIS – RED ASISTENCIAL ESSALUD TUMBES </a:t>
            </a:r>
          </a:p>
        </p:txBody>
      </p:sp>
      <p:cxnSp>
        <p:nvCxnSpPr>
          <p:cNvPr id="23" name="Conector recto 22"/>
          <p:cNvCxnSpPr/>
          <p:nvPr/>
        </p:nvCxnSpPr>
        <p:spPr>
          <a:xfrm>
            <a:off x="0" y="1182641"/>
            <a:ext cx="12192000" cy="0"/>
          </a:xfrm>
          <a:prstGeom prst="line">
            <a:avLst/>
          </a:prstGeom>
          <a:ln w="8572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6497333"/>
              </p:ext>
            </p:extLst>
          </p:nvPr>
        </p:nvGraphicFramePr>
        <p:xfrm>
          <a:off x="120650" y="1309688"/>
          <a:ext cx="7277100" cy="400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70" name="Hoja de cálculo" r:id="rId4" imgW="6934200" imgH="4333756" progId="Excel.Sheet.12">
                  <p:link updateAutomatic="1"/>
                </p:oleObj>
              </mc:Choice>
              <mc:Fallback>
                <p:oleObj name="Hoja de cálculo" r:id="rId4" imgW="6934200" imgH="433375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650" y="1309688"/>
                        <a:ext cx="7277100" cy="4008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4688318"/>
              </p:ext>
            </p:extLst>
          </p:nvPr>
        </p:nvGraphicFramePr>
        <p:xfrm>
          <a:off x="7520177" y="1308226"/>
          <a:ext cx="4569509" cy="4010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71" name="Hoja de cálculo" r:id="rId6" imgW="6143625" imgH="3629025" progId="Excel.Sheet.12">
                  <p:link updateAutomatic="1"/>
                </p:oleObj>
              </mc:Choice>
              <mc:Fallback>
                <p:oleObj name="Hoja de cálculo" r:id="rId6" imgW="6143625" imgH="362902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520177" y="1308226"/>
                        <a:ext cx="4569509" cy="40100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9894023"/>
              </p:ext>
            </p:extLst>
          </p:nvPr>
        </p:nvGraphicFramePr>
        <p:xfrm>
          <a:off x="7512895" y="5476911"/>
          <a:ext cx="4584072" cy="652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72" name="Hoja de cálculo" r:id="rId8" imgW="5476875" imgH="771525" progId="Excel.Sheet.12">
                  <p:link updateAutomatic="1"/>
                </p:oleObj>
              </mc:Choice>
              <mc:Fallback>
                <p:oleObj name="Hoja de cálculo" r:id="rId8" imgW="5476875" imgH="77152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512895" y="5476911"/>
                        <a:ext cx="4584072" cy="6525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7281404"/>
              </p:ext>
            </p:extLst>
          </p:nvPr>
        </p:nvGraphicFramePr>
        <p:xfrm>
          <a:off x="120651" y="5473805"/>
          <a:ext cx="72771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73" name="Hoja de cálculo" r:id="rId10" imgW="11229975" imgH="628650" progId="Excel.Sheet.12">
                  <p:link updateAutomatic="1"/>
                </p:oleObj>
              </mc:Choice>
              <mc:Fallback>
                <p:oleObj name="Hoja de cálculo" r:id="rId10" imgW="11229975" imgH="62865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20651" y="5473805"/>
                        <a:ext cx="7277100" cy="628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341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375" y="54375"/>
            <a:ext cx="12096000" cy="6768000"/>
          </a:xfrm>
          <a:prstGeom prst="rect">
            <a:avLst/>
          </a:prstGeom>
          <a:solidFill>
            <a:srgbClr val="92D050"/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E1C0A5C2-996B-4F5F-8EBE-1C03F6D7F55E}"/>
              </a:ext>
            </a:extLst>
          </p:cNvPr>
          <p:cNvSpPr/>
          <p:nvPr/>
        </p:nvSpPr>
        <p:spPr>
          <a:xfrm>
            <a:off x="3199135" y="6142012"/>
            <a:ext cx="579372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0070C0"/>
                </a:solidFill>
              </a:rPr>
              <a:t>FUENTE: VIGILANCIA DE </a:t>
            </a:r>
            <a:r>
              <a:rPr lang="es-PE" b="1" i="1" dirty="0" smtClean="0">
                <a:solidFill>
                  <a:srgbClr val="0070C0"/>
                </a:solidFill>
              </a:rPr>
              <a:t>EDAS– </a:t>
            </a:r>
            <a:r>
              <a:rPr lang="es-PE" b="1" i="1" dirty="0">
                <a:solidFill>
                  <a:srgbClr val="0070C0"/>
                </a:solidFill>
              </a:rPr>
              <a:t>NOTIFICADOS EN NOTIWEB</a:t>
            </a:r>
          </a:p>
          <a:p>
            <a:pPr algn="ctr"/>
            <a:r>
              <a:rPr lang="es-PE" sz="1600" b="1" i="1" dirty="0">
                <a:solidFill>
                  <a:srgbClr val="0070C0"/>
                </a:solidFill>
              </a:rPr>
              <a:t>EQUIPO DE UIS – RED ASISTENCIAL ESSALUD TUMBES 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114340" y="683707"/>
            <a:ext cx="9978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>
                <a:solidFill>
                  <a:srgbClr val="0070C0"/>
                </a:solidFill>
              </a:rPr>
              <a:t>EPISODIOS </a:t>
            </a:r>
            <a:r>
              <a:rPr lang="es-PE" sz="2800" b="1" dirty="0" smtClean="0">
                <a:solidFill>
                  <a:srgbClr val="0070C0"/>
                </a:solidFill>
              </a:rPr>
              <a:t>IRAS 2025 </a:t>
            </a:r>
            <a:r>
              <a:rPr lang="es-PE" sz="2800" b="1" dirty="0">
                <a:solidFill>
                  <a:srgbClr val="0070C0"/>
                </a:solidFill>
              </a:rPr>
              <a:t>– HOSPITAL CARLOS CORTEZ JIMENEZ 2025</a:t>
            </a:r>
          </a:p>
        </p:txBody>
      </p:sp>
      <p:cxnSp>
        <p:nvCxnSpPr>
          <p:cNvPr id="18" name="Conector recto 17"/>
          <p:cNvCxnSpPr/>
          <p:nvPr/>
        </p:nvCxnSpPr>
        <p:spPr>
          <a:xfrm>
            <a:off x="0" y="1182641"/>
            <a:ext cx="12192000" cy="0"/>
          </a:xfrm>
          <a:prstGeom prst="line">
            <a:avLst/>
          </a:prstGeom>
          <a:ln w="8572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2210558"/>
              </p:ext>
            </p:extLst>
          </p:nvPr>
        </p:nvGraphicFramePr>
        <p:xfrm>
          <a:off x="109538" y="1311275"/>
          <a:ext cx="7323137" cy="404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43" name="Hoja de cálculo" r:id="rId4" imgW="6200775" imgH="4324469" progId="Excel.Sheet.12">
                  <p:link updateAutomatic="1"/>
                </p:oleObj>
              </mc:Choice>
              <mc:Fallback>
                <p:oleObj name="Hoja de cálculo" r:id="rId4" imgW="6200775" imgH="4324469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9538" y="1311275"/>
                        <a:ext cx="7323137" cy="4040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8166597"/>
              </p:ext>
            </p:extLst>
          </p:nvPr>
        </p:nvGraphicFramePr>
        <p:xfrm>
          <a:off x="7576459" y="1311830"/>
          <a:ext cx="4465120" cy="4035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44" name="Hoja de cálculo" r:id="rId6" imgW="5534025" imgH="3629025" progId="Excel.Sheet.12">
                  <p:link updateAutomatic="1"/>
                </p:oleObj>
              </mc:Choice>
              <mc:Fallback>
                <p:oleObj name="Hoja de cálculo" r:id="rId6" imgW="5534025" imgH="362902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576459" y="1311830"/>
                        <a:ext cx="4465120" cy="40351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6439994"/>
              </p:ext>
            </p:extLst>
          </p:nvPr>
        </p:nvGraphicFramePr>
        <p:xfrm>
          <a:off x="8340725" y="5411788"/>
          <a:ext cx="2752725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45" name="Hoja de cálculo" r:id="rId8" imgW="2752725" imgH="771525" progId="Excel.Sheet.12">
                  <p:link updateAutomatic="1"/>
                </p:oleObj>
              </mc:Choice>
              <mc:Fallback>
                <p:oleObj name="Hoja de cálculo" r:id="rId8" imgW="2752725" imgH="77152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340725" y="5411788"/>
                        <a:ext cx="2752725" cy="695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7900861"/>
              </p:ext>
            </p:extLst>
          </p:nvPr>
        </p:nvGraphicFramePr>
        <p:xfrm>
          <a:off x="109538" y="5445125"/>
          <a:ext cx="7323137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46" name="Hoja de cálculo" r:id="rId10" imgW="11229975" imgH="628650" progId="Excel.Sheet.12">
                  <p:link updateAutomatic="1"/>
                </p:oleObj>
              </mc:Choice>
              <mc:Fallback>
                <p:oleObj name="Hoja de cálculo" r:id="rId10" imgW="11229975" imgH="62865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9538" y="5445125"/>
                        <a:ext cx="7323137" cy="628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633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07" y="52552"/>
            <a:ext cx="12096000" cy="6768000"/>
          </a:xfrm>
          <a:prstGeom prst="rect">
            <a:avLst/>
          </a:prstGeom>
          <a:solidFill>
            <a:srgbClr val="92D050"/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3" name="Conector recto 2"/>
          <p:cNvCxnSpPr/>
          <p:nvPr/>
        </p:nvCxnSpPr>
        <p:spPr>
          <a:xfrm>
            <a:off x="0" y="1130208"/>
            <a:ext cx="12192000" cy="0"/>
          </a:xfrm>
          <a:prstGeom prst="line">
            <a:avLst/>
          </a:prstGeom>
          <a:ln w="85725" cmpd="tri">
            <a:solidFill>
              <a:srgbClr val="0078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2849681"/>
            <a:ext cx="12027467" cy="1190169"/>
          </a:xfrm>
          <a:prstGeom prst="rect">
            <a:avLst/>
          </a:prstGeom>
          <a:solidFill>
            <a:srgbClr val="0078D2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CORONAVIRUS – 2025 </a:t>
            </a:r>
            <a:r>
              <a:rPr lang="es-P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P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HOSPITAL I CARLOS ALBERTO CORTEZ JIMENEZ (</a:t>
            </a:r>
            <a:r>
              <a:rPr lang="pt-B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</a:t>
            </a:r>
            <a:r>
              <a:rPr lang="pt-B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01-31)</a:t>
            </a:r>
            <a:endParaRPr lang="es-PE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8673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000" y="90000"/>
            <a:ext cx="12096000" cy="6768000"/>
          </a:xfrm>
          <a:prstGeom prst="rect">
            <a:avLst/>
          </a:prstGeom>
          <a:solidFill>
            <a:srgbClr val="92D050"/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E1C0A5C2-996B-4F5F-8EBE-1C03F6D7F55E}"/>
              </a:ext>
            </a:extLst>
          </p:cNvPr>
          <p:cNvSpPr/>
          <p:nvPr/>
        </p:nvSpPr>
        <p:spPr>
          <a:xfrm>
            <a:off x="3053253" y="6304002"/>
            <a:ext cx="60854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600" b="1" i="1" dirty="0">
                <a:solidFill>
                  <a:srgbClr val="0070C0"/>
                </a:solidFill>
              </a:rPr>
              <a:t>FUENTE: VIGILANCIA DE </a:t>
            </a:r>
            <a:r>
              <a:rPr lang="es-PE" sz="1600" b="1" i="1" dirty="0" smtClean="0">
                <a:solidFill>
                  <a:srgbClr val="0070C0"/>
                </a:solidFill>
              </a:rPr>
              <a:t>CORONAVIRUS </a:t>
            </a:r>
            <a:r>
              <a:rPr lang="es-PE" sz="1600" b="1" i="1" dirty="0">
                <a:solidFill>
                  <a:srgbClr val="0070C0"/>
                </a:solidFill>
              </a:rPr>
              <a:t>– NOTIFICADOS EN NOTIWEB</a:t>
            </a:r>
          </a:p>
          <a:p>
            <a:pPr algn="ctr"/>
            <a:r>
              <a:rPr lang="es-PE" sz="1400" b="1" i="1" dirty="0">
                <a:solidFill>
                  <a:srgbClr val="0070C0"/>
                </a:solidFill>
              </a:rPr>
              <a:t>EQUIPO DE UIS – RED ASISTENCIAL ESSALUD TUMBES 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24720" y="629999"/>
            <a:ext cx="12149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2800" b="1">
                <a:solidFill>
                  <a:srgbClr val="0070C0"/>
                </a:solidFill>
              </a:defRPr>
            </a:lvl1pPr>
          </a:lstStyle>
          <a:p>
            <a:r>
              <a:rPr lang="es-PE" dirty="0"/>
              <a:t>CORONAVIRUS – HOSPITAL CARLOS CORTEZ JIMENEZ 2025</a:t>
            </a:r>
          </a:p>
        </p:txBody>
      </p:sp>
      <p:cxnSp>
        <p:nvCxnSpPr>
          <p:cNvPr id="12" name="Conector recto 11"/>
          <p:cNvCxnSpPr/>
          <p:nvPr/>
        </p:nvCxnSpPr>
        <p:spPr>
          <a:xfrm>
            <a:off x="0" y="1153219"/>
            <a:ext cx="12192000" cy="0"/>
          </a:xfrm>
          <a:prstGeom prst="line">
            <a:avLst/>
          </a:prstGeom>
          <a:ln w="85725" cmpd="tri">
            <a:solidFill>
              <a:srgbClr val="0078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185245"/>
              </p:ext>
            </p:extLst>
          </p:nvPr>
        </p:nvGraphicFramePr>
        <p:xfrm>
          <a:off x="347661" y="1249492"/>
          <a:ext cx="11496675" cy="4247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1" name="Hoja de cálculo" r:id="rId4" imgW="8467725" imgH="4229100" progId="Excel.Sheet.12">
                  <p:link updateAutomatic="1"/>
                </p:oleObj>
              </mc:Choice>
              <mc:Fallback>
                <p:oleObj name="Hoja de cálculo" r:id="rId4" imgW="8467725" imgH="422910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7661" y="1249492"/>
                        <a:ext cx="11496675" cy="4247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8517652"/>
              </p:ext>
            </p:extLst>
          </p:nvPr>
        </p:nvGraphicFramePr>
        <p:xfrm>
          <a:off x="342900" y="5675352"/>
          <a:ext cx="11501436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2" name="Hoja de cálculo" r:id="rId6" imgW="11849100" imgH="628650" progId="Excel.Sheet.12">
                  <p:link updateAutomatic="1"/>
                </p:oleObj>
              </mc:Choice>
              <mc:Fallback>
                <p:oleObj name="Hoja de cálculo" r:id="rId6" imgW="11849100" imgH="62865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2900" y="5675352"/>
                        <a:ext cx="11501436" cy="628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28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646874" y="1919091"/>
            <a:ext cx="2991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 smtClean="0">
                <a:solidFill>
                  <a:srgbClr val="0070C0"/>
                </a:solidFill>
              </a:rPr>
              <a:t>Jefe de Unidad.</a:t>
            </a:r>
          </a:p>
          <a:p>
            <a:pPr algn="ctr"/>
            <a:r>
              <a:rPr lang="es-PE" sz="2000" b="1" dirty="0" smtClean="0">
                <a:solidFill>
                  <a:srgbClr val="0070C0"/>
                </a:solidFill>
              </a:rPr>
              <a:t>Lic. Karina Torrel Paez</a:t>
            </a:r>
            <a:endParaRPr lang="es-PE" b="1" dirty="0">
              <a:solidFill>
                <a:srgbClr val="0070C0"/>
              </a:solidFill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-1" y="42199"/>
            <a:ext cx="5927834" cy="1284677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800" b="1" dirty="0">
                <a:solidFill>
                  <a:srgbClr val="0070C0"/>
                </a:solidFill>
              </a:rPr>
              <a:t>UNIDAD DE INTELIGENCIA </a:t>
            </a:r>
            <a:r>
              <a:rPr lang="es-PE" sz="2800" b="1" dirty="0" smtClean="0">
                <a:solidFill>
                  <a:srgbClr val="0070C0"/>
                </a:solidFill>
              </a:rPr>
              <a:t>SANITARIA RED ASISTENCIAL TUMBES</a:t>
            </a:r>
            <a:endParaRPr lang="es-PE" sz="2800" b="1" dirty="0">
              <a:solidFill>
                <a:srgbClr val="0070C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461320" y="2792415"/>
            <a:ext cx="3362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 smtClean="0">
                <a:solidFill>
                  <a:srgbClr val="0070C0"/>
                </a:solidFill>
              </a:rPr>
              <a:t>Estadística.</a:t>
            </a:r>
          </a:p>
          <a:p>
            <a:pPr algn="ctr"/>
            <a:r>
              <a:rPr lang="es-PE" sz="2000" b="1" dirty="0" smtClean="0">
                <a:solidFill>
                  <a:srgbClr val="0070C0"/>
                </a:solidFill>
              </a:rPr>
              <a:t>Sra. Janet Ramírez Ramírez</a:t>
            </a:r>
            <a:endParaRPr lang="es-PE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088204" y="3668129"/>
            <a:ext cx="3856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 smtClean="0">
                <a:solidFill>
                  <a:srgbClr val="0070C0"/>
                </a:solidFill>
              </a:rPr>
              <a:t>Soporte Técnico.</a:t>
            </a:r>
          </a:p>
          <a:p>
            <a:pPr algn="ctr"/>
            <a:r>
              <a:rPr lang="es-PE" sz="2000" b="1" dirty="0" err="1" smtClean="0">
                <a:solidFill>
                  <a:srgbClr val="0070C0"/>
                </a:solidFill>
              </a:rPr>
              <a:t>Tec</a:t>
            </a:r>
            <a:r>
              <a:rPr lang="es-PE" sz="2000" b="1" dirty="0" smtClean="0">
                <a:solidFill>
                  <a:srgbClr val="0070C0"/>
                </a:solidFill>
              </a:rPr>
              <a:t>. Christian Yamunaqué Mejía</a:t>
            </a:r>
            <a:endParaRPr lang="es-PE" b="1" dirty="0">
              <a:solidFill>
                <a:srgbClr val="0070C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478707" y="4543843"/>
            <a:ext cx="33277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 smtClean="0">
                <a:solidFill>
                  <a:srgbClr val="0070C0"/>
                </a:solidFill>
              </a:rPr>
              <a:t>Vigilancia Epidemiológica.</a:t>
            </a:r>
          </a:p>
          <a:p>
            <a:pPr algn="ctr"/>
            <a:r>
              <a:rPr lang="es-PE" sz="2000" b="1" dirty="0" smtClean="0">
                <a:solidFill>
                  <a:srgbClr val="0070C0"/>
                </a:solidFill>
              </a:rPr>
              <a:t>Lic. </a:t>
            </a:r>
            <a:r>
              <a:rPr lang="es-PE" sz="2000" b="1" dirty="0" err="1" smtClean="0">
                <a:solidFill>
                  <a:srgbClr val="0070C0"/>
                </a:solidFill>
              </a:rPr>
              <a:t>Yaritza</a:t>
            </a:r>
            <a:r>
              <a:rPr lang="es-PE" sz="2000" b="1" dirty="0" smtClean="0">
                <a:solidFill>
                  <a:srgbClr val="0070C0"/>
                </a:solidFill>
              </a:rPr>
              <a:t> Zapata Távara</a:t>
            </a:r>
            <a:endParaRPr lang="es-PE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87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4200" t="22343" r="19715" b="14435"/>
          <a:stretch/>
        </p:blipFill>
        <p:spPr>
          <a:xfrm>
            <a:off x="1000" y="11875"/>
            <a:ext cx="12179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6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398" y="73574"/>
            <a:ext cx="12048630" cy="6721366"/>
          </a:xfrm>
          <a:prstGeom prst="rect">
            <a:avLst/>
          </a:prstGeom>
          <a:solidFill>
            <a:srgbClr val="92D050"/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859" y="754389"/>
            <a:ext cx="9304551" cy="582505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2453829" y="5673993"/>
            <a:ext cx="5920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6EB2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pt-BR" b="1" dirty="0">
                <a:solidFill>
                  <a:srgbClr val="6EB2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HOSPITAL I CARLOS ALBERTO CORTEZ JIMENEZ</a:t>
            </a:r>
            <a:endParaRPr lang="es-PE" b="1" dirty="0">
              <a:solidFill>
                <a:srgbClr val="6EB2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22777" y="6320324"/>
            <a:ext cx="3782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6EB2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</a:t>
            </a:r>
            <a:r>
              <a:rPr lang="es-ES" sz="2000" b="1" dirty="0" smtClean="0">
                <a:solidFill>
                  <a:srgbClr val="6EB2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01-31</a:t>
            </a:r>
            <a:endParaRPr lang="es-PE" sz="2000" b="1" dirty="0">
              <a:solidFill>
                <a:srgbClr val="6EB2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259531" y="754389"/>
            <a:ext cx="1655195" cy="5932025"/>
          </a:xfrm>
          <a:prstGeom prst="rect">
            <a:avLst/>
          </a:prstGeom>
          <a:solidFill>
            <a:srgbClr val="C2D69B"/>
          </a:solidFill>
          <a:ln>
            <a:solidFill>
              <a:srgbClr val="6EB24C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829" y="757082"/>
            <a:ext cx="2175137" cy="1617870"/>
          </a:xfrm>
          <a:prstGeom prst="rect">
            <a:avLst/>
          </a:prstGeom>
          <a:noFill/>
          <a:ln>
            <a:solidFill>
              <a:srgbClr val="6EB24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195058" y="1380948"/>
            <a:ext cx="8333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188" y="3596079"/>
            <a:ext cx="2102819" cy="145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9341908" y="3381687"/>
            <a:ext cx="19713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solidFill>
                  <a:srgbClr val="0078D2"/>
                </a:solidFill>
                <a:latin typeface="Arial Narrow" panose="020B0606020202030204" pitchFamily="34" charset="0"/>
              </a:rPr>
              <a:t>¿Cómo se transmite el Dengue?</a:t>
            </a:r>
            <a:endParaRPr lang="es-PE" sz="1100" b="1" dirty="0">
              <a:solidFill>
                <a:srgbClr val="0078D2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6" t="2191" r="17176" b="2812"/>
          <a:stretch/>
        </p:blipFill>
        <p:spPr>
          <a:xfrm>
            <a:off x="5571429" y="2522484"/>
            <a:ext cx="240015" cy="194906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6" t="2191" r="17176" b="2812"/>
          <a:stretch/>
        </p:blipFill>
        <p:spPr>
          <a:xfrm>
            <a:off x="4965897" y="2916408"/>
            <a:ext cx="279973" cy="22735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6" t="2191" r="17176" b="2812"/>
          <a:stretch/>
        </p:blipFill>
        <p:spPr>
          <a:xfrm>
            <a:off x="6422714" y="1859586"/>
            <a:ext cx="391723" cy="31810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6" t="2191" r="17176" b="2812"/>
          <a:stretch/>
        </p:blipFill>
        <p:spPr>
          <a:xfrm>
            <a:off x="7129061" y="1475344"/>
            <a:ext cx="268379" cy="21793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10"/>
          <a:srcRect l="40390" t="23021" r="40363" b="35697"/>
          <a:stretch/>
        </p:blipFill>
        <p:spPr>
          <a:xfrm>
            <a:off x="447287" y="883366"/>
            <a:ext cx="1300431" cy="129432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11"/>
          <a:srcRect l="41648" t="24961" r="39758" b="41346"/>
          <a:stretch/>
        </p:blipFill>
        <p:spPr>
          <a:xfrm>
            <a:off x="419261" y="5180715"/>
            <a:ext cx="1321181" cy="134655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12"/>
          <a:srcRect l="44008" t="28009" r="39284" b="36422"/>
          <a:stretch/>
        </p:blipFill>
        <p:spPr>
          <a:xfrm>
            <a:off x="427734" y="3724309"/>
            <a:ext cx="1318788" cy="136302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13"/>
          <a:srcRect l="39767" t="24822" r="39428" b="38352"/>
          <a:stretch/>
        </p:blipFill>
        <p:spPr>
          <a:xfrm>
            <a:off x="426537" y="2261846"/>
            <a:ext cx="1321181" cy="136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130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999" y="60765"/>
            <a:ext cx="12096000" cy="6768000"/>
          </a:xfrm>
          <a:prstGeom prst="rect">
            <a:avLst/>
          </a:prstGeom>
          <a:solidFill>
            <a:srgbClr val="92D050"/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2849681"/>
            <a:ext cx="12027467" cy="1190169"/>
          </a:xfrm>
          <a:prstGeom prst="rect">
            <a:avLst/>
          </a:prstGeom>
          <a:solidFill>
            <a:srgbClr val="0078D2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</a:t>
            </a:r>
            <a:r>
              <a:rPr lang="es-P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- 2025</a:t>
            </a:r>
            <a:br>
              <a:rPr lang="es-P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HOSPITAL I CARLOS ALBERTO CORTEZ JIMENEZ (</a:t>
            </a:r>
            <a:r>
              <a:rPr lang="pt-B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</a:t>
            </a:r>
            <a:r>
              <a:rPr lang="pt-B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01-31)</a:t>
            </a:r>
            <a:endParaRPr lang="es-PE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Conector recto 4"/>
          <p:cNvCxnSpPr/>
          <p:nvPr/>
        </p:nvCxnSpPr>
        <p:spPr>
          <a:xfrm>
            <a:off x="0" y="1130208"/>
            <a:ext cx="12192000" cy="0"/>
          </a:xfrm>
          <a:prstGeom prst="line">
            <a:avLst/>
          </a:prstGeom>
          <a:ln w="85725" cmpd="tri">
            <a:solidFill>
              <a:srgbClr val="0078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07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821" y="55946"/>
            <a:ext cx="12096000" cy="6768000"/>
          </a:xfrm>
          <a:prstGeom prst="rect">
            <a:avLst/>
          </a:prstGeom>
          <a:solidFill>
            <a:srgbClr val="92D050"/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object 4"/>
          <p:cNvSpPr/>
          <p:nvPr/>
        </p:nvSpPr>
        <p:spPr>
          <a:xfrm>
            <a:off x="1349719" y="1147775"/>
            <a:ext cx="1980000" cy="180000"/>
          </a:xfrm>
          <a:custGeom>
            <a:avLst/>
            <a:gdLst/>
            <a:ahLst/>
            <a:cxnLst/>
            <a:rect l="l" t="t" r="r" b="b"/>
            <a:pathLst>
              <a:path w="1112520" h="120650">
                <a:moveTo>
                  <a:pt x="1092200" y="0"/>
                </a:moveTo>
                <a:lnTo>
                  <a:pt x="20065" y="0"/>
                </a:lnTo>
                <a:lnTo>
                  <a:pt x="12269" y="1581"/>
                </a:lnTo>
                <a:lnTo>
                  <a:pt x="5889" y="5889"/>
                </a:lnTo>
                <a:lnTo>
                  <a:pt x="1581" y="12269"/>
                </a:lnTo>
                <a:lnTo>
                  <a:pt x="0" y="20066"/>
                </a:lnTo>
                <a:lnTo>
                  <a:pt x="0" y="100457"/>
                </a:lnTo>
                <a:lnTo>
                  <a:pt x="1581" y="108253"/>
                </a:lnTo>
                <a:lnTo>
                  <a:pt x="5889" y="114633"/>
                </a:lnTo>
                <a:lnTo>
                  <a:pt x="12269" y="118941"/>
                </a:lnTo>
                <a:lnTo>
                  <a:pt x="20065" y="120523"/>
                </a:lnTo>
                <a:lnTo>
                  <a:pt x="1092200" y="120523"/>
                </a:lnTo>
                <a:lnTo>
                  <a:pt x="1099996" y="118941"/>
                </a:lnTo>
                <a:lnTo>
                  <a:pt x="1106376" y="114633"/>
                </a:lnTo>
                <a:lnTo>
                  <a:pt x="1110684" y="108253"/>
                </a:lnTo>
                <a:lnTo>
                  <a:pt x="1112265" y="100457"/>
                </a:lnTo>
                <a:lnTo>
                  <a:pt x="1112265" y="20066"/>
                </a:lnTo>
                <a:lnTo>
                  <a:pt x="1110684" y="12269"/>
                </a:lnTo>
                <a:lnTo>
                  <a:pt x="1106376" y="5889"/>
                </a:lnTo>
                <a:lnTo>
                  <a:pt x="1099996" y="1581"/>
                </a:lnTo>
                <a:lnTo>
                  <a:pt x="1092200" y="0"/>
                </a:lnTo>
                <a:close/>
              </a:path>
            </a:pathLst>
          </a:custGeom>
          <a:solidFill>
            <a:srgbClr val="9AC0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60273" y="1147775"/>
            <a:ext cx="1980000" cy="180000"/>
          </a:xfrm>
          <a:custGeom>
            <a:avLst/>
            <a:gdLst/>
            <a:ahLst/>
            <a:cxnLst/>
            <a:rect l="l" t="t" r="r" b="b"/>
            <a:pathLst>
              <a:path w="1112520" h="120650">
                <a:moveTo>
                  <a:pt x="1092200" y="0"/>
                </a:moveTo>
                <a:lnTo>
                  <a:pt x="20066" y="0"/>
                </a:lnTo>
                <a:lnTo>
                  <a:pt x="12269" y="1581"/>
                </a:lnTo>
                <a:lnTo>
                  <a:pt x="5889" y="5889"/>
                </a:lnTo>
                <a:lnTo>
                  <a:pt x="1581" y="12269"/>
                </a:lnTo>
                <a:lnTo>
                  <a:pt x="0" y="20065"/>
                </a:lnTo>
                <a:lnTo>
                  <a:pt x="0" y="100457"/>
                </a:lnTo>
                <a:lnTo>
                  <a:pt x="1581" y="108253"/>
                </a:lnTo>
                <a:lnTo>
                  <a:pt x="5889" y="114633"/>
                </a:lnTo>
                <a:lnTo>
                  <a:pt x="12269" y="118941"/>
                </a:lnTo>
                <a:lnTo>
                  <a:pt x="20066" y="120523"/>
                </a:lnTo>
                <a:lnTo>
                  <a:pt x="1092200" y="120523"/>
                </a:lnTo>
                <a:lnTo>
                  <a:pt x="1099996" y="118941"/>
                </a:lnTo>
                <a:lnTo>
                  <a:pt x="1106376" y="114633"/>
                </a:lnTo>
                <a:lnTo>
                  <a:pt x="1110684" y="108253"/>
                </a:lnTo>
                <a:lnTo>
                  <a:pt x="1112266" y="100457"/>
                </a:lnTo>
                <a:lnTo>
                  <a:pt x="1112266" y="20065"/>
                </a:lnTo>
                <a:lnTo>
                  <a:pt x="1110684" y="12269"/>
                </a:lnTo>
                <a:lnTo>
                  <a:pt x="1106376" y="5889"/>
                </a:lnTo>
                <a:lnTo>
                  <a:pt x="1099996" y="1581"/>
                </a:lnTo>
                <a:lnTo>
                  <a:pt x="1092200" y="0"/>
                </a:lnTo>
                <a:close/>
              </a:path>
            </a:pathLst>
          </a:custGeom>
          <a:solidFill>
            <a:srgbClr val="FF6C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29719" y="1149781"/>
            <a:ext cx="1980000" cy="180000"/>
          </a:xfrm>
          <a:custGeom>
            <a:avLst/>
            <a:gdLst/>
            <a:ahLst/>
            <a:cxnLst/>
            <a:rect l="l" t="t" r="r" b="b"/>
            <a:pathLst>
              <a:path w="1112520" h="120650">
                <a:moveTo>
                  <a:pt x="1092200" y="0"/>
                </a:moveTo>
                <a:lnTo>
                  <a:pt x="20065" y="0"/>
                </a:lnTo>
                <a:lnTo>
                  <a:pt x="12269" y="1581"/>
                </a:lnTo>
                <a:lnTo>
                  <a:pt x="5889" y="5889"/>
                </a:lnTo>
                <a:lnTo>
                  <a:pt x="1581" y="12269"/>
                </a:lnTo>
                <a:lnTo>
                  <a:pt x="0" y="20066"/>
                </a:lnTo>
                <a:lnTo>
                  <a:pt x="0" y="100457"/>
                </a:lnTo>
                <a:lnTo>
                  <a:pt x="1581" y="108253"/>
                </a:lnTo>
                <a:lnTo>
                  <a:pt x="5889" y="114633"/>
                </a:lnTo>
                <a:lnTo>
                  <a:pt x="12269" y="118941"/>
                </a:lnTo>
                <a:lnTo>
                  <a:pt x="20065" y="120523"/>
                </a:lnTo>
                <a:lnTo>
                  <a:pt x="1092200" y="120523"/>
                </a:lnTo>
                <a:lnTo>
                  <a:pt x="1099996" y="118941"/>
                </a:lnTo>
                <a:lnTo>
                  <a:pt x="1106376" y="114633"/>
                </a:lnTo>
                <a:lnTo>
                  <a:pt x="1110684" y="108253"/>
                </a:lnTo>
                <a:lnTo>
                  <a:pt x="1112265" y="100457"/>
                </a:lnTo>
                <a:lnTo>
                  <a:pt x="1112265" y="20066"/>
                </a:lnTo>
                <a:lnTo>
                  <a:pt x="1110684" y="12269"/>
                </a:lnTo>
                <a:lnTo>
                  <a:pt x="1106376" y="5889"/>
                </a:lnTo>
                <a:lnTo>
                  <a:pt x="1099996" y="1581"/>
                </a:lnTo>
                <a:lnTo>
                  <a:pt x="1092200" y="0"/>
                </a:lnTo>
                <a:close/>
              </a:path>
            </a:pathLst>
          </a:custGeom>
          <a:solidFill>
            <a:srgbClr val="7AC28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1458837" y="1149781"/>
            <a:ext cx="9668341" cy="4707383"/>
            <a:chOff x="1828801" y="1149514"/>
            <a:chExt cx="8597462" cy="4707383"/>
          </a:xfrm>
        </p:grpSpPr>
        <p:sp>
          <p:nvSpPr>
            <p:cNvPr id="8" name="object 8"/>
            <p:cNvSpPr/>
            <p:nvPr/>
          </p:nvSpPr>
          <p:spPr>
            <a:xfrm>
              <a:off x="7005447" y="1149514"/>
              <a:ext cx="1760692" cy="180000"/>
            </a:xfrm>
            <a:custGeom>
              <a:avLst/>
              <a:gdLst/>
              <a:ahLst/>
              <a:cxnLst/>
              <a:rect l="l" t="t" r="r" b="b"/>
              <a:pathLst>
                <a:path w="1112520" h="120650">
                  <a:moveTo>
                    <a:pt x="1092200" y="0"/>
                  </a:moveTo>
                  <a:lnTo>
                    <a:pt x="20066" y="0"/>
                  </a:lnTo>
                  <a:lnTo>
                    <a:pt x="12269" y="1581"/>
                  </a:lnTo>
                  <a:lnTo>
                    <a:pt x="5889" y="5889"/>
                  </a:lnTo>
                  <a:lnTo>
                    <a:pt x="1581" y="12269"/>
                  </a:lnTo>
                  <a:lnTo>
                    <a:pt x="0" y="20065"/>
                  </a:lnTo>
                  <a:lnTo>
                    <a:pt x="0" y="100457"/>
                  </a:lnTo>
                  <a:lnTo>
                    <a:pt x="1581" y="108253"/>
                  </a:lnTo>
                  <a:lnTo>
                    <a:pt x="5889" y="114633"/>
                  </a:lnTo>
                  <a:lnTo>
                    <a:pt x="12269" y="118941"/>
                  </a:lnTo>
                  <a:lnTo>
                    <a:pt x="20066" y="120523"/>
                  </a:lnTo>
                  <a:lnTo>
                    <a:pt x="1092200" y="120523"/>
                  </a:lnTo>
                  <a:lnTo>
                    <a:pt x="1099996" y="118941"/>
                  </a:lnTo>
                  <a:lnTo>
                    <a:pt x="1106376" y="114633"/>
                  </a:lnTo>
                  <a:lnTo>
                    <a:pt x="1110684" y="108253"/>
                  </a:lnTo>
                  <a:lnTo>
                    <a:pt x="1112266" y="100457"/>
                  </a:lnTo>
                  <a:lnTo>
                    <a:pt x="1112266" y="20065"/>
                  </a:lnTo>
                  <a:lnTo>
                    <a:pt x="1110684" y="12269"/>
                  </a:lnTo>
                  <a:lnTo>
                    <a:pt x="1106376" y="5889"/>
                  </a:lnTo>
                  <a:lnTo>
                    <a:pt x="1099996" y="1581"/>
                  </a:lnTo>
                  <a:lnTo>
                    <a:pt x="1092200" y="0"/>
                  </a:lnTo>
                  <a:close/>
                </a:path>
              </a:pathLst>
            </a:custGeom>
            <a:solidFill>
              <a:srgbClr val="BB9F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253154" y="1156054"/>
              <a:ext cx="1760692" cy="180000"/>
            </a:xfrm>
            <a:custGeom>
              <a:avLst/>
              <a:gdLst/>
              <a:ahLst/>
              <a:cxnLst/>
              <a:rect l="l" t="t" r="r" b="b"/>
              <a:pathLst>
                <a:path w="1112520" h="120650">
                  <a:moveTo>
                    <a:pt x="1092200" y="0"/>
                  </a:moveTo>
                  <a:lnTo>
                    <a:pt x="20065" y="0"/>
                  </a:lnTo>
                  <a:lnTo>
                    <a:pt x="12269" y="1581"/>
                  </a:lnTo>
                  <a:lnTo>
                    <a:pt x="5889" y="5889"/>
                  </a:lnTo>
                  <a:lnTo>
                    <a:pt x="1581" y="12269"/>
                  </a:lnTo>
                  <a:lnTo>
                    <a:pt x="0" y="20066"/>
                  </a:lnTo>
                  <a:lnTo>
                    <a:pt x="0" y="100457"/>
                  </a:lnTo>
                  <a:lnTo>
                    <a:pt x="1581" y="108253"/>
                  </a:lnTo>
                  <a:lnTo>
                    <a:pt x="5889" y="114633"/>
                  </a:lnTo>
                  <a:lnTo>
                    <a:pt x="12269" y="118941"/>
                  </a:lnTo>
                  <a:lnTo>
                    <a:pt x="20065" y="120523"/>
                  </a:lnTo>
                  <a:lnTo>
                    <a:pt x="1092200" y="120523"/>
                  </a:lnTo>
                  <a:lnTo>
                    <a:pt x="1099996" y="118941"/>
                  </a:lnTo>
                  <a:lnTo>
                    <a:pt x="1106376" y="114633"/>
                  </a:lnTo>
                  <a:lnTo>
                    <a:pt x="1110684" y="108253"/>
                  </a:lnTo>
                  <a:lnTo>
                    <a:pt x="1112266" y="100457"/>
                  </a:lnTo>
                  <a:lnTo>
                    <a:pt x="1112266" y="20066"/>
                  </a:lnTo>
                  <a:lnTo>
                    <a:pt x="1110684" y="12269"/>
                  </a:lnTo>
                  <a:lnTo>
                    <a:pt x="1106376" y="5889"/>
                  </a:lnTo>
                  <a:lnTo>
                    <a:pt x="1099996" y="1581"/>
                  </a:lnTo>
                  <a:lnTo>
                    <a:pt x="1092200" y="0"/>
                  </a:lnTo>
                  <a:close/>
                </a:path>
              </a:pathLst>
            </a:custGeom>
            <a:solidFill>
              <a:srgbClr val="FFB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828801" y="1361732"/>
              <a:ext cx="8597462" cy="4495165"/>
            </a:xfrm>
            <a:custGeom>
              <a:avLst/>
              <a:gdLst/>
              <a:ahLst/>
              <a:cxnLst/>
              <a:rect l="l" t="t" r="r" b="b"/>
              <a:pathLst>
                <a:path w="11382375" h="4495165">
                  <a:moveTo>
                    <a:pt x="11381867" y="0"/>
                  </a:moveTo>
                  <a:lnTo>
                    <a:pt x="0" y="0"/>
                  </a:lnTo>
                  <a:lnTo>
                    <a:pt x="0" y="4494911"/>
                  </a:lnTo>
                  <a:lnTo>
                    <a:pt x="11381867" y="4494911"/>
                  </a:lnTo>
                  <a:lnTo>
                    <a:pt x="11381867" y="0"/>
                  </a:lnTo>
                  <a:close/>
                </a:path>
              </a:pathLst>
            </a:custGeom>
            <a:solidFill>
              <a:srgbClr val="FFF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499223" y="2864992"/>
              <a:ext cx="2784475" cy="2770505"/>
            </a:xfrm>
            <a:custGeom>
              <a:avLst/>
              <a:gdLst/>
              <a:ahLst/>
              <a:cxnLst/>
              <a:rect l="l" t="t" r="r" b="b"/>
              <a:pathLst>
                <a:path w="2784475" h="2770504">
                  <a:moveTo>
                    <a:pt x="2783967" y="1421130"/>
                  </a:moveTo>
                  <a:lnTo>
                    <a:pt x="2214702" y="841629"/>
                  </a:lnTo>
                  <a:lnTo>
                    <a:pt x="2303018" y="494665"/>
                  </a:lnTo>
                  <a:lnTo>
                    <a:pt x="1986026" y="608825"/>
                  </a:lnTo>
                  <a:lnTo>
                    <a:pt x="1387983" y="0"/>
                  </a:lnTo>
                  <a:lnTo>
                    <a:pt x="0" y="1397127"/>
                  </a:lnTo>
                  <a:lnTo>
                    <a:pt x="1387983" y="2770149"/>
                  </a:lnTo>
                  <a:lnTo>
                    <a:pt x="2783967" y="1421130"/>
                  </a:lnTo>
                  <a:close/>
                </a:path>
              </a:pathLst>
            </a:custGeom>
            <a:solidFill>
              <a:srgbClr val="FF6C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138164" y="1484375"/>
              <a:ext cx="2770505" cy="2784475"/>
            </a:xfrm>
            <a:custGeom>
              <a:avLst/>
              <a:gdLst/>
              <a:ahLst/>
              <a:cxnLst/>
              <a:rect l="l" t="t" r="r" b="b"/>
              <a:pathLst>
                <a:path w="2770504" h="2784475">
                  <a:moveTo>
                    <a:pt x="2770124" y="1387983"/>
                  </a:moveTo>
                  <a:lnTo>
                    <a:pt x="1372997" y="0"/>
                  </a:lnTo>
                  <a:lnTo>
                    <a:pt x="0" y="1387983"/>
                  </a:lnTo>
                  <a:lnTo>
                    <a:pt x="1348994" y="2783967"/>
                  </a:lnTo>
                  <a:lnTo>
                    <a:pt x="1928393" y="2214816"/>
                  </a:lnTo>
                  <a:lnTo>
                    <a:pt x="2275459" y="2303018"/>
                  </a:lnTo>
                  <a:lnTo>
                    <a:pt x="2161298" y="1986038"/>
                  </a:lnTo>
                  <a:lnTo>
                    <a:pt x="2770124" y="1387983"/>
                  </a:lnTo>
                  <a:close/>
                </a:path>
              </a:pathLst>
            </a:custGeom>
            <a:solidFill>
              <a:srgbClr val="BB9F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724019" y="2848355"/>
              <a:ext cx="2784475" cy="2770505"/>
            </a:xfrm>
            <a:custGeom>
              <a:avLst/>
              <a:gdLst/>
              <a:ahLst/>
              <a:cxnLst/>
              <a:rect l="l" t="t" r="r" b="b"/>
              <a:pathLst>
                <a:path w="2784475" h="2770504">
                  <a:moveTo>
                    <a:pt x="1387982" y="0"/>
                  </a:moveTo>
                  <a:lnTo>
                    <a:pt x="0" y="1397127"/>
                  </a:lnTo>
                  <a:lnTo>
                    <a:pt x="1387982" y="2770225"/>
                  </a:lnTo>
                  <a:lnTo>
                    <a:pt x="2783966" y="1421257"/>
                  </a:lnTo>
                  <a:lnTo>
                    <a:pt x="1387982" y="0"/>
                  </a:lnTo>
                  <a:close/>
                </a:path>
              </a:pathLst>
            </a:custGeom>
            <a:solidFill>
              <a:srgbClr val="FFB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706488" y="3343020"/>
              <a:ext cx="320675" cy="359410"/>
            </a:xfrm>
            <a:custGeom>
              <a:avLst/>
              <a:gdLst/>
              <a:ahLst/>
              <a:cxnLst/>
              <a:rect l="l" t="t" r="r" b="b"/>
              <a:pathLst>
                <a:path w="320675" h="359410">
                  <a:moveTo>
                    <a:pt x="320547" y="0"/>
                  </a:moveTo>
                  <a:lnTo>
                    <a:pt x="0" y="115569"/>
                  </a:lnTo>
                  <a:lnTo>
                    <a:pt x="229107" y="359282"/>
                  </a:lnTo>
                  <a:lnTo>
                    <a:pt x="320547" y="0"/>
                  </a:lnTo>
                  <a:close/>
                </a:path>
              </a:pathLst>
            </a:custGeom>
            <a:solidFill>
              <a:srgbClr val="FFD2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362198" y="1464436"/>
              <a:ext cx="2770505" cy="2784475"/>
            </a:xfrm>
            <a:custGeom>
              <a:avLst/>
              <a:gdLst/>
              <a:ahLst/>
              <a:cxnLst/>
              <a:rect l="l" t="t" r="r" b="b"/>
              <a:pathLst>
                <a:path w="2770504" h="2784475">
                  <a:moveTo>
                    <a:pt x="2770251" y="1387983"/>
                  </a:moveTo>
                  <a:lnTo>
                    <a:pt x="1373124" y="0"/>
                  </a:lnTo>
                  <a:lnTo>
                    <a:pt x="0" y="1387983"/>
                  </a:lnTo>
                  <a:lnTo>
                    <a:pt x="1348994" y="2783967"/>
                  </a:lnTo>
                  <a:lnTo>
                    <a:pt x="1928558" y="2214702"/>
                  </a:lnTo>
                  <a:lnTo>
                    <a:pt x="2275586" y="2303018"/>
                  </a:lnTo>
                  <a:lnTo>
                    <a:pt x="2161311" y="1986089"/>
                  </a:lnTo>
                  <a:lnTo>
                    <a:pt x="2770251" y="1387983"/>
                  </a:lnTo>
                  <a:close/>
                </a:path>
              </a:pathLst>
            </a:custGeom>
            <a:solidFill>
              <a:srgbClr val="7AC2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973072" y="2836417"/>
              <a:ext cx="2784475" cy="2770505"/>
            </a:xfrm>
            <a:custGeom>
              <a:avLst/>
              <a:gdLst/>
              <a:ahLst/>
              <a:cxnLst/>
              <a:rect l="l" t="t" r="r" b="b"/>
              <a:pathLst>
                <a:path w="2784475" h="2770504">
                  <a:moveTo>
                    <a:pt x="2783967" y="1421130"/>
                  </a:moveTo>
                  <a:lnTo>
                    <a:pt x="2214702" y="841629"/>
                  </a:lnTo>
                  <a:lnTo>
                    <a:pt x="2303018" y="494665"/>
                  </a:lnTo>
                  <a:lnTo>
                    <a:pt x="1986026" y="608825"/>
                  </a:lnTo>
                  <a:lnTo>
                    <a:pt x="1387983" y="0"/>
                  </a:lnTo>
                  <a:lnTo>
                    <a:pt x="0" y="1397127"/>
                  </a:lnTo>
                  <a:lnTo>
                    <a:pt x="1387983" y="2770162"/>
                  </a:lnTo>
                  <a:lnTo>
                    <a:pt x="2783967" y="1421130"/>
                  </a:lnTo>
                  <a:close/>
                </a:path>
              </a:pathLst>
            </a:custGeom>
            <a:solidFill>
              <a:srgbClr val="9AC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1305356" y="643323"/>
            <a:ext cx="9988727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28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ESSALUD: COMPONENTES DE LAS ACCIONES FRENTE AL DENGUE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401274" y="4292588"/>
            <a:ext cx="14668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Vigilancia</a:t>
            </a:r>
            <a:endParaRPr sz="18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Epidemiológica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887737" y="2933179"/>
            <a:ext cx="16452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Atención</a:t>
            </a:r>
            <a:r>
              <a:rPr sz="1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Integral</a:t>
            </a:r>
            <a:endParaRPr sz="18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Paciente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316269" y="4376068"/>
            <a:ext cx="165036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9105" marR="5080" indent="-44704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Competencias</a:t>
            </a:r>
            <a:r>
              <a:rPr sz="180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en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Manejo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519374" y="4366350"/>
            <a:ext cx="12833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 marR="5080" indent="-33655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Respuesta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Laboratorios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276603" y="2834132"/>
            <a:ext cx="12846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9055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Articulación Intersectorial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710673" y="2889580"/>
            <a:ext cx="1258570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Participación</a:t>
            </a:r>
            <a:endParaRPr sz="1800" dirty="0">
              <a:latin typeface="Calibri"/>
              <a:cs typeface="Calibri"/>
            </a:endParaRPr>
          </a:p>
          <a:p>
            <a:pPr marL="42545">
              <a:lnSpc>
                <a:spcPct val="100000"/>
              </a:lnSpc>
              <a:spcBef>
                <a:spcPts val="5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Comunitaria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897231" y="2936210"/>
            <a:ext cx="15614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8159" marR="5080" indent="-50609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Promoción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Salud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2670001" y="2039404"/>
            <a:ext cx="6853931" cy="2332417"/>
            <a:chOff x="2670001" y="2039404"/>
            <a:chExt cx="6853931" cy="2332417"/>
          </a:xfrm>
        </p:grpSpPr>
        <p:pic>
          <p:nvPicPr>
            <p:cNvPr id="29" name="object 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70001" y="3423898"/>
              <a:ext cx="709269" cy="70926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73620" y="2095601"/>
              <a:ext cx="769658" cy="76965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98153" y="3454928"/>
              <a:ext cx="725779" cy="72577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17367" y="3333190"/>
              <a:ext cx="1038631" cy="1038631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45714" y="2039404"/>
              <a:ext cx="777341" cy="777341"/>
            </a:xfrm>
            <a:prstGeom prst="rect">
              <a:avLst/>
            </a:prstGeom>
          </p:spPr>
        </p:pic>
      </p:grpSp>
      <p:sp>
        <p:nvSpPr>
          <p:cNvPr id="32" name="Rectángulo 31">
            <a:extLst>
              <a:ext uri="{FF2B5EF4-FFF2-40B4-BE49-F238E27FC236}">
                <a16:creationId xmlns:a16="http://schemas.microsoft.com/office/drawing/2014/main" id="{E1C0A5C2-996B-4F5F-8EBE-1C03F6D7F55E}"/>
              </a:ext>
            </a:extLst>
          </p:cNvPr>
          <p:cNvSpPr/>
          <p:nvPr/>
        </p:nvSpPr>
        <p:spPr>
          <a:xfrm>
            <a:off x="344226" y="6014266"/>
            <a:ext cx="11507190" cy="646331"/>
          </a:xfrm>
          <a:prstGeom prst="rect">
            <a:avLst/>
          </a:prstGeom>
          <a:solidFill>
            <a:srgbClr val="C2D69B"/>
          </a:solidFill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0070C0"/>
                </a:solidFill>
              </a:rPr>
              <a:t>PARA EL CONTROL DEL DENGUE EN EL PERU ES NECESARIO EL TRABAJO MULTISECTORIAL Y ARTICULADO, QUE PERMITA CONTRIBUIR A LA DISMINUCION DE CASOS Y EVITAR LAS DEFUNCIONES POR LA ENFERMEDAD</a:t>
            </a:r>
            <a:endParaRPr lang="es-PE" sz="1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700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750" y="51281"/>
            <a:ext cx="12096000" cy="6768000"/>
          </a:xfrm>
          <a:prstGeom prst="rect">
            <a:avLst/>
          </a:prstGeom>
          <a:solidFill>
            <a:srgbClr val="92D050"/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/>
          <p:cNvSpPr txBox="1"/>
          <p:nvPr/>
        </p:nvSpPr>
        <p:spPr>
          <a:xfrm>
            <a:off x="338135" y="613862"/>
            <a:ext cx="11515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2800" b="1">
                <a:solidFill>
                  <a:srgbClr val="0070C0"/>
                </a:solidFill>
              </a:defRPr>
            </a:lvl1pPr>
          </a:lstStyle>
          <a:p>
            <a:r>
              <a:rPr lang="es-PE" dirty="0"/>
              <a:t>DENGUE SIN SIGNOS DE ALARMA – HOSPITAL CARLOS CORTEZ JIMENEZ 2025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1C0A5C2-996B-4F5F-8EBE-1C03F6D7F55E}"/>
              </a:ext>
            </a:extLst>
          </p:cNvPr>
          <p:cNvSpPr/>
          <p:nvPr/>
        </p:nvSpPr>
        <p:spPr>
          <a:xfrm>
            <a:off x="3150755" y="6257483"/>
            <a:ext cx="589048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600" b="1" i="1" dirty="0">
                <a:solidFill>
                  <a:srgbClr val="0070C0"/>
                </a:solidFill>
              </a:rPr>
              <a:t>FUENTE: VIGILANCIA DE ARBOVIROSIS – NOTIFICADOS</a:t>
            </a:r>
            <a:r>
              <a:rPr lang="es-PE" sz="1400" b="1" i="1" dirty="0">
                <a:solidFill>
                  <a:srgbClr val="0070C0"/>
                </a:solidFill>
              </a:rPr>
              <a:t> </a:t>
            </a:r>
            <a:r>
              <a:rPr lang="es-PE" sz="1600" b="1" i="1" dirty="0">
                <a:solidFill>
                  <a:srgbClr val="0070C0"/>
                </a:solidFill>
              </a:rPr>
              <a:t>EN NOTIWEB</a:t>
            </a:r>
          </a:p>
          <a:p>
            <a:pPr algn="ctr"/>
            <a:r>
              <a:rPr lang="es-PE" sz="1400" b="1" i="1" dirty="0">
                <a:solidFill>
                  <a:srgbClr val="0070C0"/>
                </a:solidFill>
              </a:rPr>
              <a:t>EQUIPO DE UIS – RED ASISTENCIAL ESSALUD TUMBES</a:t>
            </a:r>
            <a:r>
              <a:rPr lang="es-PE" sz="1200" b="1" i="1" dirty="0">
                <a:solidFill>
                  <a:srgbClr val="0070C0"/>
                </a:solidFill>
              </a:rPr>
              <a:t> </a:t>
            </a:r>
          </a:p>
        </p:txBody>
      </p:sp>
      <p:cxnSp>
        <p:nvCxnSpPr>
          <p:cNvPr id="3" name="Conector recto 2"/>
          <p:cNvCxnSpPr/>
          <p:nvPr/>
        </p:nvCxnSpPr>
        <p:spPr>
          <a:xfrm>
            <a:off x="0" y="1098417"/>
            <a:ext cx="12192000" cy="0"/>
          </a:xfrm>
          <a:prstGeom prst="line">
            <a:avLst/>
          </a:prstGeom>
          <a:ln w="85725" cmpd="tri">
            <a:solidFill>
              <a:srgbClr val="0078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5221105"/>
              </p:ext>
            </p:extLst>
          </p:nvPr>
        </p:nvGraphicFramePr>
        <p:xfrm>
          <a:off x="109033" y="1262227"/>
          <a:ext cx="7668000" cy="4164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6" name="Hoja de cálculo" r:id="rId4" imgW="8315325" imgH="4705231" progId="Excel.Sheet.12">
                  <p:link updateAutomatic="1"/>
                </p:oleObj>
              </mc:Choice>
              <mc:Fallback>
                <p:oleObj name="Hoja de cálculo" r:id="rId4" imgW="8315325" imgH="4705231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9033" y="1262227"/>
                        <a:ext cx="7668000" cy="41640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o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4579188"/>
              </p:ext>
            </p:extLst>
          </p:nvPr>
        </p:nvGraphicFramePr>
        <p:xfrm>
          <a:off x="7873911" y="1256796"/>
          <a:ext cx="4227020" cy="497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7" name="Hoja de cálculo" r:id="rId6" imgW="5124450" imgH="5591056" progId="Excel.Sheet.12">
                  <p:link updateAutomatic="1"/>
                </p:oleObj>
              </mc:Choice>
              <mc:Fallback>
                <p:oleObj name="Hoja de cálculo" r:id="rId6" imgW="5124450" imgH="559105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873911" y="1256796"/>
                        <a:ext cx="4227020" cy="4971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729941"/>
              </p:ext>
            </p:extLst>
          </p:nvPr>
        </p:nvGraphicFramePr>
        <p:xfrm>
          <a:off x="109033" y="5552069"/>
          <a:ext cx="766800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8" name="Hoja de cálculo" r:id="rId8" imgW="11525250" imgH="666869" progId="Excel.Sheet.12">
                  <p:link updateAutomatic="1"/>
                </p:oleObj>
              </mc:Choice>
              <mc:Fallback>
                <p:oleObj name="Hoja de cálculo" r:id="rId8" imgW="11525250" imgH="666869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9033" y="5552069"/>
                        <a:ext cx="7668000" cy="666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245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375" y="33669"/>
            <a:ext cx="12096000" cy="6768000"/>
          </a:xfrm>
          <a:prstGeom prst="rect">
            <a:avLst/>
          </a:prstGeom>
          <a:solidFill>
            <a:srgbClr val="92D050"/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CuadroTexto 12"/>
          <p:cNvSpPr txBox="1"/>
          <p:nvPr/>
        </p:nvSpPr>
        <p:spPr>
          <a:xfrm>
            <a:off x="263787" y="623772"/>
            <a:ext cx="11687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2800" b="1">
                <a:solidFill>
                  <a:srgbClr val="0070C0"/>
                </a:solidFill>
              </a:defRPr>
            </a:lvl1pPr>
          </a:lstStyle>
          <a:p>
            <a:r>
              <a:rPr lang="es-PE" dirty="0">
                <a:solidFill>
                  <a:srgbClr val="0078D2"/>
                </a:solidFill>
              </a:rPr>
              <a:t>DENGUE CON SIGNOS DE ALARMA – HOSPITAL CARLOS CORTEZ JIMENEZ 2025</a:t>
            </a:r>
          </a:p>
        </p:txBody>
      </p:sp>
      <p:cxnSp>
        <p:nvCxnSpPr>
          <p:cNvPr id="14" name="Conector recto 13"/>
          <p:cNvCxnSpPr/>
          <p:nvPr/>
        </p:nvCxnSpPr>
        <p:spPr>
          <a:xfrm>
            <a:off x="0" y="1110896"/>
            <a:ext cx="12192000" cy="0"/>
          </a:xfrm>
          <a:prstGeom prst="line">
            <a:avLst/>
          </a:prstGeom>
          <a:ln w="85725" cmpd="tri">
            <a:solidFill>
              <a:srgbClr val="0078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>
            <a:extLst>
              <a:ext uri="{FF2B5EF4-FFF2-40B4-BE49-F238E27FC236}">
                <a16:creationId xmlns:a16="http://schemas.microsoft.com/office/drawing/2014/main" id="{E1C0A5C2-996B-4F5F-8EBE-1C03F6D7F55E}"/>
              </a:ext>
            </a:extLst>
          </p:cNvPr>
          <p:cNvSpPr/>
          <p:nvPr/>
        </p:nvSpPr>
        <p:spPr>
          <a:xfrm>
            <a:off x="3119746" y="6227554"/>
            <a:ext cx="595250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600" b="1" i="1" dirty="0">
                <a:solidFill>
                  <a:srgbClr val="0070C0"/>
                </a:solidFill>
              </a:rPr>
              <a:t>FUENTE: VIGILANCIA DE ARBOVIROSIS – NOTIFICADOS</a:t>
            </a:r>
            <a:r>
              <a:rPr lang="es-PE" sz="1400" b="1" i="1" dirty="0">
                <a:solidFill>
                  <a:srgbClr val="0070C0"/>
                </a:solidFill>
              </a:rPr>
              <a:t> </a:t>
            </a:r>
            <a:r>
              <a:rPr lang="es-PE" sz="1600" b="1" i="1" dirty="0">
                <a:solidFill>
                  <a:srgbClr val="0070C0"/>
                </a:solidFill>
              </a:rPr>
              <a:t>EN NOTIWEB</a:t>
            </a:r>
          </a:p>
          <a:p>
            <a:pPr algn="ctr"/>
            <a:r>
              <a:rPr lang="es-PE" sz="1400" b="1" i="1" dirty="0">
                <a:solidFill>
                  <a:srgbClr val="0070C0"/>
                </a:solidFill>
              </a:rPr>
              <a:t>EQUIPO DE UIS – RED ASISTENCIAL ESSALUD TUMBES</a:t>
            </a:r>
            <a:r>
              <a:rPr lang="es-PE" sz="1200" b="1" i="1" dirty="0">
                <a:solidFill>
                  <a:srgbClr val="0070C0"/>
                </a:solidFill>
              </a:rPr>
              <a:t> </a:t>
            </a: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0767233"/>
              </p:ext>
            </p:extLst>
          </p:nvPr>
        </p:nvGraphicFramePr>
        <p:xfrm>
          <a:off x="107501" y="1271360"/>
          <a:ext cx="7668000" cy="4159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1" name="Hoja de cálculo" r:id="rId4" imgW="8315325" imgH="5438894" progId="Excel.Sheet.12">
                  <p:link updateAutomatic="1"/>
                </p:oleObj>
              </mc:Choice>
              <mc:Fallback>
                <p:oleObj name="Hoja de cálculo" r:id="rId4" imgW="8315325" imgH="543889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501" y="1271360"/>
                        <a:ext cx="7668000" cy="41597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2579584"/>
              </p:ext>
            </p:extLst>
          </p:nvPr>
        </p:nvGraphicFramePr>
        <p:xfrm>
          <a:off x="7879628" y="1271359"/>
          <a:ext cx="4228763" cy="49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2" name="Hoja de cálculo" r:id="rId6" imgW="5124450" imgH="5600700" progId="Excel.Sheet.12">
                  <p:link updateAutomatic="1"/>
                </p:oleObj>
              </mc:Choice>
              <mc:Fallback>
                <p:oleObj name="Hoja de cálculo" r:id="rId6" imgW="5124450" imgH="560070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879628" y="1271359"/>
                        <a:ext cx="4228763" cy="49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7510005"/>
              </p:ext>
            </p:extLst>
          </p:nvPr>
        </p:nvGraphicFramePr>
        <p:xfrm>
          <a:off x="107501" y="5555505"/>
          <a:ext cx="7668000" cy="672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3" name="Hoja de cálculo" r:id="rId8" imgW="11525250" imgH="628650" progId="Excel.Sheet.12">
                  <p:link updateAutomatic="1"/>
                </p:oleObj>
              </mc:Choice>
              <mc:Fallback>
                <p:oleObj name="Hoja de cálculo" r:id="rId8" imgW="11525250" imgH="62865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7501" y="5555505"/>
                        <a:ext cx="7668000" cy="6720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685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865" y="61698"/>
            <a:ext cx="12096000" cy="6768000"/>
          </a:xfrm>
          <a:prstGeom prst="rect">
            <a:avLst/>
          </a:prstGeom>
          <a:solidFill>
            <a:srgbClr val="92D050"/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CuadroTexto 10"/>
          <p:cNvSpPr txBox="1"/>
          <p:nvPr/>
        </p:nvSpPr>
        <p:spPr>
          <a:xfrm>
            <a:off x="1314450" y="641710"/>
            <a:ext cx="956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2800" b="1">
                <a:solidFill>
                  <a:srgbClr val="0070C0"/>
                </a:solidFill>
              </a:defRPr>
            </a:lvl1pPr>
          </a:lstStyle>
          <a:p>
            <a:r>
              <a:rPr lang="es-PE" dirty="0">
                <a:solidFill>
                  <a:srgbClr val="0078D2"/>
                </a:solidFill>
              </a:rPr>
              <a:t>DENGUE GRAVE – HOSPITAL CARLOS CORTEZ JIMENEZ 2025</a:t>
            </a:r>
          </a:p>
        </p:txBody>
      </p:sp>
      <p:cxnSp>
        <p:nvCxnSpPr>
          <p:cNvPr id="12" name="Conector recto 11"/>
          <p:cNvCxnSpPr/>
          <p:nvPr/>
        </p:nvCxnSpPr>
        <p:spPr>
          <a:xfrm>
            <a:off x="0" y="1121956"/>
            <a:ext cx="12192000" cy="0"/>
          </a:xfrm>
          <a:prstGeom prst="line">
            <a:avLst/>
          </a:prstGeom>
          <a:ln w="85725" cmpd="tri">
            <a:solidFill>
              <a:srgbClr val="0078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1C0A5C2-996B-4F5F-8EBE-1C03F6D7F55E}"/>
              </a:ext>
            </a:extLst>
          </p:cNvPr>
          <p:cNvSpPr/>
          <p:nvPr/>
        </p:nvSpPr>
        <p:spPr>
          <a:xfrm>
            <a:off x="3130316" y="6265420"/>
            <a:ext cx="59313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600" b="1" i="1" dirty="0">
                <a:solidFill>
                  <a:srgbClr val="0070C0"/>
                </a:solidFill>
              </a:rPr>
              <a:t>FUENTE: VIGILANCIA DE ARBOVIROSIS – NOTIFICADOS</a:t>
            </a:r>
            <a:r>
              <a:rPr lang="es-PE" sz="1400" b="1" i="1" dirty="0">
                <a:solidFill>
                  <a:srgbClr val="0070C0"/>
                </a:solidFill>
              </a:rPr>
              <a:t> </a:t>
            </a:r>
            <a:r>
              <a:rPr lang="es-PE" sz="1600" b="1" i="1" dirty="0">
                <a:solidFill>
                  <a:srgbClr val="0070C0"/>
                </a:solidFill>
              </a:rPr>
              <a:t>EN NOTIWEB</a:t>
            </a:r>
          </a:p>
          <a:p>
            <a:pPr algn="ctr"/>
            <a:r>
              <a:rPr lang="es-PE" sz="1400" b="1" i="1" dirty="0">
                <a:solidFill>
                  <a:srgbClr val="0070C0"/>
                </a:solidFill>
              </a:rPr>
              <a:t>EQUIPO DE UIS – RED ASISTENCIAL ESSALUD TUMBES</a:t>
            </a:r>
            <a:r>
              <a:rPr lang="es-PE" sz="1200" b="1" i="1" dirty="0">
                <a:solidFill>
                  <a:srgbClr val="0070C0"/>
                </a:solidFill>
              </a:rPr>
              <a:t> </a:t>
            </a: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8831079"/>
              </p:ext>
            </p:extLst>
          </p:nvPr>
        </p:nvGraphicFramePr>
        <p:xfrm>
          <a:off x="171114" y="1242978"/>
          <a:ext cx="7640919" cy="4085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9" name="Hoja de cálculo" r:id="rId4" imgW="8315325" imgH="5438894" progId="Excel.Sheet.12">
                  <p:link updateAutomatic="1"/>
                </p:oleObj>
              </mc:Choice>
              <mc:Fallback>
                <p:oleObj name="Hoja de cálculo" r:id="rId4" imgW="8315325" imgH="543889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1114" y="1242978"/>
                        <a:ext cx="7640919" cy="40857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2938380"/>
              </p:ext>
            </p:extLst>
          </p:nvPr>
        </p:nvGraphicFramePr>
        <p:xfrm>
          <a:off x="7872249" y="1242978"/>
          <a:ext cx="4226400" cy="4979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0" name="Hoja de cálculo" r:id="rId6" imgW="5114925" imgH="5553194" progId="Excel.Sheet.12">
                  <p:link updateAutomatic="1"/>
                </p:oleObj>
              </mc:Choice>
              <mc:Fallback>
                <p:oleObj name="Hoja de cálculo" r:id="rId6" imgW="5114925" imgH="555319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872249" y="1242978"/>
                        <a:ext cx="4226400" cy="49794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8069330"/>
              </p:ext>
            </p:extLst>
          </p:nvPr>
        </p:nvGraphicFramePr>
        <p:xfrm>
          <a:off x="171114" y="5583098"/>
          <a:ext cx="7640919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" name="Hoja de cálculo" r:id="rId8" imgW="11525250" imgH="628650" progId="Excel.Sheet.12">
                  <p:link updateAutomatic="1"/>
                </p:oleObj>
              </mc:Choice>
              <mc:Fallback>
                <p:oleObj name="Hoja de cálculo" r:id="rId8" imgW="11525250" imgH="62865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71114" y="5583098"/>
                        <a:ext cx="7640919" cy="628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91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808" y="52552"/>
            <a:ext cx="12096000" cy="6768000"/>
          </a:xfrm>
          <a:prstGeom prst="rect">
            <a:avLst/>
          </a:prstGeom>
          <a:solidFill>
            <a:srgbClr val="92D050"/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9" name="Conector recto 8"/>
          <p:cNvCxnSpPr/>
          <p:nvPr/>
        </p:nvCxnSpPr>
        <p:spPr>
          <a:xfrm>
            <a:off x="0" y="1190169"/>
            <a:ext cx="12192000" cy="0"/>
          </a:xfrm>
          <a:prstGeom prst="line">
            <a:avLst/>
          </a:prstGeom>
          <a:ln w="85725" cmpd="tri">
            <a:solidFill>
              <a:srgbClr val="0078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328612" y="680454"/>
            <a:ext cx="11534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2800" b="1">
                <a:solidFill>
                  <a:srgbClr val="0070C0"/>
                </a:solidFill>
              </a:defRPr>
            </a:lvl1pPr>
          </a:lstStyle>
          <a:p>
            <a:r>
              <a:rPr lang="es-PE" dirty="0" smtClean="0"/>
              <a:t>CASOS DE DENGUE – </a:t>
            </a:r>
            <a:r>
              <a:rPr lang="es-PE" dirty="0"/>
              <a:t>HOSPITAL CARLOS CORTEZ JIMENEZ 2025</a:t>
            </a: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6787223"/>
              </p:ext>
            </p:extLst>
          </p:nvPr>
        </p:nvGraphicFramePr>
        <p:xfrm>
          <a:off x="257175" y="1568450"/>
          <a:ext cx="6184900" cy="239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3" name="Hoja de cálculo" r:id="rId4" imgW="5686425" imgH="2390656" progId="Excel.Sheet.12">
                  <p:link updateAutomatic="1"/>
                </p:oleObj>
              </mc:Choice>
              <mc:Fallback>
                <p:oleObj name="Hoja de cálculo" r:id="rId4" imgW="5686425" imgH="239065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7175" y="1568450"/>
                        <a:ext cx="6184900" cy="2390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5278493"/>
              </p:ext>
            </p:extLst>
          </p:nvPr>
        </p:nvGraphicFramePr>
        <p:xfrm>
          <a:off x="7168056" y="1511300"/>
          <a:ext cx="4239720" cy="470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4" name="Hoja de cálculo" r:id="rId6" imgW="5162550" imgH="5505331" progId="Excel.Sheet.12">
                  <p:link updateAutomatic="1"/>
                </p:oleObj>
              </mc:Choice>
              <mc:Fallback>
                <p:oleObj name="Hoja de cálculo" r:id="rId6" imgW="5162550" imgH="5505331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168056" y="1511300"/>
                        <a:ext cx="4239720" cy="4708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6784236"/>
              </p:ext>
            </p:extLst>
          </p:nvPr>
        </p:nvGraphicFramePr>
        <p:xfrm>
          <a:off x="257175" y="4416903"/>
          <a:ext cx="6184900" cy="17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5" name="Hoja de cálculo" r:id="rId8" imgW="5953125" imgH="1704856" progId="Excel.Sheet.12">
                  <p:link updateAutomatic="1"/>
                </p:oleObj>
              </mc:Choice>
              <mc:Fallback>
                <p:oleObj name="Hoja de cálculo" r:id="rId8" imgW="5953125" imgH="170485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57175" y="4416903"/>
                        <a:ext cx="6184900" cy="1704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859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11997</TotalTime>
  <Words>452</Words>
  <Application>Microsoft Office PowerPoint</Application>
  <PresentationFormat>Panorámica</PresentationFormat>
  <Paragraphs>83</Paragraphs>
  <Slides>20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Vínculos</vt:lpstr>
      </vt:variant>
      <vt:variant>
        <vt:i4>40</vt:i4>
      </vt:variant>
      <vt:variant>
        <vt:lpstr>Títulos de diapositiva</vt:lpstr>
      </vt:variant>
      <vt:variant>
        <vt:i4>20</vt:i4>
      </vt:variant>
    </vt:vector>
  </HeadingPairs>
  <TitlesOfParts>
    <vt:vector size="68" baseType="lpstr">
      <vt:lpstr>Arial</vt:lpstr>
      <vt:lpstr>Arial Narrow</vt:lpstr>
      <vt:lpstr>Arial Rounded MT Bold</vt:lpstr>
      <vt:lpstr>Calibri</vt:lpstr>
      <vt:lpstr>Calibri Light</vt:lpstr>
      <vt:lpstr>Cambria</vt:lpstr>
      <vt:lpstr>Times New Roman</vt:lpstr>
      <vt:lpstr>Tema de Office</vt:lpstr>
      <vt:lpstr>file:///C:\SALA_ESSALUD\sala_situacional.xlsx!DENGUE!%5bsala_situacional.xlsx%5dDENGUE%20Gráfico%202</vt:lpstr>
      <vt:lpstr>file:///C:\SALA_ESSALUD\sala_situacional.xlsx!DENGUE!%5bsala_situacional.xlsx%5dDENGUE%20Gráfico%209</vt:lpstr>
      <vt:lpstr>file:///C:\SALA_ESSALUD\sala_situacional.xlsx!DENGUE!%5bsala_situacional.xlsx%5dDENGUE%20Gráfico%203</vt:lpstr>
      <vt:lpstr>file:///C:\SALA_ESSALUD\sala_situacional.xlsx!DENGUE!%5bsala_situacional.xlsx%5dDENGUE%20Gráfico%207</vt:lpstr>
      <vt:lpstr>file:///C:\SALA_ESSALUD\sala_situacional.xlsx!DENGUE!%5bsala_situacional.xlsx%5dDENGUE%20Gráfico%206</vt:lpstr>
      <vt:lpstr>file:///C:\SALA_ESSALUD\sala_situacional.xlsx!DENGUE!%5bsala_situacional.xlsx%5dDENGUE%20Gráfico%208</vt:lpstr>
      <vt:lpstr>file:///C:\SALA_ESSALUD\sala_situacional.xlsx!DENGUE%20TOTAL!F15C2:F21C5</vt:lpstr>
      <vt:lpstr>file:///C:\SALA_ESSALUD\sala_situacional.xlsx!DENGUE%20TOTAL!%5bsala_situacional.xlsx%5dDENGUE%20TOTAL%20Gráfico%202</vt:lpstr>
      <vt:lpstr>file:///C:\SALA_ESSALUD\sala_situacional.xlsx!DENGUE%20TOTAL!F15C9:F19C14</vt:lpstr>
      <vt:lpstr>file:///C:\SALA_ESSALUD\sala_situacional.xlsx!DENGUE!F19C38</vt:lpstr>
      <vt:lpstr>file:///C:\SALA_ESSALUD\sala_situacional.xlsx!DENGUE!F20C38</vt:lpstr>
      <vt:lpstr>file:///C:\SALA_ESSALUD\sala_situacional.xlsx!DENGUE!F21C38</vt:lpstr>
      <vt:lpstr>file:///C:\SALA_ESSALUD\sala_situacional.xlsx!DENGUE!F26C38</vt:lpstr>
      <vt:lpstr>file:///C:\SALA_ESSALUD\sala_situacional.xlsx!DENGUE%20C%20Y%20P!F19C20</vt:lpstr>
      <vt:lpstr>file:///C:\SALA_ESSALUD\sala_situacional.xlsx!DENGUE%20C%20Y%20P!F16C20</vt:lpstr>
      <vt:lpstr>file:///C:\SALA_ESSALUD\sala_situacional.xlsx!DENGUE%20C%20Y%20P!F22C20</vt:lpstr>
      <vt:lpstr>file:///C:\SALA_ESSALUD\sala_situacional.xlsx!DENGUE%20C%20Y%20P!F25C20</vt:lpstr>
      <vt:lpstr>file:///C:\SALA_ESSALUD\sala_situacional.xlsx!DENGUE%20C%20Y%20P!F28C20</vt:lpstr>
      <vt:lpstr>file:///C:\SALA_ESSALUD\sala_situacional.xlsx!DENGUE%20C%20Y%20P!F31C20</vt:lpstr>
      <vt:lpstr>file:///C:\SALA_ESSALUD\sala_situacional.xlsx!DENGUE%20C%20Y%20P!F34C20</vt:lpstr>
      <vt:lpstr>file:///C:\SALA_ESSALUD\sala_situacional.xlsx!DENGUE%20TOTAL!F27C6</vt:lpstr>
      <vt:lpstr>file:///C:\SALA_ESSALUD\sala_situacional.xlsx!DENGUE%20TOTAL!F30C6</vt:lpstr>
      <vt:lpstr>file:///C:\SALA_ESSALUD\sala_situacional.xlsx!DENGUE%20TOTAL!F33C6</vt:lpstr>
      <vt:lpstr>file:///C:\SALA_ESSALUD\sala_situacional.xlsx!LEPTOS!%5bsala_situacional.xlsx%5dLEPTOS%20Gráfico%201</vt:lpstr>
      <vt:lpstr>file:///C:\SALA_ESSALUD\sala_situacional.xlsx!LEPTOS!%5bsala_situacional.xlsx%5dLEPTOS%20Gráfico%204</vt:lpstr>
      <vt:lpstr>file:///C:\Users\ratu.uissalsitu\Desktop\escritorio\Christal%202025\Semana%20Situacional\Semana%20Situacional.xlsx!Febriles!%5bSemana%20Situacional.xlsx%5dFebriles%20Gráfico%201</vt:lpstr>
      <vt:lpstr>file:///C:\Users\ratu.uissalsitu\Desktop\escritorio\Christal%202025\Semana%20Situacional\Semana%20Situacional.xlsx!Edas%20-%20Iras!%5bSemana%20Situacional.xlsx%5dEdas%20-%20Iras%20Gráfico%206</vt:lpstr>
      <vt:lpstr>file:///C:\Users\ratu.uissalsitu\Desktop\escritorio\Christal%202025\Semana%20Situacional\Semana%20Situacional.xlsx!Edas%20-%20Iras!%5bSemana%20Situacional.xlsx%5dEdas%20-%20Iras%20Gráfico%204</vt:lpstr>
      <vt:lpstr>file:///C:\Users\ratu.uissalsitu\Desktop\escritorio\Christal%202025\Semana%20Situacional\Semana%20Situacional.xlsx!Edas%20-%20Iras!F63C4:F65C10</vt:lpstr>
      <vt:lpstr>file:///C:\Users\ratu.uissalsitu\Desktop\escritorio\Christal%202025\Semana%20Situacional\Semana%20Situacional.xlsx!Edas%20-%20Iras!%5bSemana%20Situacional.xlsx%5dEdas%20-%20Iras%20Gráfico%208</vt:lpstr>
      <vt:lpstr>file:///C:\Users\ratu.uissalsitu\Desktop\escritorio\Christal%202025\Semana%20Situacional\Semana%20Situacional.xlsx!Edas%20-%20Iras!%5bSemana%20Situacional.xlsx%5dEdas%20-%20Iras%20Gráfico%207</vt:lpstr>
      <vt:lpstr>file:///C:\Users\ratu.uissalsitu\Desktop\escritorio\Christal%202025\Semana%20Situacional\Semana%20Situacional.xlsx!Edas%20-%20Iras!F63C18:F65C20</vt:lpstr>
      <vt:lpstr>file:///C:\Users\ratu.uissalsitu\Desktop\escritorio\Christal%202025\Semana%20Situacional\Semana%20Situacional.xlsx!Coronavirus!%5bSemana%20Situacional.xlsx%5dCoronavirus%20Gráfico%203</vt:lpstr>
      <vt:lpstr>C:\SALA_ESSALUD\sala_situacional.xlsx!DENGUE!F11C33:F13C63</vt:lpstr>
      <vt:lpstr>C:\SALA_ESSALUD\sala_situacional.xlsx!DENGUE!F53C33:F55C63</vt:lpstr>
      <vt:lpstr>C:\SALA_ESSALUD\sala_situacional.xlsx!DENGUE!F97C33:F99C63</vt:lpstr>
      <vt:lpstr>C:\SALA_ESSALUD\sala_situacional.xlsx!LEPTOS!F11C33:F13C63</vt:lpstr>
      <vt:lpstr>C:\Users\ratu.uissalsitu\Desktop\escritorio\Christal 2025\Semana Situacional\Semana Situacional.xlsx!Edas - Iras!F14C28:F16C58</vt:lpstr>
      <vt:lpstr>C:\Users\ratu.uissalsitu\Desktop\escritorio\Christal 2025\Semana Situacional\Semana Situacional.xlsx!Edas - Iras!F24C28:F26C58</vt:lpstr>
      <vt:lpstr>C:\Users\ratu.uissalsitu\Desktop\escritorio\Christal 2025\Semana Situacional\Semana Situacional.xlsx!Coronavirus!F23C5:F25C36</vt:lpstr>
      <vt:lpstr>Presentación de PowerPoint</vt:lpstr>
      <vt:lpstr>Presentación de PowerPoint</vt:lpstr>
      <vt:lpstr>Presentación de PowerPoint</vt:lpstr>
      <vt:lpstr>Presentación de PowerPoint</vt:lpstr>
      <vt:lpstr>ESSALUD: COMPONENTES DE LAS ACCIONES FRENTE AL DENGUE</vt:lpstr>
      <vt:lpstr>Presentación de PowerPoint</vt:lpstr>
      <vt:lpstr>Presentación de PowerPoint</vt:lpstr>
      <vt:lpstr>Presentación de PowerPoint</vt:lpstr>
      <vt:lpstr>Presentación de PowerPoint</vt:lpstr>
      <vt:lpstr>DENGUE: SALA SITUACIONAL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ratu.uissalsitu</cp:lastModifiedBy>
  <cp:revision>330</cp:revision>
  <dcterms:created xsi:type="dcterms:W3CDTF">2023-06-21T15:50:33Z</dcterms:created>
  <dcterms:modified xsi:type="dcterms:W3CDTF">2025-08-05T20:39:59Z</dcterms:modified>
</cp:coreProperties>
</file>