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75" y="173329"/>
            <a:ext cx="7299959" cy="103206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4290" y="2889224"/>
            <a:ext cx="1942338" cy="7320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60645" y="2912745"/>
            <a:ext cx="1853564" cy="643255"/>
          </a:xfrm>
          <a:custGeom>
            <a:avLst/>
            <a:gdLst/>
            <a:ahLst/>
            <a:cxnLst/>
            <a:rect l="l" t="t" r="r" b="b"/>
            <a:pathLst>
              <a:path w="1853565" h="643254">
                <a:moveTo>
                  <a:pt x="1853564" y="0"/>
                </a:moveTo>
                <a:lnTo>
                  <a:pt x="0" y="0"/>
                </a:lnTo>
                <a:lnTo>
                  <a:pt x="0" y="643254"/>
                </a:lnTo>
                <a:lnTo>
                  <a:pt x="1853564" y="643254"/>
                </a:lnTo>
                <a:lnTo>
                  <a:pt x="18535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4809" y="2981960"/>
            <a:ext cx="1097280" cy="572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9075" y="914400"/>
            <a:ext cx="6917690" cy="9239250"/>
          </a:xfrm>
          <a:custGeom>
            <a:avLst/>
            <a:gdLst/>
            <a:ahLst/>
            <a:cxnLst/>
            <a:rect l="l" t="t" r="r" b="b"/>
            <a:pathLst>
              <a:path w="6917690" h="9239250">
                <a:moveTo>
                  <a:pt x="0" y="9239250"/>
                </a:moveTo>
                <a:lnTo>
                  <a:pt x="6917690" y="9239250"/>
                </a:lnTo>
                <a:lnTo>
                  <a:pt x="6917690" y="0"/>
                </a:lnTo>
                <a:lnTo>
                  <a:pt x="0" y="0"/>
                </a:lnTo>
                <a:lnTo>
                  <a:pt x="0" y="9239250"/>
                </a:lnTo>
                <a:close/>
              </a:path>
            </a:pathLst>
          </a:custGeom>
          <a:ln w="2857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0829" y="338455"/>
            <a:ext cx="571500" cy="571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0645" y="2912745"/>
            <a:ext cx="1853565" cy="643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1289" y="10211752"/>
            <a:ext cx="4874895" cy="12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jp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inacional.shinyapps.io/binacional_peru_ecuador/" TargetMode="External"/><Relationship Id="rId3" Type="http://schemas.openxmlformats.org/officeDocument/2006/relationships/image" Target="../media/image7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hyperlink" Target="https://www.senamhi.gob.pe/?&amp;p=pronostico-climatico" TargetMode="External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ge.gob.pe/" TargetMode="Externa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0645" y="2912745"/>
            <a:ext cx="1853564" cy="643255"/>
          </a:xfrm>
          <a:prstGeom prst="rect"/>
          <a:ln w="9525">
            <a:solidFill>
              <a:srgbClr val="D9D9D9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365"/>
              </a:spcBef>
            </a:pPr>
            <a:r>
              <a:rPr dirty="0" spc="-20"/>
              <a:t>2025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4785" y="2460625"/>
            <a:ext cx="6536055" cy="7241540"/>
            <a:chOff x="184785" y="2460625"/>
            <a:chExt cx="6536055" cy="7241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630" y="9333814"/>
              <a:ext cx="409676" cy="368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724" y="4800600"/>
              <a:ext cx="1520825" cy="13328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379" y="2493010"/>
              <a:ext cx="1558925" cy="1797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660" y="2466340"/>
              <a:ext cx="1431925" cy="18776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85" y="4199890"/>
              <a:ext cx="3060065" cy="19799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924" y="2460625"/>
              <a:ext cx="1466850" cy="260857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800346" y="3801364"/>
            <a:ext cx="2534285" cy="1476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2585" marR="270510" indent="-635">
              <a:lnSpc>
                <a:spcPct val="1002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Semana </a:t>
            </a:r>
            <a:r>
              <a:rPr dirty="0" sz="2200" spc="-110" b="1">
                <a:latin typeface="Arial"/>
                <a:cs typeface="Arial"/>
              </a:rPr>
              <a:t>Epidemiológica </a:t>
            </a:r>
            <a:r>
              <a:rPr dirty="0" sz="2200" spc="-25" b="1">
                <a:latin typeface="Arial"/>
                <a:cs typeface="Arial"/>
              </a:rPr>
              <a:t>02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(Del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05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enero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2025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al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11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spc="-25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endParaRPr sz="1200">
              <a:latin typeface="Yu Gothic"/>
              <a:cs typeface="Yu Gothic"/>
            </a:endParaRPr>
          </a:p>
          <a:p>
            <a:pPr algn="ctr" marL="1905">
              <a:lnSpc>
                <a:spcPct val="100000"/>
              </a:lnSpc>
              <a:spcBef>
                <a:spcPts val="570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enero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2025)</a:t>
            </a:r>
            <a:endParaRPr sz="1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688" y="8014263"/>
            <a:ext cx="2392631" cy="18473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82900" y="1212850"/>
            <a:ext cx="2524760" cy="292735"/>
          </a:xfrm>
          <a:prstGeom prst="rect">
            <a:avLst/>
          </a:prstGeom>
          <a:solidFill>
            <a:srgbClr val="DBEDF4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R="28575">
              <a:lnSpc>
                <a:spcPct val="100000"/>
              </a:lnSpc>
              <a:spcBef>
                <a:spcPts val="300"/>
              </a:spcBef>
            </a:pPr>
            <a:r>
              <a:rPr dirty="0" sz="1100" spc="-10" b="1">
                <a:latin typeface="Arial"/>
                <a:cs typeface="Arial"/>
              </a:rPr>
              <a:t>COVID-</a:t>
            </a:r>
            <a:r>
              <a:rPr dirty="0" sz="1100" spc="-25" b="1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4717" y="1550923"/>
            <a:ext cx="2099310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81330" marR="5080" indent="-469265">
              <a:lnSpc>
                <a:spcPts val="1030"/>
              </a:lnSpc>
              <a:spcBef>
                <a:spcPts val="175"/>
              </a:spcBef>
            </a:pPr>
            <a:r>
              <a:rPr dirty="0" sz="900" spc="-105" b="1">
                <a:latin typeface="Arial"/>
                <a:cs typeface="Arial"/>
              </a:rPr>
              <a:t>Comportamiento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COVID-19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Tumbes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2020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-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(a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02-</a:t>
            </a:r>
            <a:r>
              <a:rPr dirty="0" sz="900" spc="-10" b="1">
                <a:latin typeface="Arial"/>
                <a:cs typeface="Arial"/>
              </a:rPr>
              <a:t>2025)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46854" y="1597914"/>
            <a:ext cx="304165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867410" marR="5080" indent="-855344">
              <a:lnSpc>
                <a:spcPts val="1040"/>
              </a:lnSpc>
              <a:spcBef>
                <a:spcPts val="165"/>
              </a:spcBef>
            </a:pPr>
            <a:r>
              <a:rPr dirty="0" sz="900" spc="-105" b="1">
                <a:latin typeface="Arial"/>
                <a:cs typeface="Arial"/>
              </a:rPr>
              <a:t>Casos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confirmados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según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fecha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inicio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síntomas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(SE</a:t>
            </a:r>
            <a:r>
              <a:rPr dirty="0" sz="900" spc="-25" b="1">
                <a:latin typeface="Arial"/>
                <a:cs typeface="Arial"/>
              </a:rPr>
              <a:t> 02)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9109" y="6828155"/>
            <a:ext cx="2723515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707390" marR="5080" indent="-695325">
              <a:lnSpc>
                <a:spcPts val="1030"/>
              </a:lnSpc>
              <a:spcBef>
                <a:spcPts val="175"/>
              </a:spcBef>
            </a:pPr>
            <a:r>
              <a:rPr dirty="0" sz="900" spc="-105" b="1">
                <a:latin typeface="Arial"/>
                <a:cs typeface="Arial"/>
              </a:rPr>
              <a:t>Comportamiento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los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linajes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las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Variantes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COVID-</a:t>
            </a:r>
            <a:r>
              <a:rPr dirty="0" sz="900" spc="-25" b="1">
                <a:latin typeface="Arial"/>
                <a:cs typeface="Arial"/>
              </a:rPr>
              <a:t>19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(SE</a:t>
            </a:r>
            <a:r>
              <a:rPr dirty="0" sz="900" spc="-25" b="1">
                <a:latin typeface="Arial"/>
                <a:cs typeface="Arial"/>
              </a:rPr>
              <a:t> 02)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0679" y="3951224"/>
            <a:ext cx="6653530" cy="2310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notablemente,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reduciéndose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semana.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largo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período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pandemia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hospitalizaciones.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 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0">
                <a:latin typeface="Arial MT"/>
                <a:cs typeface="Arial MT"/>
              </a:rPr>
              <a:t> semanal.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900">
              <a:latin typeface="Arial MT"/>
              <a:cs typeface="Arial MT"/>
            </a:endParaRPr>
          </a:p>
          <a:p>
            <a:pPr algn="just" marL="3230245" marR="75565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Si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existido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predominio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XBB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1.5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tercer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2023,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JN.1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fecha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predomina,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llegando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incluso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ser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único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detectado.</a:t>
            </a:r>
            <a:endParaRPr sz="900">
              <a:latin typeface="Arial MT"/>
              <a:cs typeface="Arial MT"/>
            </a:endParaRPr>
          </a:p>
          <a:p>
            <a:pPr algn="just" marL="3230245" marR="7874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Esta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amerita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vigilancia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laboratorial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establecer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aparición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predominio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linajes </a:t>
            </a:r>
            <a:r>
              <a:rPr dirty="0" sz="900">
                <a:latin typeface="Arial MT"/>
                <a:cs typeface="Arial MT"/>
              </a:rPr>
              <a:t>resistentes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 afectados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 </a:t>
            </a:r>
            <a:r>
              <a:rPr dirty="0" sz="900" spc="-10">
                <a:latin typeface="Arial MT"/>
                <a:cs typeface="Arial MT"/>
              </a:rPr>
              <a:t>vacuna.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900">
              <a:latin typeface="Arial MT"/>
              <a:cs typeface="Arial MT"/>
            </a:endParaRPr>
          </a:p>
          <a:p>
            <a:pPr marL="4445635" marR="393700" indent="-528955">
              <a:lnSpc>
                <a:spcPts val="1030"/>
              </a:lnSpc>
              <a:spcBef>
                <a:spcPts val="5"/>
              </a:spcBef>
            </a:pPr>
            <a:r>
              <a:rPr dirty="0" sz="900" spc="-90" b="1">
                <a:latin typeface="Arial"/>
                <a:cs typeface="Arial"/>
              </a:rPr>
              <a:t>TIA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casos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confirmados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0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por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distritos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02-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45940" y="9767455"/>
            <a:ext cx="1583690" cy="31940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217804" marR="212090" indent="64769">
              <a:lnSpc>
                <a:spcPts val="810"/>
              </a:lnSpc>
              <a:spcBef>
                <a:spcPts val="390"/>
              </a:spcBef>
            </a:pPr>
            <a:r>
              <a:rPr dirty="0" sz="700" spc="-85" b="1">
                <a:latin typeface="Arial"/>
                <a:cs typeface="Arial"/>
              </a:rPr>
              <a:t>Mapa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Riesgo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COVID-</a:t>
            </a:r>
            <a:r>
              <a:rPr dirty="0" sz="700" spc="-25" b="1">
                <a:latin typeface="Arial"/>
                <a:cs typeface="Arial"/>
              </a:rPr>
              <a:t>19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Tumbes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año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(SE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02)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9240" y="8854059"/>
            <a:ext cx="3913504" cy="1237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500"/>
              </a:lnSpc>
              <a:spcBef>
                <a:spcPts val="10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(60%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proceden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Tumbes).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4,5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10000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Zarumilla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 marR="762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autoridades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deben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vigilantes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brotes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o</a:t>
            </a:r>
            <a:r>
              <a:rPr dirty="0" sz="900">
                <a:latin typeface="Arial MT"/>
                <a:cs typeface="Arial MT"/>
              </a:rPr>
              <a:t> conglomerados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 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 medias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autocuidado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salud.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mujeres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morbilidad.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reportan defunciones.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758388" y="7632982"/>
            <a:ext cx="3257550" cy="84455"/>
            <a:chOff x="3758388" y="7632982"/>
            <a:chExt cx="3257550" cy="84455"/>
          </a:xfrm>
        </p:grpSpPr>
        <p:sp>
          <p:nvSpPr>
            <p:cNvPr id="13" name="object 13" descr=""/>
            <p:cNvSpPr/>
            <p:nvPr/>
          </p:nvSpPr>
          <p:spPr>
            <a:xfrm>
              <a:off x="3758388" y="7632982"/>
              <a:ext cx="3257550" cy="84455"/>
            </a:xfrm>
            <a:custGeom>
              <a:avLst/>
              <a:gdLst/>
              <a:ahLst/>
              <a:cxnLst/>
              <a:rect l="l" t="t" r="r" b="b"/>
              <a:pathLst>
                <a:path w="3257550" h="84454">
                  <a:moveTo>
                    <a:pt x="0" y="83983"/>
                  </a:moveTo>
                  <a:lnTo>
                    <a:pt x="3257497" y="83983"/>
                  </a:lnTo>
                  <a:lnTo>
                    <a:pt x="3257497" y="0"/>
                  </a:lnTo>
                  <a:lnTo>
                    <a:pt x="0" y="0"/>
                  </a:lnTo>
                  <a:lnTo>
                    <a:pt x="0" y="83983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59405" y="763869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743" y="0"/>
                  </a:lnTo>
                </a:path>
              </a:pathLst>
            </a:custGeom>
            <a:ln w="380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57506" y="7636791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60" h="3809">
                  <a:moveTo>
                    <a:pt x="22492" y="0"/>
                  </a:moveTo>
                  <a:lnTo>
                    <a:pt x="0" y="0"/>
                  </a:lnTo>
                  <a:lnTo>
                    <a:pt x="0" y="3805"/>
                  </a:lnTo>
                  <a:lnTo>
                    <a:pt x="22492" y="3805"/>
                  </a:lnTo>
                  <a:lnTo>
                    <a:pt x="2249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59405" y="764250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 h="0">
                  <a:moveTo>
                    <a:pt x="0" y="0"/>
                  </a:moveTo>
                  <a:lnTo>
                    <a:pt x="14995" y="0"/>
                  </a:lnTo>
                </a:path>
              </a:pathLst>
            </a:custGeom>
            <a:ln w="380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57506" y="7640597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09">
                  <a:moveTo>
                    <a:pt x="18743" y="0"/>
                  </a:moveTo>
                  <a:lnTo>
                    <a:pt x="0" y="0"/>
                  </a:lnTo>
                  <a:lnTo>
                    <a:pt x="0" y="3805"/>
                  </a:lnTo>
                  <a:lnTo>
                    <a:pt x="18743" y="3805"/>
                  </a:lnTo>
                  <a:lnTo>
                    <a:pt x="1874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59405" y="764630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246" y="0"/>
                  </a:lnTo>
                </a:path>
              </a:pathLst>
            </a:custGeom>
            <a:ln w="380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57506" y="7644403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39" h="3809">
                  <a:moveTo>
                    <a:pt x="14995" y="0"/>
                  </a:moveTo>
                  <a:lnTo>
                    <a:pt x="0" y="0"/>
                  </a:lnTo>
                  <a:lnTo>
                    <a:pt x="0" y="3805"/>
                  </a:lnTo>
                  <a:lnTo>
                    <a:pt x="14995" y="3805"/>
                  </a:lnTo>
                  <a:lnTo>
                    <a:pt x="1499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659405" y="765011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97" y="0"/>
                  </a:lnTo>
                </a:path>
              </a:pathLst>
            </a:custGeom>
            <a:ln w="380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57506" y="7648209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11246" y="0"/>
                  </a:moveTo>
                  <a:lnTo>
                    <a:pt x="0" y="0"/>
                  </a:lnTo>
                  <a:lnTo>
                    <a:pt x="0" y="3932"/>
                  </a:lnTo>
                  <a:lnTo>
                    <a:pt x="11246" y="3932"/>
                  </a:lnTo>
                  <a:lnTo>
                    <a:pt x="11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59405" y="765404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748" y="0"/>
                  </a:lnTo>
                </a:path>
              </a:pathLst>
            </a:custGeom>
            <a:ln w="380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657494" y="765214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505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3759" y="7620"/>
                  </a:lnTo>
                  <a:lnTo>
                    <a:pt x="3759" y="3810"/>
                  </a:lnTo>
                  <a:lnTo>
                    <a:pt x="7505" y="381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3756513" y="6333504"/>
          <a:ext cx="3876675" cy="137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025"/>
                <a:gridCol w="257175"/>
                <a:gridCol w="238125"/>
                <a:gridCol w="258445"/>
                <a:gridCol w="229869"/>
                <a:gridCol w="745490"/>
                <a:gridCol w="225425"/>
                <a:gridCol w="285114"/>
                <a:gridCol w="339089"/>
                <a:gridCol w="320675"/>
                <a:gridCol w="191769"/>
              </a:tblGrid>
              <a:tr h="15240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Distrito</a:t>
                      </a:r>
                      <a:r>
                        <a:rPr dirty="0" sz="4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Residencia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ts val="484"/>
                        </a:lnSpc>
                        <a:spcBef>
                          <a:spcPts val="5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484"/>
                        </a:lnSpc>
                        <a:spcBef>
                          <a:spcPts val="5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u="sng" sz="450" spc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</a:t>
                      </a:r>
                      <a:r>
                        <a:rPr dirty="0" u="sng" sz="4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Caso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58419" marR="12065">
                        <a:lnSpc>
                          <a:spcPts val="484"/>
                        </a:lnSpc>
                        <a:spcBef>
                          <a:spcPts val="6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u="sng" sz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u="sng" sz="45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45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confirm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50800" marR="3175">
                        <a:lnSpc>
                          <a:spcPts val="484"/>
                        </a:lnSpc>
                        <a:spcBef>
                          <a:spcPts val="6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39140" algn="l"/>
                        </a:tabLst>
                      </a:pPr>
                      <a:r>
                        <a:rPr dirty="0" u="sng" sz="4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ados</a:t>
                      </a:r>
                      <a:r>
                        <a:rPr dirty="0" u="sng" sz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63500" marR="506095">
                        <a:lnSpc>
                          <a:spcPts val="484"/>
                        </a:lnSpc>
                        <a:spcBef>
                          <a:spcPts val="6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ts val="484"/>
                        </a:lnSpc>
                        <a:spcBef>
                          <a:spcPts val="5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484"/>
                        </a:lnSpc>
                        <a:spcBef>
                          <a:spcPts val="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Nuevos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9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Población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TIA*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ts val="484"/>
                        </a:lnSpc>
                        <a:spcBef>
                          <a:spcPts val="6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4254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CORRALES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765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1796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1521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24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015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TUMBES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14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377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9391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8184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451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 marR="5060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43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00"/>
                        </a:lnSpc>
                      </a:pPr>
                      <a:r>
                        <a:rPr dirty="0" sz="45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91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093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 JUAN</a:t>
                      </a:r>
                      <a:r>
                        <a:rPr dirty="0" sz="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VIRGEN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173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328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HOSPITAL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2,50%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678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3,5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CRUZ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12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447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ZARUMILLA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845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1364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 marR="5060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19,17%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33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826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ZORRITOS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742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19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956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JACINTO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344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10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057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153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167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10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PAPAYAL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541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190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11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706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MATAPALO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473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2,7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CASITAS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408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42545">
                        <a:lnSpc>
                          <a:spcPts val="465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VERDES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465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040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513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465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465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465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65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65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465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2,50%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465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26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465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L="42545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4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REGIONES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PERÚ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40"/>
                        </a:lnSpc>
                        <a:spcBef>
                          <a:spcPts val="3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42545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ECUADOR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50609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4930">
                <a:tc>
                  <a:txBody>
                    <a:bodyPr/>
                    <a:lstStyle/>
                    <a:p>
                      <a:pPr algn="ctr" marL="10795">
                        <a:lnSpc>
                          <a:spcPts val="49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Total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9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22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329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9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16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121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49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14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047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49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634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 marR="506095">
                        <a:lnSpc>
                          <a:spcPts val="49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120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49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53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</a:pPr>
                      <a:r>
                        <a:rPr dirty="0" sz="45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1440">
                        <a:lnSpc>
                          <a:spcPts val="49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100,00%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49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269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039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49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4,5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grpSp>
        <p:nvGrpSpPr>
          <p:cNvPr id="25" name="object 25" descr=""/>
          <p:cNvGrpSpPr/>
          <p:nvPr/>
        </p:nvGrpSpPr>
        <p:grpSpPr>
          <a:xfrm>
            <a:off x="3754639" y="7632986"/>
            <a:ext cx="3263900" cy="84455"/>
            <a:chOff x="3754639" y="7632986"/>
            <a:chExt cx="3263900" cy="84455"/>
          </a:xfrm>
        </p:grpSpPr>
        <p:sp>
          <p:nvSpPr>
            <p:cNvPr id="26" name="object 26" descr=""/>
            <p:cNvSpPr/>
            <p:nvPr/>
          </p:nvSpPr>
          <p:spPr>
            <a:xfrm>
              <a:off x="3756514" y="7634888"/>
              <a:ext cx="3261995" cy="0"/>
            </a:xfrm>
            <a:custGeom>
              <a:avLst/>
              <a:gdLst/>
              <a:ahLst/>
              <a:cxnLst/>
              <a:rect l="l" t="t" r="r" b="b"/>
              <a:pathLst>
                <a:path w="3261995" h="0">
                  <a:moveTo>
                    <a:pt x="0" y="0"/>
                  </a:moveTo>
                  <a:lnTo>
                    <a:pt x="3261539" y="0"/>
                  </a:lnTo>
                </a:path>
              </a:pathLst>
            </a:custGeom>
            <a:ln w="38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54639" y="7632986"/>
              <a:ext cx="3261360" cy="3810"/>
            </a:xfrm>
            <a:custGeom>
              <a:avLst/>
              <a:gdLst/>
              <a:ahLst/>
              <a:cxnLst/>
              <a:rect l="l" t="t" r="r" b="b"/>
              <a:pathLst>
                <a:path w="3261359" h="3809">
                  <a:moveTo>
                    <a:pt x="3261246" y="0"/>
                  </a:moveTo>
                  <a:lnTo>
                    <a:pt x="0" y="0"/>
                  </a:lnTo>
                  <a:lnTo>
                    <a:pt x="0" y="3805"/>
                  </a:lnTo>
                  <a:lnTo>
                    <a:pt x="3261246" y="3806"/>
                  </a:lnTo>
                  <a:lnTo>
                    <a:pt x="3261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756514" y="7715064"/>
              <a:ext cx="3261995" cy="0"/>
            </a:xfrm>
            <a:custGeom>
              <a:avLst/>
              <a:gdLst/>
              <a:ahLst/>
              <a:cxnLst/>
              <a:rect l="l" t="t" r="r" b="b"/>
              <a:pathLst>
                <a:path w="3261995" h="0">
                  <a:moveTo>
                    <a:pt x="0" y="0"/>
                  </a:moveTo>
                  <a:lnTo>
                    <a:pt x="3261539" y="0"/>
                  </a:lnTo>
                </a:path>
              </a:pathLst>
            </a:custGeom>
            <a:ln w="38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754639" y="7713161"/>
              <a:ext cx="3261360" cy="3810"/>
            </a:xfrm>
            <a:custGeom>
              <a:avLst/>
              <a:gdLst/>
              <a:ahLst/>
              <a:cxnLst/>
              <a:rect l="l" t="t" r="r" b="b"/>
              <a:pathLst>
                <a:path w="3261359" h="3809">
                  <a:moveTo>
                    <a:pt x="3261246" y="0"/>
                  </a:moveTo>
                  <a:lnTo>
                    <a:pt x="0" y="0"/>
                  </a:lnTo>
                  <a:lnTo>
                    <a:pt x="0" y="3813"/>
                  </a:lnTo>
                  <a:lnTo>
                    <a:pt x="3261246" y="3806"/>
                  </a:lnTo>
                  <a:lnTo>
                    <a:pt x="3261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320040" y="1958848"/>
            <a:ext cx="6819900" cy="6768465"/>
            <a:chOff x="320040" y="1958848"/>
            <a:chExt cx="6819900" cy="6768465"/>
          </a:xfrm>
        </p:grpSpPr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610" y="1958848"/>
              <a:ext cx="3275330" cy="176784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636" y="1993322"/>
              <a:ext cx="2791550" cy="162891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4532376"/>
              <a:ext cx="3044190" cy="179895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436" y="7278482"/>
              <a:ext cx="2231872" cy="144868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0303" y="7803417"/>
              <a:ext cx="1239626" cy="915865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84568" y="3538974"/>
              <a:ext cx="468630" cy="118110"/>
            </a:xfrm>
            <a:custGeom>
              <a:avLst/>
              <a:gdLst/>
              <a:ahLst/>
              <a:cxnLst/>
              <a:rect l="l" t="t" r="r" b="b"/>
              <a:pathLst>
                <a:path w="468630" h="118110">
                  <a:moveTo>
                    <a:pt x="468309" y="0"/>
                  </a:moveTo>
                  <a:lnTo>
                    <a:pt x="0" y="0"/>
                  </a:lnTo>
                  <a:lnTo>
                    <a:pt x="0" y="118061"/>
                  </a:lnTo>
                  <a:lnTo>
                    <a:pt x="468309" y="118061"/>
                  </a:lnTo>
                  <a:lnTo>
                    <a:pt x="46830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84567" y="2730995"/>
              <a:ext cx="1628139" cy="1734185"/>
            </a:xfrm>
            <a:custGeom>
              <a:avLst/>
              <a:gdLst/>
              <a:ahLst/>
              <a:cxnLst/>
              <a:rect l="l" t="t" r="r" b="b"/>
              <a:pathLst>
                <a:path w="1628139" h="1734185">
                  <a:moveTo>
                    <a:pt x="89192" y="1615948"/>
                  </a:moveTo>
                  <a:lnTo>
                    <a:pt x="0" y="1615948"/>
                  </a:lnTo>
                  <a:lnTo>
                    <a:pt x="0" y="1734007"/>
                  </a:lnTo>
                  <a:lnTo>
                    <a:pt x="89192" y="1734007"/>
                  </a:lnTo>
                  <a:lnTo>
                    <a:pt x="89192" y="1615948"/>
                  </a:lnTo>
                  <a:close/>
                </a:path>
                <a:path w="1628139" h="1734185">
                  <a:moveTo>
                    <a:pt x="152387" y="1479435"/>
                  </a:moveTo>
                  <a:lnTo>
                    <a:pt x="0" y="1479435"/>
                  </a:lnTo>
                  <a:lnTo>
                    <a:pt x="0" y="1601190"/>
                  </a:lnTo>
                  <a:lnTo>
                    <a:pt x="152387" y="1601190"/>
                  </a:lnTo>
                  <a:lnTo>
                    <a:pt x="152387" y="1479435"/>
                  </a:lnTo>
                  <a:close/>
                </a:path>
                <a:path w="1628139" h="1734185">
                  <a:moveTo>
                    <a:pt x="271322" y="1346644"/>
                  </a:moveTo>
                  <a:lnTo>
                    <a:pt x="0" y="1346644"/>
                  </a:lnTo>
                  <a:lnTo>
                    <a:pt x="0" y="1464703"/>
                  </a:lnTo>
                  <a:lnTo>
                    <a:pt x="271322" y="1464703"/>
                  </a:lnTo>
                  <a:lnTo>
                    <a:pt x="271322" y="1346644"/>
                  </a:lnTo>
                  <a:close/>
                </a:path>
                <a:path w="1628139" h="1734185">
                  <a:moveTo>
                    <a:pt x="375386" y="1210132"/>
                  </a:moveTo>
                  <a:lnTo>
                    <a:pt x="0" y="1210132"/>
                  </a:lnTo>
                  <a:lnTo>
                    <a:pt x="0" y="1331887"/>
                  </a:lnTo>
                  <a:lnTo>
                    <a:pt x="375386" y="1331887"/>
                  </a:lnTo>
                  <a:lnTo>
                    <a:pt x="375386" y="1210132"/>
                  </a:lnTo>
                  <a:close/>
                </a:path>
                <a:path w="1628139" h="1734185">
                  <a:moveTo>
                    <a:pt x="397687" y="1077315"/>
                  </a:moveTo>
                  <a:lnTo>
                    <a:pt x="0" y="1077315"/>
                  </a:lnTo>
                  <a:lnTo>
                    <a:pt x="0" y="1195374"/>
                  </a:lnTo>
                  <a:lnTo>
                    <a:pt x="397687" y="1195374"/>
                  </a:lnTo>
                  <a:lnTo>
                    <a:pt x="397687" y="1077315"/>
                  </a:lnTo>
                  <a:close/>
                </a:path>
                <a:path w="1628139" h="1734185">
                  <a:moveTo>
                    <a:pt x="445998" y="940803"/>
                  </a:moveTo>
                  <a:lnTo>
                    <a:pt x="0" y="940803"/>
                  </a:lnTo>
                  <a:lnTo>
                    <a:pt x="0" y="1062558"/>
                  </a:lnTo>
                  <a:lnTo>
                    <a:pt x="445998" y="1062558"/>
                  </a:lnTo>
                  <a:lnTo>
                    <a:pt x="445998" y="940803"/>
                  </a:lnTo>
                  <a:close/>
                </a:path>
                <a:path w="1628139" h="1734185">
                  <a:moveTo>
                    <a:pt x="498043" y="671474"/>
                  </a:moveTo>
                  <a:lnTo>
                    <a:pt x="0" y="671474"/>
                  </a:lnTo>
                  <a:lnTo>
                    <a:pt x="0" y="793229"/>
                  </a:lnTo>
                  <a:lnTo>
                    <a:pt x="498043" y="793229"/>
                  </a:lnTo>
                  <a:lnTo>
                    <a:pt x="498043" y="671474"/>
                  </a:lnTo>
                  <a:close/>
                </a:path>
                <a:path w="1628139" h="1734185">
                  <a:moveTo>
                    <a:pt x="501751" y="538657"/>
                  </a:moveTo>
                  <a:lnTo>
                    <a:pt x="0" y="538657"/>
                  </a:lnTo>
                  <a:lnTo>
                    <a:pt x="0" y="660412"/>
                  </a:lnTo>
                  <a:lnTo>
                    <a:pt x="501751" y="660412"/>
                  </a:lnTo>
                  <a:lnTo>
                    <a:pt x="501751" y="538657"/>
                  </a:lnTo>
                  <a:close/>
                </a:path>
                <a:path w="1628139" h="1734185">
                  <a:moveTo>
                    <a:pt x="628129" y="405841"/>
                  </a:moveTo>
                  <a:lnTo>
                    <a:pt x="0" y="405841"/>
                  </a:lnTo>
                  <a:lnTo>
                    <a:pt x="0" y="523900"/>
                  </a:lnTo>
                  <a:lnTo>
                    <a:pt x="628129" y="523900"/>
                  </a:lnTo>
                  <a:lnTo>
                    <a:pt x="628129" y="405841"/>
                  </a:lnTo>
                  <a:close/>
                </a:path>
                <a:path w="1628139" h="1734185">
                  <a:moveTo>
                    <a:pt x="650430" y="269328"/>
                  </a:moveTo>
                  <a:lnTo>
                    <a:pt x="0" y="269328"/>
                  </a:lnTo>
                  <a:lnTo>
                    <a:pt x="0" y="391083"/>
                  </a:lnTo>
                  <a:lnTo>
                    <a:pt x="650430" y="391083"/>
                  </a:lnTo>
                  <a:lnTo>
                    <a:pt x="650430" y="269328"/>
                  </a:lnTo>
                  <a:close/>
                </a:path>
                <a:path w="1628139" h="1734185">
                  <a:moveTo>
                    <a:pt x="669010" y="136512"/>
                  </a:moveTo>
                  <a:lnTo>
                    <a:pt x="0" y="136512"/>
                  </a:lnTo>
                  <a:lnTo>
                    <a:pt x="0" y="254571"/>
                  </a:lnTo>
                  <a:lnTo>
                    <a:pt x="669010" y="254571"/>
                  </a:lnTo>
                  <a:lnTo>
                    <a:pt x="669010" y="136512"/>
                  </a:lnTo>
                  <a:close/>
                </a:path>
                <a:path w="1628139" h="1734185">
                  <a:moveTo>
                    <a:pt x="1627924" y="0"/>
                  </a:moveTo>
                  <a:lnTo>
                    <a:pt x="0" y="0"/>
                  </a:lnTo>
                  <a:lnTo>
                    <a:pt x="0" y="121754"/>
                  </a:lnTo>
                  <a:lnTo>
                    <a:pt x="1627924" y="121754"/>
                  </a:lnTo>
                  <a:lnTo>
                    <a:pt x="16279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82685" y="2725432"/>
              <a:ext cx="0" cy="1882139"/>
            </a:xfrm>
            <a:custGeom>
              <a:avLst/>
              <a:gdLst/>
              <a:ahLst/>
              <a:cxnLst/>
              <a:rect l="l" t="t" r="r" b="b"/>
              <a:pathLst>
                <a:path w="0" h="1882139">
                  <a:moveTo>
                    <a:pt x="0" y="1881605"/>
                  </a:moveTo>
                  <a:lnTo>
                    <a:pt x="0" y="0"/>
                  </a:lnTo>
                </a:path>
              </a:pathLst>
            </a:custGeom>
            <a:ln w="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7100" y="4213904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0.27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69257" y="4079122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0.48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72484" y="3809647"/>
            <a:ext cx="17399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0.70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0.67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42606" y="3674860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0.79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64411" y="3540221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0.83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95384" y="3405433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0.88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97118" y="3270745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0.89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23587" y="3001048"/>
            <a:ext cx="178435" cy="24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1.15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1.11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5594" y="4348568"/>
            <a:ext cx="94297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00"/>
              </a:spcBef>
              <a:tabLst>
                <a:tab pos="800735" algn="l"/>
              </a:tabLst>
            </a:pP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0.16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baseline="5050" sz="825" spc="-37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baseline="5050" sz="825" spc="-3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baseline="5050" sz="825" spc="-7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la Virgen</a:t>
            </a:r>
            <a:r>
              <a:rPr dirty="0" baseline="5050" sz="825" spc="307" b="1">
                <a:solidFill>
                  <a:srgbClr val="44536A"/>
                </a:solidFill>
                <a:latin typeface="Calibri"/>
                <a:cs typeface="Calibri"/>
              </a:rPr>
              <a:t>  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7128" y="4210091"/>
            <a:ext cx="30543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5625" y="3940646"/>
            <a:ext cx="41846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8295" y="3671072"/>
            <a:ext cx="25463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endParaRPr sz="55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4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6438" y="3536384"/>
            <a:ext cx="3276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4933" y="3266957"/>
            <a:ext cx="29908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55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400"/>
              </a:spcBef>
            </a:pP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550" spc="-3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1240" y="2997482"/>
            <a:ext cx="61341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sz="550" spc="-2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50" spc="13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endParaRPr sz="55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4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7990" y="5121275"/>
            <a:ext cx="3524885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epidemiológicas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EDAs,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última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alto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transmisión.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46676" y="6943725"/>
            <a:ext cx="207200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7155" marR="5080" indent="-85090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Población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SE01-</a:t>
            </a:r>
            <a:r>
              <a:rPr dirty="0" sz="800" spc="-75" b="1">
                <a:latin typeface="Arial"/>
                <a:cs typeface="Arial"/>
              </a:rPr>
              <a:t>02/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2025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Endémico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129404" y="2629154"/>
            <a:ext cx="2851150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02-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94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129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 </a:t>
            </a:r>
            <a:r>
              <a:rPr dirty="0" sz="900">
                <a:latin typeface="Arial MT"/>
                <a:cs typeface="Arial MT"/>
              </a:rPr>
              <a:t>general,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sumados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previas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hacen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total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223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29404" y="3417823"/>
            <a:ext cx="2851785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tasa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cinco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años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4,47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años,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4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general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0,83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 cada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hab.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80509" y="4530725"/>
            <a:ext cx="2279015" cy="234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5240" marR="5080" indent="-3175">
              <a:lnSpc>
                <a:spcPts val="810"/>
              </a:lnSpc>
              <a:spcBef>
                <a:spcPts val="150"/>
              </a:spcBef>
            </a:pPr>
            <a:r>
              <a:rPr dirty="0" sz="700" spc="-85" b="1">
                <a:latin typeface="Arial"/>
                <a:cs typeface="Arial"/>
              </a:rPr>
              <a:t>Mapa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Riesgo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Población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03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últimas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semanas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epidemiológicas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52/2024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–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01-</a:t>
            </a:r>
            <a:r>
              <a:rPr dirty="0" sz="700" spc="-70" b="1">
                <a:latin typeface="Arial"/>
                <a:cs typeface="Arial"/>
              </a:rPr>
              <a:t>02/2025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3167" y="2457704"/>
            <a:ext cx="3090545" cy="518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123315" marR="5080" indent="-73850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Tasas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incidencia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distrital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Población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2025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(SE01-</a:t>
            </a:r>
            <a:r>
              <a:rPr dirty="0" sz="800" spc="-25" b="1">
                <a:latin typeface="Arial"/>
                <a:cs typeface="Arial"/>
              </a:rPr>
              <a:t>02)</a:t>
            </a:r>
            <a:endParaRPr sz="800">
              <a:latin typeface="Arial"/>
              <a:cs typeface="Arial"/>
            </a:endParaRPr>
          </a:p>
          <a:p>
            <a:pPr marL="183515">
              <a:lnSpc>
                <a:spcPct val="100000"/>
              </a:lnSpc>
              <a:spcBef>
                <a:spcPts val="260"/>
              </a:spcBef>
              <a:tabLst>
                <a:tab pos="2225040" algn="l"/>
              </a:tabLst>
            </a:pP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baseline="5050" sz="825" spc="-44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2.88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265555" algn="l"/>
              </a:tabLst>
            </a:pP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baseline="5050" sz="825" spc="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baseline="5050" sz="825" spc="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37" b="1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1.19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82494" y="1408684"/>
            <a:ext cx="2087880" cy="234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539750" marR="5080" indent="-527685">
              <a:lnSpc>
                <a:spcPts val="810"/>
              </a:lnSpc>
              <a:spcBef>
                <a:spcPts val="150"/>
              </a:spcBef>
            </a:pPr>
            <a:r>
              <a:rPr dirty="0" sz="700" spc="-80" b="1">
                <a:latin typeface="Arial"/>
                <a:cs typeface="Arial"/>
              </a:rPr>
              <a:t>Comportamiento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semanas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epidemiológicas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2025(01-</a:t>
            </a:r>
            <a:r>
              <a:rPr dirty="0" sz="700" spc="-65" b="1">
                <a:latin typeface="Arial"/>
                <a:cs typeface="Arial"/>
              </a:rPr>
              <a:t>02)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28795" y="8842629"/>
            <a:ext cx="264160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presente semana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nos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encontramos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zona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SEGURIDAD.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467994" y="1075055"/>
            <a:ext cx="6074410" cy="315595"/>
          </a:xfrm>
          <a:custGeom>
            <a:avLst/>
            <a:gdLst/>
            <a:ahLst/>
            <a:cxnLst/>
            <a:rect l="l" t="t" r="r" b="b"/>
            <a:pathLst>
              <a:path w="6074409" h="315594">
                <a:moveTo>
                  <a:pt x="6074409" y="0"/>
                </a:moveTo>
                <a:lnTo>
                  <a:pt x="0" y="0"/>
                </a:lnTo>
                <a:lnTo>
                  <a:pt x="0" y="315595"/>
                </a:lnTo>
                <a:lnTo>
                  <a:pt x="6074409" y="315595"/>
                </a:lnTo>
                <a:lnTo>
                  <a:pt x="607440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87044" y="1099820"/>
            <a:ext cx="6003290" cy="216535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40715">
              <a:lnSpc>
                <a:spcPct val="100000"/>
              </a:lnSpc>
              <a:spcBef>
                <a:spcPts val="250"/>
              </a:spcBef>
            </a:pPr>
            <a:r>
              <a:rPr dirty="0" sz="1100" spc="-10" b="1">
                <a:latin typeface="Arial"/>
                <a:cs typeface="Arial"/>
              </a:rPr>
              <a:t>Enfermedades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Diarreicas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(EDAs)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02-</a:t>
            </a:r>
            <a:r>
              <a:rPr dirty="0" sz="1100" spc="-20" b="1">
                <a:latin typeface="Arial"/>
                <a:cs typeface="Arial"/>
              </a:rPr>
              <a:t> 2025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146988" y="4575877"/>
            <a:ext cx="2992755" cy="2167255"/>
            <a:chOff x="4146988" y="4575877"/>
            <a:chExt cx="2992755" cy="2167255"/>
          </a:xfrm>
        </p:grpSpPr>
        <p:pic>
          <p:nvPicPr>
            <p:cNvPr id="34" name="object 3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7130" y="4577894"/>
              <a:ext cx="252798" cy="34529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151116" y="4580005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w="0" h="341629">
                  <a:moveTo>
                    <a:pt x="0" y="0"/>
                  </a:moveTo>
                  <a:lnTo>
                    <a:pt x="0" y="341069"/>
                  </a:lnTo>
                </a:path>
              </a:pathLst>
            </a:custGeom>
            <a:ln w="7867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47130" y="4577896"/>
              <a:ext cx="8255" cy="345440"/>
            </a:xfrm>
            <a:custGeom>
              <a:avLst/>
              <a:gdLst/>
              <a:ahLst/>
              <a:cxnLst/>
              <a:rect l="l" t="t" r="r" b="b"/>
              <a:pathLst>
                <a:path w="8254" h="345439">
                  <a:moveTo>
                    <a:pt x="7867" y="0"/>
                  </a:moveTo>
                  <a:lnTo>
                    <a:pt x="0" y="0"/>
                  </a:lnTo>
                  <a:lnTo>
                    <a:pt x="0" y="345289"/>
                  </a:lnTo>
                  <a:lnTo>
                    <a:pt x="7867" y="345289"/>
                  </a:lnTo>
                  <a:lnTo>
                    <a:pt x="786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396047" y="4584226"/>
              <a:ext cx="0" cy="337185"/>
            </a:xfrm>
            <a:custGeom>
              <a:avLst/>
              <a:gdLst/>
              <a:ahLst/>
              <a:cxnLst/>
              <a:rect l="l" t="t" r="r" b="b"/>
              <a:pathLst>
                <a:path w="0" h="337185">
                  <a:moveTo>
                    <a:pt x="0" y="0"/>
                  </a:moveTo>
                  <a:lnTo>
                    <a:pt x="0" y="336848"/>
                  </a:lnTo>
                </a:path>
              </a:pathLst>
            </a:custGeom>
            <a:ln w="7867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92061" y="4582117"/>
              <a:ext cx="8255" cy="341630"/>
            </a:xfrm>
            <a:custGeom>
              <a:avLst/>
              <a:gdLst/>
              <a:ahLst/>
              <a:cxnLst/>
              <a:rect l="l" t="t" r="r" b="b"/>
              <a:pathLst>
                <a:path w="8254" h="341629">
                  <a:moveTo>
                    <a:pt x="7867" y="0"/>
                  </a:moveTo>
                  <a:lnTo>
                    <a:pt x="0" y="0"/>
                  </a:lnTo>
                  <a:lnTo>
                    <a:pt x="0" y="341067"/>
                  </a:lnTo>
                  <a:lnTo>
                    <a:pt x="7867" y="341067"/>
                  </a:lnTo>
                  <a:lnTo>
                    <a:pt x="786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158983" y="4580005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237063" y="0"/>
                  </a:lnTo>
                </a:path>
              </a:pathLst>
            </a:custGeom>
            <a:ln w="422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54997" y="4577894"/>
              <a:ext cx="245110" cy="4445"/>
            </a:xfrm>
            <a:custGeom>
              <a:avLst/>
              <a:gdLst/>
              <a:ahLst/>
              <a:cxnLst/>
              <a:rect l="l" t="t" r="r" b="b"/>
              <a:pathLst>
                <a:path w="245110" h="4445">
                  <a:moveTo>
                    <a:pt x="244931" y="0"/>
                  </a:moveTo>
                  <a:lnTo>
                    <a:pt x="0" y="0"/>
                  </a:lnTo>
                  <a:lnTo>
                    <a:pt x="0" y="4221"/>
                  </a:lnTo>
                  <a:lnTo>
                    <a:pt x="244931" y="4221"/>
                  </a:lnTo>
                  <a:lnTo>
                    <a:pt x="2449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158983" y="466527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237063" y="0"/>
                  </a:lnTo>
                </a:path>
              </a:pathLst>
            </a:custGeom>
            <a:ln w="422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154997" y="4663161"/>
              <a:ext cx="245110" cy="4445"/>
            </a:xfrm>
            <a:custGeom>
              <a:avLst/>
              <a:gdLst/>
              <a:ahLst/>
              <a:cxnLst/>
              <a:rect l="l" t="t" r="r" b="b"/>
              <a:pathLst>
                <a:path w="245110" h="4445">
                  <a:moveTo>
                    <a:pt x="244931" y="0"/>
                  </a:moveTo>
                  <a:lnTo>
                    <a:pt x="0" y="0"/>
                  </a:lnTo>
                  <a:lnTo>
                    <a:pt x="0" y="4221"/>
                  </a:lnTo>
                  <a:lnTo>
                    <a:pt x="244931" y="4221"/>
                  </a:lnTo>
                  <a:lnTo>
                    <a:pt x="2449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58983" y="4750539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237063" y="0"/>
                  </a:lnTo>
                </a:path>
              </a:pathLst>
            </a:custGeom>
            <a:ln w="422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54997" y="4748428"/>
              <a:ext cx="245110" cy="4445"/>
            </a:xfrm>
            <a:custGeom>
              <a:avLst/>
              <a:gdLst/>
              <a:ahLst/>
              <a:cxnLst/>
              <a:rect l="l" t="t" r="r" b="b"/>
              <a:pathLst>
                <a:path w="245110" h="4445">
                  <a:moveTo>
                    <a:pt x="244931" y="0"/>
                  </a:moveTo>
                  <a:lnTo>
                    <a:pt x="0" y="0"/>
                  </a:lnTo>
                  <a:lnTo>
                    <a:pt x="0" y="4221"/>
                  </a:lnTo>
                  <a:lnTo>
                    <a:pt x="244931" y="4221"/>
                  </a:lnTo>
                  <a:lnTo>
                    <a:pt x="2449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158983" y="4835806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237063" y="0"/>
                  </a:lnTo>
                </a:path>
              </a:pathLst>
            </a:custGeom>
            <a:ln w="422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154997" y="4833695"/>
              <a:ext cx="245110" cy="4445"/>
            </a:xfrm>
            <a:custGeom>
              <a:avLst/>
              <a:gdLst/>
              <a:ahLst/>
              <a:cxnLst/>
              <a:rect l="l" t="t" r="r" b="b"/>
              <a:pathLst>
                <a:path w="245110" h="4445">
                  <a:moveTo>
                    <a:pt x="244931" y="0"/>
                  </a:moveTo>
                  <a:lnTo>
                    <a:pt x="0" y="0"/>
                  </a:lnTo>
                  <a:lnTo>
                    <a:pt x="0" y="4221"/>
                  </a:lnTo>
                  <a:lnTo>
                    <a:pt x="244931" y="4221"/>
                  </a:lnTo>
                  <a:lnTo>
                    <a:pt x="2449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158983" y="4921075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237063" y="0"/>
                  </a:lnTo>
                </a:path>
              </a:pathLst>
            </a:custGeom>
            <a:ln w="422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54997" y="4918964"/>
              <a:ext cx="245110" cy="4445"/>
            </a:xfrm>
            <a:custGeom>
              <a:avLst/>
              <a:gdLst/>
              <a:ahLst/>
              <a:cxnLst/>
              <a:rect l="l" t="t" r="r" b="b"/>
              <a:pathLst>
                <a:path w="245110" h="4445">
                  <a:moveTo>
                    <a:pt x="244931" y="0"/>
                  </a:moveTo>
                  <a:lnTo>
                    <a:pt x="0" y="0"/>
                  </a:lnTo>
                  <a:lnTo>
                    <a:pt x="0" y="4221"/>
                  </a:lnTo>
                  <a:lnTo>
                    <a:pt x="244931" y="4221"/>
                  </a:lnTo>
                  <a:lnTo>
                    <a:pt x="2449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571" y="6391516"/>
              <a:ext cx="220760" cy="351477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2672186" y="4492731"/>
            <a:ext cx="1017905" cy="920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254" b="1">
                <a:latin typeface="Arial"/>
                <a:cs typeface="Arial"/>
              </a:rPr>
              <a:t>RIESGO</a:t>
            </a:r>
            <a:r>
              <a:rPr dirty="0" sz="400" spc="135" b="1">
                <a:latin typeface="Arial"/>
                <a:cs typeface="Arial"/>
              </a:rPr>
              <a:t> </a:t>
            </a:r>
            <a:r>
              <a:rPr dirty="0" sz="400" spc="225" b="1">
                <a:latin typeface="Arial"/>
                <a:cs typeface="Arial"/>
              </a:rPr>
              <a:t>x</a:t>
            </a:r>
            <a:r>
              <a:rPr dirty="0" sz="400" spc="200" b="1">
                <a:latin typeface="Arial"/>
                <a:cs typeface="Arial"/>
              </a:rPr>
              <a:t> </a:t>
            </a:r>
            <a:r>
              <a:rPr dirty="0" sz="400" spc="210" b="1">
                <a:latin typeface="Arial"/>
                <a:cs typeface="Arial"/>
              </a:rPr>
              <a:t>1000</a:t>
            </a:r>
            <a:r>
              <a:rPr dirty="0" sz="400" spc="130" b="1">
                <a:latin typeface="Arial"/>
                <a:cs typeface="Arial"/>
              </a:rPr>
              <a:t> </a:t>
            </a:r>
            <a:r>
              <a:rPr dirty="0" sz="400" spc="229" b="1">
                <a:latin typeface="Arial"/>
                <a:cs typeface="Arial"/>
              </a:rPr>
              <a:t>ha</a:t>
            </a:r>
            <a:r>
              <a:rPr dirty="0" sz="400" spc="-70" b="1">
                <a:latin typeface="Arial"/>
                <a:cs typeface="Arial"/>
              </a:rPr>
              <a:t> </a:t>
            </a:r>
            <a:r>
              <a:rPr dirty="0" sz="400" spc="150" b="1">
                <a:latin typeface="Arial"/>
                <a:cs typeface="Arial"/>
              </a:rPr>
              <a:t>b.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672186" y="4559256"/>
            <a:ext cx="720090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94310">
              <a:lnSpc>
                <a:spcPct val="139900"/>
              </a:lnSpc>
              <a:spcBef>
                <a:spcPts val="90"/>
              </a:spcBef>
            </a:pPr>
            <a:r>
              <a:rPr dirty="0" sz="400" spc="140">
                <a:latin typeface="Calibri"/>
                <a:cs typeface="Calibri"/>
              </a:rPr>
              <a:t>Si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210">
                <a:latin typeface="Calibri"/>
                <a:cs typeface="Calibri"/>
              </a:rPr>
              <a:t>n</a:t>
            </a:r>
            <a:r>
              <a:rPr dirty="0" sz="400" spc="10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 </a:t>
            </a:r>
            <a:r>
              <a:rPr dirty="0" sz="400" spc="204">
                <a:latin typeface="Calibri"/>
                <a:cs typeface="Calibri"/>
              </a:rPr>
              <a:t>Bajo</a:t>
            </a:r>
            <a:r>
              <a:rPr dirty="0" sz="400" spc="9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</a:t>
            </a:r>
            <a:endParaRPr sz="400">
              <a:latin typeface="Calibri"/>
              <a:cs typeface="Calibri"/>
            </a:endParaRPr>
          </a:p>
          <a:p>
            <a:pPr marL="12700" marR="5080">
              <a:lnSpc>
                <a:spcPct val="139900"/>
              </a:lnSpc>
            </a:pPr>
            <a:r>
              <a:rPr dirty="0" sz="400" spc="204">
                <a:latin typeface="Calibri"/>
                <a:cs typeface="Calibri"/>
              </a:rPr>
              <a:t>Medi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225">
                <a:latin typeface="Calibri"/>
                <a:cs typeface="Calibri"/>
              </a:rPr>
              <a:t>ano</a:t>
            </a:r>
            <a:r>
              <a:rPr dirty="0" sz="400" spc="105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 </a:t>
            </a:r>
            <a:r>
              <a:rPr dirty="0" sz="400" spc="145">
                <a:latin typeface="Calibri"/>
                <a:cs typeface="Calibri"/>
              </a:rPr>
              <a:t>Al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to</a:t>
            </a:r>
            <a:r>
              <a:rPr dirty="0" sz="400" spc="95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565371" y="4559256"/>
            <a:ext cx="212090" cy="36703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dirty="0" sz="400" spc="150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400" spc="170">
                <a:latin typeface="Calibri"/>
                <a:cs typeface="Calibri"/>
              </a:rPr>
              <a:t>0.01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400" spc="150">
                <a:latin typeface="Calibri"/>
                <a:cs typeface="Calibri"/>
              </a:rPr>
              <a:t>1.1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400" spc="150">
                <a:latin typeface="Calibri"/>
                <a:cs typeface="Calibri"/>
              </a:rPr>
              <a:t>2.0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913100" y="4559257"/>
            <a:ext cx="170180" cy="36703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284"/>
              </a:spcBef>
            </a:pPr>
            <a:r>
              <a:rPr dirty="0" sz="400" spc="175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00" spc="160">
                <a:latin typeface="Arial MT"/>
                <a:cs typeface="Arial MT"/>
              </a:rPr>
              <a:t>1.0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00" spc="160">
                <a:latin typeface="Arial MT"/>
                <a:cs typeface="Arial MT"/>
              </a:rPr>
              <a:t>1.9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00" spc="160">
                <a:latin typeface="Arial MT"/>
                <a:cs typeface="Arial MT"/>
              </a:rPr>
              <a:t>2.9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565647" y="6297241"/>
            <a:ext cx="953769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500" spc="1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RIESGO</a:t>
            </a:r>
            <a:r>
              <a:rPr dirty="0" u="sng" sz="500" spc="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500" spc="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1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1000</a:t>
            </a:r>
            <a:r>
              <a:rPr dirty="0" u="sng" sz="500" spc="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háb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55" name="object 55" descr=""/>
          <p:cNvGraphicFramePr>
            <a:graphicFrameLocks noGrp="1"/>
          </p:cNvGraphicFramePr>
          <p:nvPr/>
        </p:nvGraphicFramePr>
        <p:xfrm>
          <a:off x="5546597" y="6394034"/>
          <a:ext cx="1456055" cy="34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/>
                <a:gridCol w="314960"/>
                <a:gridCol w="267970"/>
              </a:tblGrid>
              <a:tr h="90170">
                <a:tc>
                  <a:txBody>
                    <a:bodyPr/>
                    <a:lstStyle/>
                    <a:p>
                      <a:pPr marL="31750">
                        <a:lnSpc>
                          <a:spcPts val="570"/>
                        </a:lnSpc>
                        <a:spcBef>
                          <a:spcPts val="40"/>
                        </a:spcBef>
                      </a:pPr>
                      <a:r>
                        <a:rPr dirty="0" sz="500" spc="13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570"/>
                        </a:lnSpc>
                        <a:spcBef>
                          <a:spcPts val="40"/>
                        </a:spcBef>
                      </a:pPr>
                      <a:r>
                        <a:rPr dirty="0" sz="500" spc="95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70"/>
                        </a:lnSpc>
                        <a:spcBef>
                          <a:spcPts val="40"/>
                        </a:spcBef>
                      </a:pPr>
                      <a:r>
                        <a:rPr dirty="0" sz="500" spc="10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R w="9525">
                      <a:solidFill>
                        <a:srgbClr val="A6A6A6"/>
                      </a:solidFill>
                      <a:prstDash val="solid"/>
                    </a:lnR>
                  </a:tcPr>
                </a:tc>
              </a:tr>
              <a:tr h="86360">
                <a:tc>
                  <a:txBody>
                    <a:bodyPr/>
                    <a:lstStyle/>
                    <a:p>
                      <a:pPr marL="31750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45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Calibri"/>
                          <a:cs typeface="Calibri"/>
                        </a:rPr>
                        <a:t>0.01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1.81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9525">
                      <a:solidFill>
                        <a:srgbClr val="A6A6A6"/>
                      </a:solidFill>
                      <a:prstDash val="solid"/>
                    </a:lnR>
                  </a:tcPr>
                </a:tc>
              </a:tr>
              <a:tr h="86360">
                <a:tc>
                  <a:txBody>
                    <a:bodyPr/>
                    <a:lstStyle/>
                    <a:p>
                      <a:pPr marL="31750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5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Calibri"/>
                          <a:cs typeface="Calibri"/>
                        </a:rPr>
                        <a:t>1.91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7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3.40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9525">
                      <a:solidFill>
                        <a:srgbClr val="A6A6A6"/>
                      </a:solidFill>
                      <a:prstDash val="solid"/>
                    </a:lnR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31750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114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Calibri"/>
                          <a:cs typeface="Calibri"/>
                        </a:rPr>
                        <a:t>3.50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4.99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9525">
                      <a:solidFill>
                        <a:srgbClr val="A6A6A6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grpSp>
        <p:nvGrpSpPr>
          <p:cNvPr id="56" name="object 56" descr=""/>
          <p:cNvGrpSpPr/>
          <p:nvPr/>
        </p:nvGrpSpPr>
        <p:grpSpPr>
          <a:xfrm>
            <a:off x="300487" y="6191821"/>
            <a:ext cx="6838950" cy="1485265"/>
            <a:chOff x="300487" y="6191821"/>
            <a:chExt cx="6838950" cy="1485265"/>
          </a:xfrm>
        </p:grpSpPr>
        <p:sp>
          <p:nvSpPr>
            <p:cNvPr id="57" name="object 57" descr=""/>
            <p:cNvSpPr/>
            <p:nvPr/>
          </p:nvSpPr>
          <p:spPr>
            <a:xfrm>
              <a:off x="7135594" y="6399069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w="0" h="341629">
                  <a:moveTo>
                    <a:pt x="0" y="0"/>
                  </a:moveTo>
                  <a:lnTo>
                    <a:pt x="0" y="341238"/>
                  </a:lnTo>
                </a:path>
              </a:pathLst>
            </a:custGeom>
            <a:ln w="7577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31755" y="6396553"/>
              <a:ext cx="7620" cy="346710"/>
            </a:xfrm>
            <a:custGeom>
              <a:avLst/>
              <a:gdLst/>
              <a:ahLst/>
              <a:cxnLst/>
              <a:rect l="l" t="t" r="r" b="b"/>
              <a:pathLst>
                <a:path w="7620" h="346709">
                  <a:moveTo>
                    <a:pt x="7577" y="0"/>
                  </a:moveTo>
                  <a:lnTo>
                    <a:pt x="0" y="0"/>
                  </a:lnTo>
                  <a:lnTo>
                    <a:pt x="0" y="346439"/>
                  </a:lnTo>
                  <a:lnTo>
                    <a:pt x="7577" y="346439"/>
                  </a:lnTo>
                  <a:lnTo>
                    <a:pt x="757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929988" y="6394033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605" y="0"/>
                  </a:lnTo>
                </a:path>
              </a:pathLst>
            </a:custGeom>
            <a:ln w="503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926149" y="6391516"/>
              <a:ext cx="213360" cy="5080"/>
            </a:xfrm>
            <a:custGeom>
              <a:avLst/>
              <a:gdLst/>
              <a:ahLst/>
              <a:cxnLst/>
              <a:rect l="l" t="t" r="r" b="b"/>
              <a:pathLst>
                <a:path w="213359" h="5079">
                  <a:moveTo>
                    <a:pt x="213183" y="0"/>
                  </a:moveTo>
                  <a:lnTo>
                    <a:pt x="0" y="0"/>
                  </a:lnTo>
                  <a:lnTo>
                    <a:pt x="0" y="5035"/>
                  </a:lnTo>
                  <a:lnTo>
                    <a:pt x="213183" y="5035"/>
                  </a:lnTo>
                  <a:lnTo>
                    <a:pt x="213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929988" y="6480643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605" y="0"/>
                  </a:lnTo>
                </a:path>
              </a:pathLst>
            </a:custGeom>
            <a:ln w="503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926149" y="6478126"/>
              <a:ext cx="213360" cy="5080"/>
            </a:xfrm>
            <a:custGeom>
              <a:avLst/>
              <a:gdLst/>
              <a:ahLst/>
              <a:cxnLst/>
              <a:rect l="l" t="t" r="r" b="b"/>
              <a:pathLst>
                <a:path w="213359" h="5079">
                  <a:moveTo>
                    <a:pt x="213183" y="0"/>
                  </a:moveTo>
                  <a:lnTo>
                    <a:pt x="0" y="0"/>
                  </a:lnTo>
                  <a:lnTo>
                    <a:pt x="0" y="5035"/>
                  </a:lnTo>
                  <a:lnTo>
                    <a:pt x="213183" y="5035"/>
                  </a:lnTo>
                  <a:lnTo>
                    <a:pt x="213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929988" y="6567253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605" y="0"/>
                  </a:lnTo>
                </a:path>
              </a:pathLst>
            </a:custGeom>
            <a:ln w="503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926149" y="6564735"/>
              <a:ext cx="213360" cy="5080"/>
            </a:xfrm>
            <a:custGeom>
              <a:avLst/>
              <a:gdLst/>
              <a:ahLst/>
              <a:cxnLst/>
              <a:rect l="l" t="t" r="r" b="b"/>
              <a:pathLst>
                <a:path w="213359" h="5079">
                  <a:moveTo>
                    <a:pt x="213183" y="0"/>
                  </a:moveTo>
                  <a:lnTo>
                    <a:pt x="0" y="0"/>
                  </a:lnTo>
                  <a:lnTo>
                    <a:pt x="0" y="5035"/>
                  </a:lnTo>
                  <a:lnTo>
                    <a:pt x="213183" y="5035"/>
                  </a:lnTo>
                  <a:lnTo>
                    <a:pt x="213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929989" y="665369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605" y="0"/>
                  </a:lnTo>
                </a:path>
              </a:pathLst>
            </a:custGeom>
            <a:ln w="503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26150" y="6651178"/>
              <a:ext cx="213360" cy="5715"/>
            </a:xfrm>
            <a:custGeom>
              <a:avLst/>
              <a:gdLst/>
              <a:ahLst/>
              <a:cxnLst/>
              <a:rect l="l" t="t" r="r" b="b"/>
              <a:pathLst>
                <a:path w="213359" h="5715">
                  <a:moveTo>
                    <a:pt x="213183" y="0"/>
                  </a:moveTo>
                  <a:lnTo>
                    <a:pt x="0" y="0"/>
                  </a:lnTo>
                  <a:lnTo>
                    <a:pt x="0" y="5203"/>
                  </a:lnTo>
                  <a:lnTo>
                    <a:pt x="213183" y="5203"/>
                  </a:lnTo>
                  <a:lnTo>
                    <a:pt x="213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29989" y="6740307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605" y="0"/>
                  </a:lnTo>
                </a:path>
              </a:pathLst>
            </a:custGeom>
            <a:ln w="503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926150" y="6737789"/>
              <a:ext cx="213360" cy="5715"/>
            </a:xfrm>
            <a:custGeom>
              <a:avLst/>
              <a:gdLst/>
              <a:ahLst/>
              <a:cxnLst/>
              <a:rect l="l" t="t" r="r" b="b"/>
              <a:pathLst>
                <a:path w="213359" h="5715">
                  <a:moveTo>
                    <a:pt x="213183" y="0"/>
                  </a:moveTo>
                  <a:lnTo>
                    <a:pt x="0" y="0"/>
                  </a:lnTo>
                  <a:lnTo>
                    <a:pt x="0" y="5203"/>
                  </a:lnTo>
                  <a:lnTo>
                    <a:pt x="213183" y="5203"/>
                  </a:lnTo>
                  <a:lnTo>
                    <a:pt x="213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00482" y="6191821"/>
              <a:ext cx="2100580" cy="1485265"/>
            </a:xfrm>
            <a:custGeom>
              <a:avLst/>
              <a:gdLst/>
              <a:ahLst/>
              <a:cxnLst/>
              <a:rect l="l" t="t" r="r" b="b"/>
              <a:pathLst>
                <a:path w="2100580" h="1485265">
                  <a:moveTo>
                    <a:pt x="2100427" y="1405077"/>
                  </a:moveTo>
                  <a:lnTo>
                    <a:pt x="0" y="1405077"/>
                  </a:lnTo>
                  <a:lnTo>
                    <a:pt x="0" y="1484655"/>
                  </a:lnTo>
                  <a:lnTo>
                    <a:pt x="2100427" y="1484655"/>
                  </a:lnTo>
                  <a:lnTo>
                    <a:pt x="2100427" y="1405077"/>
                  </a:lnTo>
                  <a:close/>
                </a:path>
                <a:path w="2100580" h="1485265">
                  <a:moveTo>
                    <a:pt x="2100427" y="0"/>
                  </a:moveTo>
                  <a:lnTo>
                    <a:pt x="0" y="0"/>
                  </a:lnTo>
                  <a:lnTo>
                    <a:pt x="0" y="102247"/>
                  </a:lnTo>
                  <a:lnTo>
                    <a:pt x="2100427" y="102247"/>
                  </a:lnTo>
                  <a:lnTo>
                    <a:pt x="21004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298210" y="5878195"/>
            <a:ext cx="2016125" cy="6108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4290" marR="154305" indent="105410">
              <a:lnSpc>
                <a:spcPts val="810"/>
              </a:lnSpc>
              <a:spcBef>
                <a:spcPts val="150"/>
              </a:spcBef>
            </a:pPr>
            <a:r>
              <a:rPr dirty="0" sz="700" spc="-75" b="1">
                <a:latin typeface="Arial"/>
                <a:cs typeface="Arial"/>
              </a:rPr>
              <a:t>Tasa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1000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en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menores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05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años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SE01-</a:t>
            </a:r>
            <a:r>
              <a:rPr dirty="0" sz="700" spc="-65" b="1">
                <a:latin typeface="Arial"/>
                <a:cs typeface="Arial"/>
              </a:rPr>
              <a:t>02/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1036319" algn="l"/>
                <a:tab pos="1261110" algn="l"/>
                <a:tab pos="1621790" algn="l"/>
              </a:tabLst>
            </a:pPr>
            <a:r>
              <a:rPr dirty="0" sz="450" spc="55" b="1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dirty="0" sz="4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50" spc="-25" b="1">
                <a:solidFill>
                  <a:srgbClr val="FFFFFF"/>
                </a:solidFill>
                <a:latin typeface="Calibri"/>
                <a:cs typeface="Calibri"/>
              </a:rPr>
              <a:t>T.I</a:t>
            </a:r>
            <a:r>
              <a:rPr dirty="0" sz="4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50" spc="65" b="1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dirty="0" sz="4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50" spc="70" b="1">
                <a:solidFill>
                  <a:srgbClr val="FFFFFF"/>
                </a:solidFill>
                <a:latin typeface="Calibri"/>
                <a:cs typeface="Calibri"/>
              </a:rPr>
              <a:t>POBLACION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989330" algn="l"/>
                <a:tab pos="1350010" algn="l"/>
                <a:tab pos="1757680" algn="l"/>
              </a:tabLst>
            </a:pPr>
            <a:r>
              <a:rPr dirty="0" sz="450" spc="75">
                <a:latin typeface="Calibri"/>
                <a:cs typeface="Calibri"/>
              </a:rPr>
              <a:t>PAPAYAL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50">
                <a:latin typeface="Calibri"/>
                <a:cs typeface="Calibri"/>
              </a:rPr>
              <a:t>11.54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35">
                <a:latin typeface="Calibri"/>
                <a:cs typeface="Calibri"/>
              </a:rPr>
              <a:t>8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35">
                <a:latin typeface="Calibri"/>
                <a:cs typeface="Calibri"/>
              </a:rPr>
              <a:t>693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010285" algn="l"/>
                <a:tab pos="1329055" algn="l"/>
                <a:tab pos="1741805" algn="l"/>
              </a:tabLst>
            </a:pPr>
            <a:r>
              <a:rPr dirty="0" sz="450" spc="65">
                <a:latin typeface="Calibri"/>
                <a:cs typeface="Calibri"/>
              </a:rPr>
              <a:t>ZARUMILLA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Calibri"/>
                <a:cs typeface="Calibri"/>
              </a:rPr>
              <a:t>6.60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5">
                <a:latin typeface="Calibri"/>
                <a:cs typeface="Calibri"/>
              </a:rPr>
              <a:t>15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Calibri"/>
                <a:cs typeface="Calibri"/>
              </a:rPr>
              <a:t>2273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98210" y="6497323"/>
            <a:ext cx="188087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0285" algn="l"/>
                <a:tab pos="1350010" algn="l"/>
                <a:tab pos="1757680" algn="l"/>
              </a:tabLst>
            </a:pPr>
            <a:r>
              <a:rPr dirty="0" sz="450" spc="90">
                <a:latin typeface="Calibri"/>
                <a:cs typeface="Calibri"/>
              </a:rPr>
              <a:t>SAN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70">
                <a:latin typeface="Calibri"/>
                <a:cs typeface="Calibri"/>
              </a:rPr>
              <a:t>JACINTO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Calibri"/>
                <a:cs typeface="Calibri"/>
              </a:rPr>
              <a:t>6.12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35">
                <a:latin typeface="Calibri"/>
                <a:cs typeface="Calibri"/>
              </a:rPr>
              <a:t>4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35">
                <a:latin typeface="Calibri"/>
                <a:cs typeface="Calibri"/>
              </a:rPr>
              <a:t>654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298210" y="6565473"/>
            <a:ext cx="774700" cy="230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100"/>
              </a:lnSpc>
              <a:spcBef>
                <a:spcPts val="100"/>
              </a:spcBef>
            </a:pPr>
            <a:r>
              <a:rPr dirty="0" sz="450" spc="95">
                <a:latin typeface="Calibri"/>
                <a:cs typeface="Calibri"/>
              </a:rPr>
              <a:t>CANOAS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80">
                <a:latin typeface="Calibri"/>
                <a:cs typeface="Calibri"/>
              </a:rPr>
              <a:t>DE</a:t>
            </a:r>
            <a:r>
              <a:rPr dirty="0" sz="450" spc="20">
                <a:latin typeface="Calibri"/>
                <a:cs typeface="Calibri"/>
              </a:rPr>
              <a:t> </a:t>
            </a:r>
            <a:r>
              <a:rPr dirty="0" sz="450" spc="85">
                <a:latin typeface="Calibri"/>
                <a:cs typeface="Calibri"/>
              </a:rPr>
              <a:t>PUNTA</a:t>
            </a:r>
            <a:r>
              <a:rPr dirty="0" sz="450" spc="50">
                <a:latin typeface="Calibri"/>
                <a:cs typeface="Calibri"/>
              </a:rPr>
              <a:t> </a:t>
            </a:r>
            <a:r>
              <a:rPr dirty="0" sz="450" spc="55">
                <a:latin typeface="Calibri"/>
                <a:cs typeface="Calibri"/>
              </a:rPr>
              <a:t>SAL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65">
                <a:latin typeface="Calibri"/>
                <a:cs typeface="Calibri"/>
              </a:rPr>
              <a:t>CORRALES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296134" y="6565473"/>
            <a:ext cx="159385" cy="230504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450" spc="40">
                <a:latin typeface="Calibri"/>
                <a:cs typeface="Calibri"/>
              </a:rPr>
              <a:t>5.76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5.72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614970" y="6565473"/>
            <a:ext cx="99060" cy="230504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365"/>
              </a:spcBef>
            </a:pPr>
            <a:r>
              <a:rPr dirty="0" sz="450" spc="35"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027760" y="6565473"/>
            <a:ext cx="172085" cy="230504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365"/>
              </a:spcBef>
            </a:pPr>
            <a:r>
              <a:rPr dirty="0" sz="450" spc="35">
                <a:latin typeface="Calibri"/>
                <a:cs typeface="Calibri"/>
              </a:rPr>
              <a:t>694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2097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98210" y="6804076"/>
            <a:ext cx="28702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70">
                <a:latin typeface="Calibri"/>
                <a:cs typeface="Calibri"/>
              </a:rPr>
              <a:t>LA</a:t>
            </a:r>
            <a:r>
              <a:rPr dirty="0" sz="450" spc="35">
                <a:latin typeface="Calibri"/>
                <a:cs typeface="Calibri"/>
              </a:rPr>
              <a:t> </a:t>
            </a:r>
            <a:r>
              <a:rPr dirty="0" sz="450" spc="60">
                <a:latin typeface="Calibri"/>
                <a:cs typeface="Calibri"/>
              </a:rPr>
              <a:t>CRUZ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296134" y="6804076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5.16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635748" y="6804076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043396" y="6804076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775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98210" y="6906327"/>
            <a:ext cx="39116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80">
                <a:latin typeface="Calibri"/>
                <a:cs typeface="Calibri"/>
              </a:rPr>
              <a:t>MATAPALO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296134" y="6906327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4.25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635748" y="6906327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043396" y="6906327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471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98210" y="7008578"/>
            <a:ext cx="51117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85">
                <a:latin typeface="Calibri"/>
                <a:cs typeface="Calibri"/>
              </a:rPr>
              <a:t>AGUAS</a:t>
            </a:r>
            <a:r>
              <a:rPr dirty="0" sz="450" spc="35">
                <a:latin typeface="Calibri"/>
                <a:cs typeface="Calibri"/>
              </a:rPr>
              <a:t> </a:t>
            </a:r>
            <a:r>
              <a:rPr dirty="0" sz="450" spc="65">
                <a:latin typeface="Calibri"/>
                <a:cs typeface="Calibri"/>
              </a:rPr>
              <a:t>VERDES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296134" y="7008578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3.86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635748" y="7008578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7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027760" y="7008578"/>
            <a:ext cx="1720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1812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98210" y="7110839"/>
            <a:ext cx="34417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65">
                <a:latin typeface="Calibri"/>
                <a:cs typeface="Calibri"/>
              </a:rPr>
              <a:t>ZORRITOS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296134" y="7110839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3.69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1635748" y="7110839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2027760" y="7110839"/>
            <a:ext cx="1720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1083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298210" y="7213089"/>
            <a:ext cx="286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60">
                <a:latin typeface="Calibri"/>
                <a:cs typeface="Calibri"/>
              </a:rPr>
              <a:t>TUMBES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296134" y="7213089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3.44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614970" y="7213089"/>
            <a:ext cx="9906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32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027760" y="7213089"/>
            <a:ext cx="1720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9297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98210" y="7315341"/>
            <a:ext cx="7327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90">
                <a:latin typeface="Calibri"/>
                <a:cs typeface="Calibri"/>
              </a:rPr>
              <a:t>PAMPAS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80">
                <a:latin typeface="Calibri"/>
                <a:cs typeface="Calibri"/>
              </a:rPr>
              <a:t>DE</a:t>
            </a:r>
            <a:r>
              <a:rPr dirty="0" sz="450" spc="15">
                <a:latin typeface="Calibri"/>
                <a:cs typeface="Calibri"/>
              </a:rPr>
              <a:t> </a:t>
            </a:r>
            <a:r>
              <a:rPr dirty="0" sz="450" spc="70">
                <a:latin typeface="Calibri"/>
                <a:cs typeface="Calibri"/>
              </a:rPr>
              <a:t>HOSPITAL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296134" y="7315341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3.18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635748" y="7315341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043396" y="7315341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628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298210" y="7417592"/>
            <a:ext cx="80264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90">
                <a:latin typeface="Calibri"/>
                <a:cs typeface="Calibri"/>
              </a:rPr>
              <a:t>SAN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85">
                <a:latin typeface="Calibri"/>
                <a:cs typeface="Calibri"/>
              </a:rPr>
              <a:t>JUAN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80">
                <a:latin typeface="Calibri"/>
                <a:cs typeface="Calibri"/>
              </a:rPr>
              <a:t>DE</a:t>
            </a:r>
            <a:r>
              <a:rPr dirty="0" sz="450" spc="15">
                <a:latin typeface="Calibri"/>
                <a:cs typeface="Calibri"/>
              </a:rPr>
              <a:t> </a:t>
            </a:r>
            <a:r>
              <a:rPr dirty="0" sz="450" spc="70">
                <a:latin typeface="Calibri"/>
                <a:cs typeface="Calibri"/>
              </a:rPr>
              <a:t>LA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70">
                <a:latin typeface="Calibri"/>
                <a:cs typeface="Calibri"/>
              </a:rPr>
              <a:t>VIRGEN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296134" y="7417592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0.00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635748" y="7417592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2043396" y="7417592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397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298210" y="7508509"/>
            <a:ext cx="29146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65">
                <a:latin typeface="Calibri"/>
                <a:cs typeface="Calibri"/>
              </a:rPr>
              <a:t>CASITAS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1296134" y="7508509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0.00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635748" y="7508509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2043396" y="7508509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148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298210" y="7587967"/>
            <a:ext cx="36195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70" b="1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1296134" y="7587967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 b="1">
                <a:solidFill>
                  <a:srgbClr val="FFFFFF"/>
                </a:solidFill>
                <a:latin typeface="Calibri"/>
                <a:cs typeface="Calibri"/>
              </a:rPr>
              <a:t>4.47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614970" y="7587967"/>
            <a:ext cx="9906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 b="1">
                <a:solidFill>
                  <a:srgbClr val="FFFFFF"/>
                </a:solidFill>
                <a:latin typeface="Calibri"/>
                <a:cs typeface="Calibri"/>
              </a:rPr>
              <a:t>94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2006703" y="7587967"/>
            <a:ext cx="20891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50" b="1">
                <a:solidFill>
                  <a:srgbClr val="FFFFFF"/>
                </a:solidFill>
                <a:latin typeface="Calibri"/>
                <a:cs typeface="Calibri"/>
              </a:rPr>
              <a:t>21022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295275" y="6176962"/>
            <a:ext cx="4061460" cy="1504950"/>
            <a:chOff x="295275" y="6176962"/>
            <a:chExt cx="4061460" cy="1504950"/>
          </a:xfrm>
        </p:grpSpPr>
        <p:sp>
          <p:nvSpPr>
            <p:cNvPr id="113" name="object 113" descr=""/>
            <p:cNvSpPr/>
            <p:nvPr/>
          </p:nvSpPr>
          <p:spPr>
            <a:xfrm>
              <a:off x="295275" y="6188036"/>
              <a:ext cx="2105660" cy="1489075"/>
            </a:xfrm>
            <a:custGeom>
              <a:avLst/>
              <a:gdLst/>
              <a:ahLst/>
              <a:cxnLst/>
              <a:rect l="l" t="t" r="r" b="b"/>
              <a:pathLst>
                <a:path w="2105660" h="1489075">
                  <a:moveTo>
                    <a:pt x="5207" y="0"/>
                  </a:moveTo>
                  <a:lnTo>
                    <a:pt x="0" y="0"/>
                  </a:lnTo>
                  <a:lnTo>
                    <a:pt x="0" y="1488440"/>
                  </a:lnTo>
                  <a:lnTo>
                    <a:pt x="5207" y="1488478"/>
                  </a:lnTo>
                  <a:lnTo>
                    <a:pt x="5207" y="0"/>
                  </a:lnTo>
                  <a:close/>
                </a:path>
                <a:path w="2105660" h="1489075">
                  <a:moveTo>
                    <a:pt x="2105634" y="3784"/>
                  </a:moveTo>
                  <a:lnTo>
                    <a:pt x="2095220" y="3784"/>
                  </a:lnTo>
                  <a:lnTo>
                    <a:pt x="2095220" y="1488440"/>
                  </a:lnTo>
                  <a:lnTo>
                    <a:pt x="2105634" y="1488440"/>
                  </a:lnTo>
                  <a:lnTo>
                    <a:pt x="2105634" y="3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238299" y="6295976"/>
              <a:ext cx="0" cy="1379220"/>
            </a:xfrm>
            <a:custGeom>
              <a:avLst/>
              <a:gdLst/>
              <a:ahLst/>
              <a:cxnLst/>
              <a:rect l="l" t="t" r="r" b="b"/>
              <a:pathLst>
                <a:path w="0" h="1379220">
                  <a:moveTo>
                    <a:pt x="0" y="0"/>
                  </a:moveTo>
                  <a:lnTo>
                    <a:pt x="0" y="1378609"/>
                  </a:lnTo>
                </a:path>
              </a:pathLst>
            </a:custGeom>
            <a:ln w="52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235727" y="6294072"/>
              <a:ext cx="5715" cy="1383030"/>
            </a:xfrm>
            <a:custGeom>
              <a:avLst/>
              <a:gdLst/>
              <a:ahLst/>
              <a:cxnLst/>
              <a:rect l="l" t="t" r="r" b="b"/>
              <a:pathLst>
                <a:path w="5715" h="1383029">
                  <a:moveTo>
                    <a:pt x="5211" y="0"/>
                  </a:moveTo>
                  <a:lnTo>
                    <a:pt x="0" y="0"/>
                  </a:lnTo>
                  <a:lnTo>
                    <a:pt x="0" y="1382402"/>
                  </a:lnTo>
                  <a:lnTo>
                    <a:pt x="5212" y="1382402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504805" y="6295976"/>
              <a:ext cx="0" cy="1379220"/>
            </a:xfrm>
            <a:custGeom>
              <a:avLst/>
              <a:gdLst/>
              <a:ahLst/>
              <a:cxnLst/>
              <a:rect l="l" t="t" r="r" b="b"/>
              <a:pathLst>
                <a:path w="0" h="1379220">
                  <a:moveTo>
                    <a:pt x="0" y="0"/>
                  </a:moveTo>
                  <a:lnTo>
                    <a:pt x="0" y="1378609"/>
                  </a:lnTo>
                </a:path>
              </a:pathLst>
            </a:custGeom>
            <a:ln w="52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502234" y="6294072"/>
              <a:ext cx="5715" cy="1383030"/>
            </a:xfrm>
            <a:custGeom>
              <a:avLst/>
              <a:gdLst/>
              <a:ahLst/>
              <a:cxnLst/>
              <a:rect l="l" t="t" r="r" b="b"/>
              <a:pathLst>
                <a:path w="5715" h="1383029">
                  <a:moveTo>
                    <a:pt x="5211" y="0"/>
                  </a:moveTo>
                  <a:lnTo>
                    <a:pt x="0" y="0"/>
                  </a:lnTo>
                  <a:lnTo>
                    <a:pt x="0" y="1382402"/>
                  </a:lnTo>
                  <a:lnTo>
                    <a:pt x="5212" y="1382402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823641" y="6295976"/>
              <a:ext cx="0" cy="1379220"/>
            </a:xfrm>
            <a:custGeom>
              <a:avLst/>
              <a:gdLst/>
              <a:ahLst/>
              <a:cxnLst/>
              <a:rect l="l" t="t" r="r" b="b"/>
              <a:pathLst>
                <a:path w="0" h="1379220">
                  <a:moveTo>
                    <a:pt x="0" y="0"/>
                  </a:moveTo>
                  <a:lnTo>
                    <a:pt x="0" y="1378609"/>
                  </a:lnTo>
                </a:path>
              </a:pathLst>
            </a:custGeom>
            <a:ln w="52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00482" y="6188036"/>
              <a:ext cx="2100580" cy="1488440"/>
            </a:xfrm>
            <a:custGeom>
              <a:avLst/>
              <a:gdLst/>
              <a:ahLst/>
              <a:cxnLst/>
              <a:rect l="l" t="t" r="r" b="b"/>
              <a:pathLst>
                <a:path w="2100580" h="1488440">
                  <a:moveTo>
                    <a:pt x="1525727" y="106045"/>
                  </a:moveTo>
                  <a:lnTo>
                    <a:pt x="1520507" y="106045"/>
                  </a:lnTo>
                  <a:lnTo>
                    <a:pt x="1520507" y="1488440"/>
                  </a:lnTo>
                  <a:lnTo>
                    <a:pt x="1525727" y="1488440"/>
                  </a:lnTo>
                  <a:lnTo>
                    <a:pt x="1525727" y="106045"/>
                  </a:lnTo>
                  <a:close/>
                </a:path>
                <a:path w="2100580" h="1488440">
                  <a:moveTo>
                    <a:pt x="2100427" y="98475"/>
                  </a:moveTo>
                  <a:lnTo>
                    <a:pt x="0" y="98475"/>
                  </a:lnTo>
                  <a:lnTo>
                    <a:pt x="0" y="106032"/>
                  </a:lnTo>
                  <a:lnTo>
                    <a:pt x="2100427" y="106032"/>
                  </a:lnTo>
                  <a:lnTo>
                    <a:pt x="2100427" y="98475"/>
                  </a:lnTo>
                  <a:close/>
                </a:path>
                <a:path w="2100580" h="1488440">
                  <a:moveTo>
                    <a:pt x="2100503" y="3784"/>
                  </a:moveTo>
                  <a:lnTo>
                    <a:pt x="2100465" y="0"/>
                  </a:lnTo>
                  <a:lnTo>
                    <a:pt x="0" y="0"/>
                  </a:lnTo>
                  <a:lnTo>
                    <a:pt x="0" y="3784"/>
                  </a:lnTo>
                  <a:lnTo>
                    <a:pt x="2100503" y="3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03092" y="639444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00486" y="6392535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10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03092" y="649670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00486" y="6494786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10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03092" y="659895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00486" y="6597037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03092" y="6701202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00486" y="6699288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03092" y="680345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00486" y="6801539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03092" y="690570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00486" y="6903790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03092" y="7007955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00486" y="7006041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03092" y="7110206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00486" y="7108292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03092" y="7212442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00486" y="7210553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03092" y="731469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00486" y="7312804"/>
              <a:ext cx="2090420" cy="4445"/>
            </a:xfrm>
            <a:custGeom>
              <a:avLst/>
              <a:gdLst/>
              <a:ahLst/>
              <a:cxnLst/>
              <a:rect l="l" t="t" r="r" b="b"/>
              <a:pathLst>
                <a:path w="2090420" h="4445">
                  <a:moveTo>
                    <a:pt x="2090010" y="0"/>
                  </a:moveTo>
                  <a:lnTo>
                    <a:pt x="0" y="0"/>
                  </a:lnTo>
                  <a:lnTo>
                    <a:pt x="0" y="3903"/>
                  </a:lnTo>
                  <a:lnTo>
                    <a:pt x="2090010" y="3903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03092" y="741694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00486" y="7415055"/>
              <a:ext cx="2090420" cy="4445"/>
            </a:xfrm>
            <a:custGeom>
              <a:avLst/>
              <a:gdLst/>
              <a:ahLst/>
              <a:cxnLst/>
              <a:rect l="l" t="t" r="r" b="b"/>
              <a:pathLst>
                <a:path w="2090420" h="4445">
                  <a:moveTo>
                    <a:pt x="2090010" y="0"/>
                  </a:moveTo>
                  <a:lnTo>
                    <a:pt x="0" y="0"/>
                  </a:lnTo>
                  <a:lnTo>
                    <a:pt x="0" y="3903"/>
                  </a:lnTo>
                  <a:lnTo>
                    <a:pt x="2090010" y="3903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03092" y="751932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00486" y="7517431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03092" y="759877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00486" y="7596890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03092" y="7674585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39" h="0">
                  <a:moveTo>
                    <a:pt x="0" y="0"/>
                  </a:moveTo>
                  <a:lnTo>
                    <a:pt x="2084833" y="0"/>
                  </a:lnTo>
                </a:path>
              </a:pathLst>
            </a:custGeom>
            <a:ln w="3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00486" y="7672697"/>
              <a:ext cx="2090420" cy="3810"/>
            </a:xfrm>
            <a:custGeom>
              <a:avLst/>
              <a:gdLst/>
              <a:ahLst/>
              <a:cxnLst/>
              <a:rect l="l" t="t" r="r" b="b"/>
              <a:pathLst>
                <a:path w="2090420" h="3809">
                  <a:moveTo>
                    <a:pt x="2090010" y="0"/>
                  </a:moveTo>
                  <a:lnTo>
                    <a:pt x="0" y="0"/>
                  </a:lnTo>
                  <a:lnTo>
                    <a:pt x="0" y="3777"/>
                  </a:lnTo>
                  <a:lnTo>
                    <a:pt x="2090010" y="3777"/>
                  </a:lnTo>
                  <a:lnTo>
                    <a:pt x="209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428938" y="6176962"/>
              <a:ext cx="1927860" cy="1504950"/>
            </a:xfrm>
            <a:custGeom>
              <a:avLst/>
              <a:gdLst/>
              <a:ahLst/>
              <a:cxnLst/>
              <a:rect l="l" t="t" r="r" b="b"/>
              <a:pathLst>
                <a:path w="1927860" h="1504950">
                  <a:moveTo>
                    <a:pt x="1927720" y="1401546"/>
                  </a:moveTo>
                  <a:lnTo>
                    <a:pt x="0" y="1401546"/>
                  </a:lnTo>
                  <a:lnTo>
                    <a:pt x="0" y="1504594"/>
                  </a:lnTo>
                  <a:lnTo>
                    <a:pt x="1927720" y="1504594"/>
                  </a:lnTo>
                  <a:lnTo>
                    <a:pt x="1927720" y="1401546"/>
                  </a:lnTo>
                  <a:close/>
                </a:path>
                <a:path w="1927860" h="1504950">
                  <a:moveTo>
                    <a:pt x="1927720" y="0"/>
                  </a:moveTo>
                  <a:lnTo>
                    <a:pt x="0" y="0"/>
                  </a:lnTo>
                  <a:lnTo>
                    <a:pt x="0" y="119481"/>
                  </a:lnTo>
                  <a:lnTo>
                    <a:pt x="1927720" y="11948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 descr=""/>
          <p:cNvSpPr txBox="1"/>
          <p:nvPr/>
        </p:nvSpPr>
        <p:spPr>
          <a:xfrm>
            <a:off x="2283841" y="5913755"/>
            <a:ext cx="2121535" cy="5861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43535" marR="86995" indent="-293370">
              <a:lnSpc>
                <a:spcPts val="819"/>
              </a:lnSpc>
              <a:spcBef>
                <a:spcPts val="140"/>
              </a:spcBef>
            </a:pPr>
            <a:r>
              <a:rPr dirty="0" sz="700" spc="-75" b="1">
                <a:latin typeface="Arial"/>
                <a:cs typeface="Arial"/>
              </a:rPr>
              <a:t>Tasa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1000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en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Población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SE01-</a:t>
            </a:r>
            <a:r>
              <a:rPr dirty="0" sz="700" spc="-65" b="1">
                <a:latin typeface="Arial"/>
                <a:cs typeface="Arial"/>
              </a:rPr>
              <a:t>02/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440"/>
              </a:spcBef>
              <a:tabLst>
                <a:tab pos="1054100" algn="l"/>
                <a:tab pos="1348740" algn="l"/>
              </a:tabLst>
            </a:pPr>
            <a:r>
              <a:rPr dirty="0" sz="500" spc="60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dirty="0" sz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500" spc="25">
                <a:solidFill>
                  <a:srgbClr val="FFFFFF"/>
                </a:solidFill>
                <a:latin typeface="Calibri"/>
                <a:cs typeface="Calibri"/>
              </a:rPr>
              <a:t>T.I</a:t>
            </a:r>
            <a:r>
              <a:rPr dirty="0" sz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500" spc="80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dirty="0" sz="500" spc="21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00" spc="70">
                <a:solidFill>
                  <a:srgbClr val="FFFFFF"/>
                </a:solidFill>
                <a:latin typeface="Calibri"/>
                <a:cs typeface="Calibri"/>
              </a:rPr>
              <a:t>POBLACION</a:t>
            </a:r>
            <a:endParaRPr sz="500">
              <a:latin typeface="Calibri"/>
              <a:cs typeface="Calibri"/>
            </a:endParaRPr>
          </a:p>
          <a:p>
            <a:pPr marL="154940">
              <a:lnSpc>
                <a:spcPct val="100000"/>
              </a:lnSpc>
              <a:spcBef>
                <a:spcPts val="310"/>
              </a:spcBef>
              <a:tabLst>
                <a:tab pos="1023619" algn="l"/>
                <a:tab pos="1421130" algn="l"/>
                <a:tab pos="1829435" algn="l"/>
              </a:tabLst>
            </a:pPr>
            <a:r>
              <a:rPr dirty="0" baseline="5555" sz="750" spc="104">
                <a:latin typeface="Calibri"/>
                <a:cs typeface="Calibri"/>
              </a:rPr>
              <a:t>San</a:t>
            </a:r>
            <a:r>
              <a:rPr dirty="0" baseline="5555" sz="750" spc="52">
                <a:latin typeface="Calibri"/>
                <a:cs typeface="Calibri"/>
              </a:rPr>
              <a:t> </a:t>
            </a:r>
            <a:r>
              <a:rPr dirty="0" baseline="5555" sz="750" spc="67">
                <a:latin typeface="Calibri"/>
                <a:cs typeface="Calibri"/>
              </a:rPr>
              <a:t>Jacinto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60">
                <a:latin typeface="Calibri"/>
                <a:cs typeface="Calibri"/>
              </a:rPr>
              <a:t>2.88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75">
                <a:latin typeface="Calibri"/>
                <a:cs typeface="Calibri"/>
              </a:rPr>
              <a:t>29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sz="500" spc="55">
                <a:latin typeface="Calibri"/>
                <a:cs typeface="Calibri"/>
              </a:rPr>
              <a:t>10,057</a:t>
            </a:r>
            <a:endParaRPr sz="500">
              <a:latin typeface="Calibri"/>
              <a:cs typeface="Calibri"/>
            </a:endParaRPr>
          </a:p>
          <a:p>
            <a:pPr marL="154940">
              <a:lnSpc>
                <a:spcPct val="100000"/>
              </a:lnSpc>
              <a:spcBef>
                <a:spcPts val="180"/>
              </a:spcBef>
              <a:tabLst>
                <a:tab pos="1023619" algn="l"/>
                <a:tab pos="1421130" algn="l"/>
                <a:tab pos="1829435" algn="l"/>
              </a:tabLst>
            </a:pPr>
            <a:r>
              <a:rPr dirty="0" baseline="5555" sz="750" spc="104">
                <a:latin typeface="Calibri"/>
                <a:cs typeface="Calibri"/>
              </a:rPr>
              <a:t>Canoas</a:t>
            </a:r>
            <a:r>
              <a:rPr dirty="0" baseline="5555" sz="750" spc="135">
                <a:latin typeface="Calibri"/>
                <a:cs typeface="Calibri"/>
              </a:rPr>
              <a:t> </a:t>
            </a:r>
            <a:r>
              <a:rPr dirty="0" baseline="5555" sz="750" spc="82">
                <a:latin typeface="Calibri"/>
                <a:cs typeface="Calibri"/>
              </a:rPr>
              <a:t>Punta</a:t>
            </a:r>
            <a:r>
              <a:rPr dirty="0" baseline="5555" sz="750" spc="104">
                <a:latin typeface="Calibri"/>
                <a:cs typeface="Calibri"/>
              </a:rPr>
              <a:t> </a:t>
            </a:r>
            <a:r>
              <a:rPr dirty="0" baseline="5555" sz="750" spc="44">
                <a:latin typeface="Calibri"/>
                <a:cs typeface="Calibri"/>
              </a:rPr>
              <a:t>Sal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60">
                <a:latin typeface="Calibri"/>
                <a:cs typeface="Calibri"/>
              </a:rPr>
              <a:t>1.19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75">
                <a:latin typeface="Calibri"/>
                <a:cs typeface="Calibri"/>
              </a:rPr>
              <a:t>12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sz="500" spc="55">
                <a:latin typeface="Calibri"/>
                <a:cs typeface="Calibri"/>
              </a:rPr>
              <a:t>10,114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2401158" y="6494082"/>
            <a:ext cx="197929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906144" algn="l"/>
                <a:tab pos="1304290" algn="l"/>
                <a:tab pos="1753870" algn="l"/>
              </a:tabLst>
            </a:pPr>
            <a:r>
              <a:rPr dirty="0" baseline="5555" sz="750" spc="97">
                <a:latin typeface="Calibri"/>
                <a:cs typeface="Calibri"/>
              </a:rPr>
              <a:t>Pampas</a:t>
            </a:r>
            <a:r>
              <a:rPr dirty="0" baseline="5555" sz="750" spc="127">
                <a:latin typeface="Calibri"/>
                <a:cs typeface="Calibri"/>
              </a:rPr>
              <a:t> </a:t>
            </a:r>
            <a:r>
              <a:rPr dirty="0" baseline="5555" sz="750" spc="97">
                <a:latin typeface="Calibri"/>
                <a:cs typeface="Calibri"/>
              </a:rPr>
              <a:t>de</a:t>
            </a:r>
            <a:r>
              <a:rPr dirty="0" baseline="5555" sz="750" spc="345">
                <a:latin typeface="Calibri"/>
                <a:cs typeface="Calibri"/>
              </a:rPr>
              <a:t> </a:t>
            </a:r>
            <a:r>
              <a:rPr dirty="0" baseline="5555" sz="750" spc="75">
                <a:latin typeface="Calibri"/>
                <a:cs typeface="Calibri"/>
              </a:rPr>
              <a:t>Hospital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60">
                <a:latin typeface="Calibri"/>
                <a:cs typeface="Calibri"/>
              </a:rPr>
              <a:t>1.15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baseline="5555" sz="750" spc="75">
                <a:latin typeface="Calibri"/>
                <a:cs typeface="Calibri"/>
              </a:rPr>
              <a:t>10</a:t>
            </a:r>
            <a:r>
              <a:rPr dirty="0" baseline="5555" sz="750">
                <a:latin typeface="Calibri"/>
                <a:cs typeface="Calibri"/>
              </a:rPr>
              <a:t>	</a:t>
            </a:r>
            <a:r>
              <a:rPr dirty="0" sz="500" spc="45">
                <a:latin typeface="Calibri"/>
                <a:cs typeface="Calibri"/>
              </a:rPr>
              <a:t>8,678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2426558" y="6564954"/>
            <a:ext cx="3384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5"/>
              </a:spcBef>
            </a:pPr>
            <a:r>
              <a:rPr dirty="0" sz="500" spc="55">
                <a:latin typeface="Calibri"/>
                <a:cs typeface="Calibri"/>
              </a:rPr>
              <a:t>Papayal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50">
                <a:latin typeface="Calibri"/>
                <a:cs typeface="Calibri"/>
              </a:rPr>
              <a:t>Zarumilla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3294891" y="6564955"/>
            <a:ext cx="170815" cy="2235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500" spc="40">
                <a:latin typeface="Calibri"/>
                <a:cs typeface="Calibri"/>
              </a:rPr>
              <a:t>1.11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500" spc="40">
                <a:latin typeface="Calibri"/>
                <a:cs typeface="Calibri"/>
              </a:rPr>
              <a:t>0.89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3692805" y="6564955"/>
            <a:ext cx="108585" cy="2235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500" spc="4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500" spc="45">
                <a:latin typeface="Calibri"/>
                <a:cs typeface="Calibri"/>
              </a:rPr>
              <a:t>30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4101028" y="6573177"/>
            <a:ext cx="254000" cy="2235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500" spc="55">
                <a:latin typeface="Calibri"/>
                <a:cs typeface="Calibri"/>
              </a:rPr>
              <a:t>11,706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500" spc="55">
                <a:latin typeface="Calibri"/>
                <a:cs typeface="Calibri"/>
              </a:rPr>
              <a:t>33,826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2426558" y="6782667"/>
            <a:ext cx="26987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70">
                <a:latin typeface="Calibri"/>
                <a:cs typeface="Calibri"/>
              </a:rPr>
              <a:t>La</a:t>
            </a:r>
            <a:r>
              <a:rPr dirty="0" sz="500" spc="55">
                <a:latin typeface="Calibri"/>
                <a:cs typeface="Calibri"/>
              </a:rPr>
              <a:t> </a:t>
            </a:r>
            <a:r>
              <a:rPr dirty="0" sz="500" spc="35"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3294891" y="6782668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0.88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3692805" y="6782668"/>
            <a:ext cx="1085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4101028" y="6790890"/>
            <a:ext cx="25400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12,447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2426558" y="6881603"/>
            <a:ext cx="28575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3294891" y="6881603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0.79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3692805" y="6881603"/>
            <a:ext cx="1085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72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4101028" y="6889825"/>
            <a:ext cx="25400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91,093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2426558" y="6980429"/>
            <a:ext cx="28003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35">
                <a:latin typeface="Calibri"/>
                <a:cs typeface="Calibri"/>
              </a:rPr>
              <a:t>Zorritos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3294891" y="6980429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0.70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3692805" y="6980429"/>
            <a:ext cx="1085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14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4101028" y="6988761"/>
            <a:ext cx="25400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19,956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2426558" y="7079348"/>
            <a:ext cx="30035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3294891" y="7079348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0.67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3692805" y="7079348"/>
            <a:ext cx="1085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16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0" name="object 170" descr=""/>
          <p:cNvSpPr txBox="1"/>
          <p:nvPr/>
        </p:nvSpPr>
        <p:spPr>
          <a:xfrm>
            <a:off x="4101028" y="7087707"/>
            <a:ext cx="25400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24,015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1" name="object 171" descr=""/>
          <p:cNvSpPr txBox="1"/>
          <p:nvPr/>
        </p:nvSpPr>
        <p:spPr>
          <a:xfrm>
            <a:off x="2426558" y="7178284"/>
            <a:ext cx="48196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65">
                <a:latin typeface="Calibri"/>
                <a:cs typeface="Calibri"/>
              </a:rPr>
              <a:t>Aguas</a:t>
            </a:r>
            <a:r>
              <a:rPr dirty="0" sz="500" spc="95">
                <a:latin typeface="Calibri"/>
                <a:cs typeface="Calibri"/>
              </a:rPr>
              <a:t> </a:t>
            </a:r>
            <a:r>
              <a:rPr dirty="0" sz="500" spc="45"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2" name="object 172" descr=""/>
          <p:cNvSpPr txBox="1"/>
          <p:nvPr/>
        </p:nvSpPr>
        <p:spPr>
          <a:xfrm>
            <a:off x="3294891" y="7178284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0.48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3" name="object 173" descr=""/>
          <p:cNvSpPr txBox="1"/>
          <p:nvPr/>
        </p:nvSpPr>
        <p:spPr>
          <a:xfrm>
            <a:off x="3692805" y="7178284"/>
            <a:ext cx="1085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4" name="object 174" descr=""/>
          <p:cNvSpPr txBox="1"/>
          <p:nvPr/>
        </p:nvSpPr>
        <p:spPr>
          <a:xfrm>
            <a:off x="2426558" y="7277220"/>
            <a:ext cx="34798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60">
                <a:latin typeface="Calibri"/>
                <a:cs typeface="Calibri"/>
              </a:rPr>
              <a:t>Matapalo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5" name="object 175" descr=""/>
          <p:cNvSpPr txBox="1"/>
          <p:nvPr/>
        </p:nvSpPr>
        <p:spPr>
          <a:xfrm>
            <a:off x="3294891" y="7277220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6" name="object 176" descr=""/>
          <p:cNvSpPr txBox="1"/>
          <p:nvPr/>
        </p:nvSpPr>
        <p:spPr>
          <a:xfrm>
            <a:off x="3713422" y="7277220"/>
            <a:ext cx="673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25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4142469" y="7285442"/>
            <a:ext cx="21272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5">
                <a:latin typeface="Calibri"/>
                <a:cs typeface="Calibri"/>
              </a:rPr>
              <a:t>7,473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2426558" y="7376155"/>
            <a:ext cx="26987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60">
                <a:latin typeface="Calibri"/>
                <a:cs typeface="Calibri"/>
              </a:rPr>
              <a:t>Casitas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3294891" y="7376155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0.16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3713422" y="7376155"/>
            <a:ext cx="673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25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2426558" y="7475091"/>
            <a:ext cx="73977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70">
                <a:latin typeface="Calibri"/>
                <a:cs typeface="Calibri"/>
              </a:rPr>
              <a:t>San</a:t>
            </a:r>
            <a:r>
              <a:rPr dirty="0" sz="500" spc="30">
                <a:latin typeface="Calibri"/>
                <a:cs typeface="Calibri"/>
              </a:rPr>
              <a:t> </a:t>
            </a:r>
            <a:r>
              <a:rPr dirty="0" sz="500" spc="65">
                <a:latin typeface="Calibri"/>
                <a:cs typeface="Calibri"/>
              </a:rPr>
              <a:t>Juan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65">
                <a:latin typeface="Calibri"/>
                <a:cs typeface="Calibri"/>
              </a:rPr>
              <a:t>de</a:t>
            </a:r>
            <a:r>
              <a:rPr dirty="0" sz="500" spc="50">
                <a:latin typeface="Calibri"/>
                <a:cs typeface="Calibri"/>
              </a:rPr>
              <a:t> </a:t>
            </a:r>
            <a:r>
              <a:rPr dirty="0" sz="500" spc="55">
                <a:latin typeface="Calibri"/>
                <a:cs typeface="Calibri"/>
              </a:rPr>
              <a:t>la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 spc="50">
                <a:latin typeface="Calibri"/>
                <a:cs typeface="Calibri"/>
              </a:rPr>
              <a:t>Virgen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3294891" y="7475091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latin typeface="Calibri"/>
                <a:cs typeface="Calibri"/>
              </a:rPr>
              <a:t>0.00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3713422" y="7475091"/>
            <a:ext cx="673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25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2426558" y="7574026"/>
            <a:ext cx="37592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65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3294891" y="7574026"/>
            <a:ext cx="17081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0">
                <a:solidFill>
                  <a:srgbClr val="FFFFFF"/>
                </a:solidFill>
                <a:latin typeface="Calibri"/>
                <a:cs typeface="Calibri"/>
              </a:rPr>
              <a:t>0.83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6" name="object 186" descr=""/>
          <p:cNvSpPr txBox="1"/>
          <p:nvPr/>
        </p:nvSpPr>
        <p:spPr>
          <a:xfrm>
            <a:off x="3671982" y="7574026"/>
            <a:ext cx="14986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45">
                <a:solidFill>
                  <a:srgbClr val="FFFFFF"/>
                </a:solidFill>
                <a:latin typeface="Calibri"/>
                <a:cs typeface="Calibri"/>
              </a:rPr>
              <a:t>223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7" name="object 187" descr=""/>
          <p:cNvGrpSpPr/>
          <p:nvPr/>
        </p:nvGrpSpPr>
        <p:grpSpPr>
          <a:xfrm>
            <a:off x="2423514" y="6172065"/>
            <a:ext cx="4705350" cy="2308225"/>
            <a:chOff x="2423514" y="6172065"/>
            <a:chExt cx="4705350" cy="2308225"/>
          </a:xfrm>
        </p:grpSpPr>
        <p:sp>
          <p:nvSpPr>
            <p:cNvPr id="188" name="object 188" descr=""/>
            <p:cNvSpPr/>
            <p:nvPr/>
          </p:nvSpPr>
          <p:spPr>
            <a:xfrm>
              <a:off x="2426372" y="6174923"/>
              <a:ext cx="0" cy="1504950"/>
            </a:xfrm>
            <a:custGeom>
              <a:avLst/>
              <a:gdLst/>
              <a:ahLst/>
              <a:cxnLst/>
              <a:rect l="l" t="t" r="r" b="b"/>
              <a:pathLst>
                <a:path w="0" h="1504950">
                  <a:moveTo>
                    <a:pt x="0" y="0"/>
                  </a:moveTo>
                  <a:lnTo>
                    <a:pt x="0" y="1504572"/>
                  </a:lnTo>
                </a:path>
              </a:pathLst>
            </a:custGeom>
            <a:ln w="51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423795" y="6172851"/>
              <a:ext cx="5715" cy="1508760"/>
            </a:xfrm>
            <a:custGeom>
              <a:avLst/>
              <a:gdLst/>
              <a:ahLst/>
              <a:cxnLst/>
              <a:rect l="l" t="t" r="r" b="b"/>
              <a:pathLst>
                <a:path w="5714" h="1508759">
                  <a:moveTo>
                    <a:pt x="5154" y="0"/>
                  </a:moveTo>
                  <a:lnTo>
                    <a:pt x="0" y="0"/>
                  </a:lnTo>
                  <a:lnTo>
                    <a:pt x="0" y="1508700"/>
                  </a:lnTo>
                  <a:lnTo>
                    <a:pt x="5154" y="1508700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186155" y="6179034"/>
              <a:ext cx="0" cy="1500505"/>
            </a:xfrm>
            <a:custGeom>
              <a:avLst/>
              <a:gdLst/>
              <a:ahLst/>
              <a:cxnLst/>
              <a:rect l="l" t="t" r="r" b="b"/>
              <a:pathLst>
                <a:path w="0" h="1500504">
                  <a:moveTo>
                    <a:pt x="0" y="0"/>
                  </a:moveTo>
                  <a:lnTo>
                    <a:pt x="0" y="1500461"/>
                  </a:lnTo>
                </a:path>
              </a:pathLst>
            </a:custGeom>
            <a:ln w="51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183543" y="6176962"/>
              <a:ext cx="5715" cy="1504950"/>
            </a:xfrm>
            <a:custGeom>
              <a:avLst/>
              <a:gdLst/>
              <a:ahLst/>
              <a:cxnLst/>
              <a:rect l="l" t="t" r="r" b="b"/>
              <a:pathLst>
                <a:path w="5714" h="1504950">
                  <a:moveTo>
                    <a:pt x="5154" y="0"/>
                  </a:moveTo>
                  <a:lnTo>
                    <a:pt x="0" y="0"/>
                  </a:lnTo>
                  <a:lnTo>
                    <a:pt x="0" y="1504589"/>
                  </a:lnTo>
                  <a:lnTo>
                    <a:pt x="5154" y="1504589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568400" y="6179034"/>
              <a:ext cx="0" cy="1500505"/>
            </a:xfrm>
            <a:custGeom>
              <a:avLst/>
              <a:gdLst/>
              <a:ahLst/>
              <a:cxnLst/>
              <a:rect l="l" t="t" r="r" b="b"/>
              <a:pathLst>
                <a:path w="0" h="1500504">
                  <a:moveTo>
                    <a:pt x="0" y="0"/>
                  </a:moveTo>
                  <a:lnTo>
                    <a:pt x="0" y="1500461"/>
                  </a:lnTo>
                </a:path>
              </a:pathLst>
            </a:custGeom>
            <a:ln w="51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565857" y="6176962"/>
              <a:ext cx="5715" cy="1504950"/>
            </a:xfrm>
            <a:custGeom>
              <a:avLst/>
              <a:gdLst/>
              <a:ahLst/>
              <a:cxnLst/>
              <a:rect l="l" t="t" r="r" b="b"/>
              <a:pathLst>
                <a:path w="5714" h="1504950">
                  <a:moveTo>
                    <a:pt x="5326" y="0"/>
                  </a:moveTo>
                  <a:lnTo>
                    <a:pt x="0" y="0"/>
                  </a:lnTo>
                  <a:lnTo>
                    <a:pt x="0" y="1504589"/>
                  </a:lnTo>
                  <a:lnTo>
                    <a:pt x="5326" y="1504589"/>
                  </a:lnTo>
                  <a:lnTo>
                    <a:pt x="53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919925" y="6179034"/>
              <a:ext cx="0" cy="1500505"/>
            </a:xfrm>
            <a:custGeom>
              <a:avLst/>
              <a:gdLst/>
              <a:ahLst/>
              <a:cxnLst/>
              <a:rect l="l" t="t" r="r" b="b"/>
              <a:pathLst>
                <a:path w="0" h="1500504">
                  <a:moveTo>
                    <a:pt x="0" y="0"/>
                  </a:moveTo>
                  <a:lnTo>
                    <a:pt x="0" y="1500461"/>
                  </a:lnTo>
                </a:path>
              </a:pathLst>
            </a:custGeom>
            <a:ln w="51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917383" y="6176962"/>
              <a:ext cx="5715" cy="1504950"/>
            </a:xfrm>
            <a:custGeom>
              <a:avLst/>
              <a:gdLst/>
              <a:ahLst/>
              <a:cxnLst/>
              <a:rect l="l" t="t" r="r" b="b"/>
              <a:pathLst>
                <a:path w="5714" h="1504950">
                  <a:moveTo>
                    <a:pt x="5154" y="0"/>
                  </a:moveTo>
                  <a:lnTo>
                    <a:pt x="0" y="0"/>
                  </a:lnTo>
                  <a:lnTo>
                    <a:pt x="0" y="1504589"/>
                  </a:lnTo>
                  <a:lnTo>
                    <a:pt x="5154" y="1504589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354126" y="6179034"/>
              <a:ext cx="0" cy="1500505"/>
            </a:xfrm>
            <a:custGeom>
              <a:avLst/>
              <a:gdLst/>
              <a:ahLst/>
              <a:cxnLst/>
              <a:rect l="l" t="t" r="r" b="b"/>
              <a:pathLst>
                <a:path w="0" h="1500504">
                  <a:moveTo>
                    <a:pt x="0" y="0"/>
                  </a:moveTo>
                  <a:lnTo>
                    <a:pt x="0" y="1500461"/>
                  </a:lnTo>
                </a:path>
              </a:pathLst>
            </a:custGeom>
            <a:ln w="51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351515" y="6176962"/>
              <a:ext cx="5715" cy="1504950"/>
            </a:xfrm>
            <a:custGeom>
              <a:avLst/>
              <a:gdLst/>
              <a:ahLst/>
              <a:cxnLst/>
              <a:rect l="l" t="t" r="r" b="b"/>
              <a:pathLst>
                <a:path w="5714" h="1504950">
                  <a:moveTo>
                    <a:pt x="5154" y="0"/>
                  </a:moveTo>
                  <a:lnTo>
                    <a:pt x="0" y="0"/>
                  </a:lnTo>
                  <a:lnTo>
                    <a:pt x="0" y="1504589"/>
                  </a:lnTo>
                  <a:lnTo>
                    <a:pt x="5154" y="1504589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431526" y="6174923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428949" y="6172840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431526" y="6294413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428949" y="6292330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431526" y="6393349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428949" y="6391266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431526" y="6492284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428949" y="6490201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431526" y="6591220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428949" y="6589137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431526" y="6690156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428949" y="6688073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431526" y="6789091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428949" y="6787008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431526" y="6888027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428949" y="6885944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431526" y="6986963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428949" y="6984880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431526" y="7085898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428949" y="7083815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431526" y="7184817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428949" y="7182762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431526" y="7283753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428949" y="7281698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431526" y="7382689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428949" y="7380633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431526" y="7481624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428949" y="7479569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431526" y="7580560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428949" y="7578505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431526" y="7679495"/>
              <a:ext cx="1922780" cy="0"/>
            </a:xfrm>
            <a:custGeom>
              <a:avLst/>
              <a:gdLst/>
              <a:ahLst/>
              <a:cxnLst/>
              <a:rect l="l" t="t" r="r" b="b"/>
              <a:pathLst>
                <a:path w="1922779" h="0">
                  <a:moveTo>
                    <a:pt x="0" y="0"/>
                  </a:moveTo>
                  <a:lnTo>
                    <a:pt x="1922600" y="0"/>
                  </a:lnTo>
                </a:path>
              </a:pathLst>
            </a:custGeom>
            <a:ln w="411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428949" y="7677440"/>
              <a:ext cx="1927860" cy="4445"/>
            </a:xfrm>
            <a:custGeom>
              <a:avLst/>
              <a:gdLst/>
              <a:ahLst/>
              <a:cxnLst/>
              <a:rect l="l" t="t" r="r" b="b"/>
              <a:pathLst>
                <a:path w="1927860" h="4445">
                  <a:moveTo>
                    <a:pt x="1927720" y="0"/>
                  </a:moveTo>
                  <a:lnTo>
                    <a:pt x="0" y="0"/>
                  </a:lnTo>
                  <a:lnTo>
                    <a:pt x="0" y="4110"/>
                  </a:lnTo>
                  <a:lnTo>
                    <a:pt x="1927720" y="4111"/>
                  </a:lnTo>
                  <a:lnTo>
                    <a:pt x="1927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498517" y="7274042"/>
              <a:ext cx="2626360" cy="1189990"/>
            </a:xfrm>
            <a:custGeom>
              <a:avLst/>
              <a:gdLst/>
              <a:ahLst/>
              <a:cxnLst/>
              <a:rect l="l" t="t" r="r" b="b"/>
              <a:pathLst>
                <a:path w="2626359" h="1189990">
                  <a:moveTo>
                    <a:pt x="2625772" y="0"/>
                  </a:moveTo>
                  <a:lnTo>
                    <a:pt x="0" y="0"/>
                  </a:lnTo>
                  <a:lnTo>
                    <a:pt x="0" y="1189746"/>
                  </a:lnTo>
                  <a:lnTo>
                    <a:pt x="2625772" y="1189746"/>
                  </a:lnTo>
                  <a:lnTo>
                    <a:pt x="26257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524495" y="7452900"/>
              <a:ext cx="2578100" cy="1013460"/>
            </a:xfrm>
            <a:custGeom>
              <a:avLst/>
              <a:gdLst/>
              <a:ahLst/>
              <a:cxnLst/>
              <a:rect l="l" t="t" r="r" b="b"/>
              <a:pathLst>
                <a:path w="2578100" h="1013459">
                  <a:moveTo>
                    <a:pt x="247789" y="0"/>
                  </a:moveTo>
                  <a:lnTo>
                    <a:pt x="199830" y="546640"/>
                  </a:lnTo>
                  <a:lnTo>
                    <a:pt x="147874" y="550659"/>
                  </a:lnTo>
                  <a:lnTo>
                    <a:pt x="99915" y="635067"/>
                  </a:lnTo>
                  <a:lnTo>
                    <a:pt x="47959" y="606931"/>
                  </a:lnTo>
                  <a:lnTo>
                    <a:pt x="0" y="743596"/>
                  </a:lnTo>
                  <a:lnTo>
                    <a:pt x="0" y="1012897"/>
                  </a:lnTo>
                  <a:lnTo>
                    <a:pt x="2577813" y="1012897"/>
                  </a:lnTo>
                  <a:lnTo>
                    <a:pt x="2577813" y="856140"/>
                  </a:lnTo>
                  <a:lnTo>
                    <a:pt x="2525857" y="671242"/>
                  </a:lnTo>
                  <a:lnTo>
                    <a:pt x="2477898" y="703397"/>
                  </a:lnTo>
                  <a:lnTo>
                    <a:pt x="2425942" y="659183"/>
                  </a:lnTo>
                  <a:lnTo>
                    <a:pt x="2377982" y="687319"/>
                  </a:lnTo>
                  <a:lnTo>
                    <a:pt x="2330023" y="631048"/>
                  </a:lnTo>
                  <a:lnTo>
                    <a:pt x="2278067" y="598892"/>
                  </a:lnTo>
                  <a:lnTo>
                    <a:pt x="2230108" y="550659"/>
                  </a:lnTo>
                  <a:lnTo>
                    <a:pt x="2178152" y="530562"/>
                  </a:lnTo>
                  <a:lnTo>
                    <a:pt x="2130192" y="627028"/>
                  </a:lnTo>
                  <a:lnTo>
                    <a:pt x="2082233" y="490368"/>
                  </a:lnTo>
                  <a:lnTo>
                    <a:pt x="2030277" y="462232"/>
                  </a:lnTo>
                  <a:lnTo>
                    <a:pt x="1982318" y="659183"/>
                  </a:lnTo>
                  <a:lnTo>
                    <a:pt x="1930362" y="594873"/>
                  </a:lnTo>
                  <a:lnTo>
                    <a:pt x="1882403" y="582815"/>
                  </a:lnTo>
                  <a:lnTo>
                    <a:pt x="1834443" y="627028"/>
                  </a:lnTo>
                  <a:lnTo>
                    <a:pt x="1782487" y="618989"/>
                  </a:lnTo>
                  <a:lnTo>
                    <a:pt x="1734528" y="643106"/>
                  </a:lnTo>
                  <a:lnTo>
                    <a:pt x="1682572" y="643106"/>
                  </a:lnTo>
                  <a:lnTo>
                    <a:pt x="1634613" y="462232"/>
                  </a:lnTo>
                  <a:lnTo>
                    <a:pt x="1586654" y="534582"/>
                  </a:lnTo>
                  <a:lnTo>
                    <a:pt x="1534698" y="618989"/>
                  </a:lnTo>
                  <a:lnTo>
                    <a:pt x="1486738" y="679281"/>
                  </a:lnTo>
                  <a:lnTo>
                    <a:pt x="1438779" y="663203"/>
                  </a:lnTo>
                  <a:lnTo>
                    <a:pt x="1386823" y="671242"/>
                  </a:lnTo>
                  <a:lnTo>
                    <a:pt x="1338864" y="598892"/>
                  </a:lnTo>
                  <a:lnTo>
                    <a:pt x="1286908" y="639086"/>
                  </a:lnTo>
                  <a:lnTo>
                    <a:pt x="1238949" y="635067"/>
                  </a:lnTo>
                  <a:lnTo>
                    <a:pt x="1190989" y="719480"/>
                  </a:lnTo>
                  <a:lnTo>
                    <a:pt x="1139033" y="602912"/>
                  </a:lnTo>
                  <a:lnTo>
                    <a:pt x="1091074" y="643106"/>
                  </a:lnTo>
                  <a:lnTo>
                    <a:pt x="1039118" y="651145"/>
                  </a:lnTo>
                  <a:lnTo>
                    <a:pt x="991159" y="602912"/>
                  </a:lnTo>
                  <a:lnTo>
                    <a:pt x="943199" y="574776"/>
                  </a:lnTo>
                  <a:lnTo>
                    <a:pt x="891243" y="594873"/>
                  </a:lnTo>
                  <a:lnTo>
                    <a:pt x="843284" y="530562"/>
                  </a:lnTo>
                  <a:lnTo>
                    <a:pt x="791328" y="550659"/>
                  </a:lnTo>
                  <a:lnTo>
                    <a:pt x="743369" y="598892"/>
                  </a:lnTo>
                  <a:lnTo>
                    <a:pt x="695410" y="526543"/>
                  </a:lnTo>
                  <a:lnTo>
                    <a:pt x="643454" y="413999"/>
                  </a:lnTo>
                  <a:lnTo>
                    <a:pt x="595494" y="570756"/>
                  </a:lnTo>
                  <a:lnTo>
                    <a:pt x="543538" y="538601"/>
                  </a:lnTo>
                  <a:lnTo>
                    <a:pt x="495579" y="562717"/>
                  </a:lnTo>
                  <a:lnTo>
                    <a:pt x="447620" y="470271"/>
                  </a:lnTo>
                  <a:lnTo>
                    <a:pt x="395664" y="418019"/>
                  </a:lnTo>
                  <a:lnTo>
                    <a:pt x="347704" y="430077"/>
                  </a:lnTo>
                  <a:lnTo>
                    <a:pt x="295749" y="401941"/>
                  </a:lnTo>
                  <a:lnTo>
                    <a:pt x="247789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524495" y="7452900"/>
              <a:ext cx="2578100" cy="1013460"/>
            </a:xfrm>
            <a:custGeom>
              <a:avLst/>
              <a:gdLst/>
              <a:ahLst/>
              <a:cxnLst/>
              <a:rect l="l" t="t" r="r" b="b"/>
              <a:pathLst>
                <a:path w="2578100" h="1013459">
                  <a:moveTo>
                    <a:pt x="0" y="743596"/>
                  </a:moveTo>
                  <a:lnTo>
                    <a:pt x="47959" y="606931"/>
                  </a:lnTo>
                  <a:lnTo>
                    <a:pt x="99915" y="635067"/>
                  </a:lnTo>
                  <a:lnTo>
                    <a:pt x="147874" y="550659"/>
                  </a:lnTo>
                  <a:lnTo>
                    <a:pt x="199830" y="546640"/>
                  </a:lnTo>
                  <a:lnTo>
                    <a:pt x="247789" y="0"/>
                  </a:lnTo>
                  <a:lnTo>
                    <a:pt x="295749" y="401941"/>
                  </a:lnTo>
                  <a:lnTo>
                    <a:pt x="347704" y="430077"/>
                  </a:lnTo>
                  <a:lnTo>
                    <a:pt x="395664" y="418019"/>
                  </a:lnTo>
                  <a:lnTo>
                    <a:pt x="447620" y="470271"/>
                  </a:lnTo>
                  <a:lnTo>
                    <a:pt x="495579" y="562717"/>
                  </a:lnTo>
                  <a:lnTo>
                    <a:pt x="543538" y="538601"/>
                  </a:lnTo>
                  <a:lnTo>
                    <a:pt x="595494" y="570756"/>
                  </a:lnTo>
                  <a:lnTo>
                    <a:pt x="643454" y="413999"/>
                  </a:lnTo>
                  <a:lnTo>
                    <a:pt x="695410" y="526543"/>
                  </a:lnTo>
                  <a:lnTo>
                    <a:pt x="743369" y="598892"/>
                  </a:lnTo>
                  <a:lnTo>
                    <a:pt x="791328" y="550659"/>
                  </a:lnTo>
                  <a:lnTo>
                    <a:pt x="843284" y="530562"/>
                  </a:lnTo>
                  <a:lnTo>
                    <a:pt x="891243" y="594873"/>
                  </a:lnTo>
                  <a:lnTo>
                    <a:pt x="943199" y="574776"/>
                  </a:lnTo>
                  <a:lnTo>
                    <a:pt x="991159" y="602912"/>
                  </a:lnTo>
                  <a:lnTo>
                    <a:pt x="1039118" y="651145"/>
                  </a:lnTo>
                  <a:lnTo>
                    <a:pt x="1091074" y="643106"/>
                  </a:lnTo>
                  <a:lnTo>
                    <a:pt x="1139033" y="602912"/>
                  </a:lnTo>
                  <a:lnTo>
                    <a:pt x="1190989" y="719480"/>
                  </a:lnTo>
                  <a:lnTo>
                    <a:pt x="1238949" y="635067"/>
                  </a:lnTo>
                  <a:lnTo>
                    <a:pt x="1286908" y="639086"/>
                  </a:lnTo>
                  <a:lnTo>
                    <a:pt x="1338864" y="598892"/>
                  </a:lnTo>
                  <a:lnTo>
                    <a:pt x="1386823" y="671242"/>
                  </a:lnTo>
                  <a:lnTo>
                    <a:pt x="1438779" y="663203"/>
                  </a:lnTo>
                  <a:lnTo>
                    <a:pt x="1486738" y="679281"/>
                  </a:lnTo>
                  <a:lnTo>
                    <a:pt x="1534698" y="618989"/>
                  </a:lnTo>
                  <a:lnTo>
                    <a:pt x="1586654" y="534582"/>
                  </a:lnTo>
                  <a:lnTo>
                    <a:pt x="1634613" y="462232"/>
                  </a:lnTo>
                  <a:lnTo>
                    <a:pt x="1682572" y="643106"/>
                  </a:lnTo>
                  <a:lnTo>
                    <a:pt x="1734528" y="643106"/>
                  </a:lnTo>
                  <a:lnTo>
                    <a:pt x="1782487" y="618989"/>
                  </a:lnTo>
                  <a:lnTo>
                    <a:pt x="1834443" y="627028"/>
                  </a:lnTo>
                  <a:lnTo>
                    <a:pt x="1882403" y="582815"/>
                  </a:lnTo>
                  <a:lnTo>
                    <a:pt x="1930362" y="594873"/>
                  </a:lnTo>
                  <a:lnTo>
                    <a:pt x="1982318" y="659183"/>
                  </a:lnTo>
                  <a:lnTo>
                    <a:pt x="2030277" y="462232"/>
                  </a:lnTo>
                  <a:lnTo>
                    <a:pt x="2082233" y="490368"/>
                  </a:lnTo>
                  <a:lnTo>
                    <a:pt x="2130192" y="627028"/>
                  </a:lnTo>
                  <a:lnTo>
                    <a:pt x="2178152" y="530562"/>
                  </a:lnTo>
                  <a:lnTo>
                    <a:pt x="2230108" y="550659"/>
                  </a:lnTo>
                  <a:lnTo>
                    <a:pt x="2278067" y="598892"/>
                  </a:lnTo>
                  <a:lnTo>
                    <a:pt x="2330023" y="631048"/>
                  </a:lnTo>
                  <a:lnTo>
                    <a:pt x="2377982" y="687319"/>
                  </a:lnTo>
                  <a:lnTo>
                    <a:pt x="2425942" y="659183"/>
                  </a:lnTo>
                  <a:lnTo>
                    <a:pt x="2477898" y="703397"/>
                  </a:lnTo>
                  <a:lnTo>
                    <a:pt x="2525857" y="671242"/>
                  </a:lnTo>
                  <a:lnTo>
                    <a:pt x="2577813" y="856140"/>
                  </a:lnTo>
                  <a:lnTo>
                    <a:pt x="2577813" y="1012897"/>
                  </a:lnTo>
                  <a:lnTo>
                    <a:pt x="2525857" y="1012897"/>
                  </a:lnTo>
                  <a:lnTo>
                    <a:pt x="2477898" y="1012897"/>
                  </a:lnTo>
                  <a:lnTo>
                    <a:pt x="0" y="1012897"/>
                  </a:lnTo>
                  <a:lnTo>
                    <a:pt x="0" y="743596"/>
                  </a:lnTo>
                  <a:close/>
                </a:path>
              </a:pathLst>
            </a:custGeom>
            <a:ln w="4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524495" y="7967385"/>
              <a:ext cx="2578100" cy="498475"/>
            </a:xfrm>
            <a:custGeom>
              <a:avLst/>
              <a:gdLst/>
              <a:ahLst/>
              <a:cxnLst/>
              <a:rect l="l" t="t" r="r" b="b"/>
              <a:pathLst>
                <a:path w="2578100" h="498475">
                  <a:moveTo>
                    <a:pt x="247789" y="0"/>
                  </a:moveTo>
                  <a:lnTo>
                    <a:pt x="199830" y="104504"/>
                  </a:lnTo>
                  <a:lnTo>
                    <a:pt x="147874" y="136660"/>
                  </a:lnTo>
                  <a:lnTo>
                    <a:pt x="99915" y="225092"/>
                  </a:lnTo>
                  <a:lnTo>
                    <a:pt x="47959" y="209014"/>
                  </a:lnTo>
                  <a:lnTo>
                    <a:pt x="0" y="285383"/>
                  </a:lnTo>
                  <a:lnTo>
                    <a:pt x="0" y="498412"/>
                  </a:lnTo>
                  <a:lnTo>
                    <a:pt x="2577813" y="498412"/>
                  </a:lnTo>
                  <a:lnTo>
                    <a:pt x="2577813" y="466257"/>
                  </a:lnTo>
                  <a:lnTo>
                    <a:pt x="2525857" y="297442"/>
                  </a:lnTo>
                  <a:lnTo>
                    <a:pt x="2477898" y="241170"/>
                  </a:lnTo>
                  <a:lnTo>
                    <a:pt x="2425942" y="265286"/>
                  </a:lnTo>
                  <a:lnTo>
                    <a:pt x="2377982" y="225092"/>
                  </a:lnTo>
                  <a:lnTo>
                    <a:pt x="2330023" y="192931"/>
                  </a:lnTo>
                  <a:lnTo>
                    <a:pt x="2278067" y="176854"/>
                  </a:lnTo>
                  <a:lnTo>
                    <a:pt x="2230108" y="196956"/>
                  </a:lnTo>
                  <a:lnTo>
                    <a:pt x="2178152" y="164795"/>
                  </a:lnTo>
                  <a:lnTo>
                    <a:pt x="2130192" y="196956"/>
                  </a:lnTo>
                  <a:lnTo>
                    <a:pt x="2082233" y="180873"/>
                  </a:lnTo>
                  <a:lnTo>
                    <a:pt x="2030277" y="164795"/>
                  </a:lnTo>
                  <a:lnTo>
                    <a:pt x="1982318" y="241170"/>
                  </a:lnTo>
                  <a:lnTo>
                    <a:pt x="1930362" y="172834"/>
                  </a:lnTo>
                  <a:lnTo>
                    <a:pt x="1882403" y="184893"/>
                  </a:lnTo>
                  <a:lnTo>
                    <a:pt x="1834443" y="160776"/>
                  </a:lnTo>
                  <a:lnTo>
                    <a:pt x="1782487" y="217053"/>
                  </a:lnTo>
                  <a:lnTo>
                    <a:pt x="1734528" y="200976"/>
                  </a:lnTo>
                  <a:lnTo>
                    <a:pt x="1682572" y="245189"/>
                  </a:lnTo>
                  <a:lnTo>
                    <a:pt x="1634613" y="156757"/>
                  </a:lnTo>
                  <a:lnTo>
                    <a:pt x="1586654" y="196956"/>
                  </a:lnTo>
                  <a:lnTo>
                    <a:pt x="1534698" y="217053"/>
                  </a:lnTo>
                  <a:lnTo>
                    <a:pt x="1486738" y="257247"/>
                  </a:lnTo>
                  <a:lnTo>
                    <a:pt x="1438779" y="277344"/>
                  </a:lnTo>
                  <a:lnTo>
                    <a:pt x="1386823" y="261267"/>
                  </a:lnTo>
                  <a:lnTo>
                    <a:pt x="1338864" y="213034"/>
                  </a:lnTo>
                  <a:lnTo>
                    <a:pt x="1286908" y="213034"/>
                  </a:lnTo>
                  <a:lnTo>
                    <a:pt x="1238949" y="209014"/>
                  </a:lnTo>
                  <a:lnTo>
                    <a:pt x="1190989" y="265286"/>
                  </a:lnTo>
                  <a:lnTo>
                    <a:pt x="1139033" y="237150"/>
                  </a:lnTo>
                  <a:lnTo>
                    <a:pt x="1091074" y="213034"/>
                  </a:lnTo>
                  <a:lnTo>
                    <a:pt x="1039118" y="213034"/>
                  </a:lnTo>
                  <a:lnTo>
                    <a:pt x="991159" y="221073"/>
                  </a:lnTo>
                  <a:lnTo>
                    <a:pt x="943199" y="213034"/>
                  </a:lnTo>
                  <a:lnTo>
                    <a:pt x="891243" y="233131"/>
                  </a:lnTo>
                  <a:lnTo>
                    <a:pt x="843284" y="225092"/>
                  </a:lnTo>
                  <a:lnTo>
                    <a:pt x="791328" y="176854"/>
                  </a:lnTo>
                  <a:lnTo>
                    <a:pt x="743369" y="200976"/>
                  </a:lnTo>
                  <a:lnTo>
                    <a:pt x="695410" y="144698"/>
                  </a:lnTo>
                  <a:lnTo>
                    <a:pt x="643454" y="132640"/>
                  </a:lnTo>
                  <a:lnTo>
                    <a:pt x="595494" y="148718"/>
                  </a:lnTo>
                  <a:lnTo>
                    <a:pt x="543538" y="128621"/>
                  </a:lnTo>
                  <a:lnTo>
                    <a:pt x="495579" y="140679"/>
                  </a:lnTo>
                  <a:lnTo>
                    <a:pt x="447620" y="76368"/>
                  </a:lnTo>
                  <a:lnTo>
                    <a:pt x="395664" y="60291"/>
                  </a:lnTo>
                  <a:lnTo>
                    <a:pt x="347704" y="36174"/>
                  </a:lnTo>
                  <a:lnTo>
                    <a:pt x="295749" y="84407"/>
                  </a:lnTo>
                  <a:lnTo>
                    <a:pt x="2477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524495" y="7967385"/>
              <a:ext cx="2578100" cy="498475"/>
            </a:xfrm>
            <a:custGeom>
              <a:avLst/>
              <a:gdLst/>
              <a:ahLst/>
              <a:cxnLst/>
              <a:rect l="l" t="t" r="r" b="b"/>
              <a:pathLst>
                <a:path w="2578100" h="498475">
                  <a:moveTo>
                    <a:pt x="0" y="285383"/>
                  </a:moveTo>
                  <a:lnTo>
                    <a:pt x="47959" y="209014"/>
                  </a:lnTo>
                  <a:lnTo>
                    <a:pt x="99915" y="225092"/>
                  </a:lnTo>
                  <a:lnTo>
                    <a:pt x="147874" y="136660"/>
                  </a:lnTo>
                  <a:lnTo>
                    <a:pt x="199830" y="104504"/>
                  </a:lnTo>
                  <a:lnTo>
                    <a:pt x="247789" y="0"/>
                  </a:lnTo>
                  <a:lnTo>
                    <a:pt x="295749" y="84407"/>
                  </a:lnTo>
                  <a:lnTo>
                    <a:pt x="347704" y="36174"/>
                  </a:lnTo>
                  <a:lnTo>
                    <a:pt x="395664" y="60291"/>
                  </a:lnTo>
                  <a:lnTo>
                    <a:pt x="447620" y="76368"/>
                  </a:lnTo>
                  <a:lnTo>
                    <a:pt x="495579" y="140679"/>
                  </a:lnTo>
                  <a:lnTo>
                    <a:pt x="543538" y="128621"/>
                  </a:lnTo>
                  <a:lnTo>
                    <a:pt x="595494" y="148718"/>
                  </a:lnTo>
                  <a:lnTo>
                    <a:pt x="643454" y="132640"/>
                  </a:lnTo>
                  <a:lnTo>
                    <a:pt x="695410" y="144698"/>
                  </a:lnTo>
                  <a:lnTo>
                    <a:pt x="743369" y="200976"/>
                  </a:lnTo>
                  <a:lnTo>
                    <a:pt x="791328" y="176854"/>
                  </a:lnTo>
                  <a:lnTo>
                    <a:pt x="843284" y="225092"/>
                  </a:lnTo>
                  <a:lnTo>
                    <a:pt x="891243" y="233131"/>
                  </a:lnTo>
                  <a:lnTo>
                    <a:pt x="943199" y="213034"/>
                  </a:lnTo>
                  <a:lnTo>
                    <a:pt x="991159" y="221073"/>
                  </a:lnTo>
                  <a:lnTo>
                    <a:pt x="1039118" y="213034"/>
                  </a:lnTo>
                  <a:lnTo>
                    <a:pt x="1091074" y="213034"/>
                  </a:lnTo>
                  <a:lnTo>
                    <a:pt x="1139033" y="237150"/>
                  </a:lnTo>
                  <a:lnTo>
                    <a:pt x="1190989" y="265286"/>
                  </a:lnTo>
                  <a:lnTo>
                    <a:pt x="1238949" y="209014"/>
                  </a:lnTo>
                  <a:lnTo>
                    <a:pt x="1286908" y="213034"/>
                  </a:lnTo>
                  <a:lnTo>
                    <a:pt x="1338864" y="213034"/>
                  </a:lnTo>
                  <a:lnTo>
                    <a:pt x="1386823" y="261267"/>
                  </a:lnTo>
                  <a:lnTo>
                    <a:pt x="1438779" y="277344"/>
                  </a:lnTo>
                  <a:lnTo>
                    <a:pt x="1486738" y="257247"/>
                  </a:lnTo>
                  <a:lnTo>
                    <a:pt x="1534698" y="217053"/>
                  </a:lnTo>
                  <a:lnTo>
                    <a:pt x="1586654" y="196956"/>
                  </a:lnTo>
                  <a:lnTo>
                    <a:pt x="1634613" y="156757"/>
                  </a:lnTo>
                  <a:lnTo>
                    <a:pt x="1682572" y="245189"/>
                  </a:lnTo>
                  <a:lnTo>
                    <a:pt x="1734528" y="200976"/>
                  </a:lnTo>
                  <a:lnTo>
                    <a:pt x="1782487" y="217053"/>
                  </a:lnTo>
                  <a:lnTo>
                    <a:pt x="1834443" y="160776"/>
                  </a:lnTo>
                  <a:lnTo>
                    <a:pt x="1882403" y="184893"/>
                  </a:lnTo>
                  <a:lnTo>
                    <a:pt x="1930362" y="172834"/>
                  </a:lnTo>
                  <a:lnTo>
                    <a:pt x="1982318" y="241170"/>
                  </a:lnTo>
                  <a:lnTo>
                    <a:pt x="2030277" y="164795"/>
                  </a:lnTo>
                  <a:lnTo>
                    <a:pt x="2082233" y="180873"/>
                  </a:lnTo>
                  <a:lnTo>
                    <a:pt x="2130192" y="196956"/>
                  </a:lnTo>
                  <a:lnTo>
                    <a:pt x="2178152" y="164795"/>
                  </a:lnTo>
                  <a:lnTo>
                    <a:pt x="2230108" y="196956"/>
                  </a:lnTo>
                  <a:lnTo>
                    <a:pt x="2278067" y="176854"/>
                  </a:lnTo>
                  <a:lnTo>
                    <a:pt x="2330023" y="192931"/>
                  </a:lnTo>
                  <a:lnTo>
                    <a:pt x="2377982" y="225092"/>
                  </a:lnTo>
                  <a:lnTo>
                    <a:pt x="2425942" y="265286"/>
                  </a:lnTo>
                  <a:lnTo>
                    <a:pt x="2477898" y="241170"/>
                  </a:lnTo>
                  <a:lnTo>
                    <a:pt x="2525857" y="297442"/>
                  </a:lnTo>
                  <a:lnTo>
                    <a:pt x="2577813" y="466257"/>
                  </a:lnTo>
                  <a:lnTo>
                    <a:pt x="2577813" y="498412"/>
                  </a:lnTo>
                  <a:lnTo>
                    <a:pt x="2525857" y="498412"/>
                  </a:lnTo>
                  <a:lnTo>
                    <a:pt x="2477898" y="498412"/>
                  </a:lnTo>
                  <a:lnTo>
                    <a:pt x="0" y="498412"/>
                  </a:lnTo>
                  <a:lnTo>
                    <a:pt x="0" y="285383"/>
                  </a:lnTo>
                  <a:close/>
                </a:path>
              </a:pathLst>
            </a:custGeom>
            <a:ln w="40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524495" y="8071890"/>
              <a:ext cx="2578100" cy="394335"/>
            </a:xfrm>
            <a:custGeom>
              <a:avLst/>
              <a:gdLst/>
              <a:ahLst/>
              <a:cxnLst/>
              <a:rect l="l" t="t" r="r" b="b"/>
              <a:pathLst>
                <a:path w="2578100" h="394334">
                  <a:moveTo>
                    <a:pt x="199830" y="120587"/>
                  </a:moveTo>
                  <a:lnTo>
                    <a:pt x="147874" y="140684"/>
                  </a:lnTo>
                  <a:lnTo>
                    <a:pt x="99915" y="204995"/>
                  </a:lnTo>
                  <a:lnTo>
                    <a:pt x="47959" y="213034"/>
                  </a:lnTo>
                  <a:lnTo>
                    <a:pt x="0" y="257247"/>
                  </a:lnTo>
                  <a:lnTo>
                    <a:pt x="0" y="393907"/>
                  </a:lnTo>
                  <a:lnTo>
                    <a:pt x="2577813" y="393907"/>
                  </a:lnTo>
                  <a:lnTo>
                    <a:pt x="2525857" y="305480"/>
                  </a:lnTo>
                  <a:lnTo>
                    <a:pt x="2521860" y="293422"/>
                  </a:lnTo>
                  <a:lnTo>
                    <a:pt x="1139033" y="293422"/>
                  </a:lnTo>
                  <a:lnTo>
                    <a:pt x="1119550" y="241170"/>
                  </a:lnTo>
                  <a:lnTo>
                    <a:pt x="843284" y="241170"/>
                  </a:lnTo>
                  <a:lnTo>
                    <a:pt x="799988" y="200976"/>
                  </a:lnTo>
                  <a:lnTo>
                    <a:pt x="247789" y="200976"/>
                  </a:lnTo>
                  <a:lnTo>
                    <a:pt x="199830" y="120587"/>
                  </a:lnTo>
                  <a:close/>
                </a:path>
                <a:path w="2578100" h="394334">
                  <a:moveTo>
                    <a:pt x="1190989" y="249209"/>
                  </a:moveTo>
                  <a:lnTo>
                    <a:pt x="1139033" y="293422"/>
                  </a:lnTo>
                  <a:lnTo>
                    <a:pt x="1682572" y="293422"/>
                  </a:lnTo>
                  <a:lnTo>
                    <a:pt x="1672146" y="273325"/>
                  </a:lnTo>
                  <a:lnTo>
                    <a:pt x="1486738" y="273325"/>
                  </a:lnTo>
                  <a:lnTo>
                    <a:pt x="1480743" y="269306"/>
                  </a:lnTo>
                  <a:lnTo>
                    <a:pt x="1238949" y="269306"/>
                  </a:lnTo>
                  <a:lnTo>
                    <a:pt x="1190989" y="249209"/>
                  </a:lnTo>
                  <a:close/>
                </a:path>
                <a:path w="2578100" h="394334">
                  <a:moveTo>
                    <a:pt x="1734528" y="209014"/>
                  </a:moveTo>
                  <a:lnTo>
                    <a:pt x="1682572" y="293422"/>
                  </a:lnTo>
                  <a:lnTo>
                    <a:pt x="2521860" y="293422"/>
                  </a:lnTo>
                  <a:lnTo>
                    <a:pt x="2511203" y="261267"/>
                  </a:lnTo>
                  <a:lnTo>
                    <a:pt x="2425942" y="261267"/>
                  </a:lnTo>
                  <a:lnTo>
                    <a:pt x="2409955" y="241170"/>
                  </a:lnTo>
                  <a:lnTo>
                    <a:pt x="1782487" y="241170"/>
                  </a:lnTo>
                  <a:lnTo>
                    <a:pt x="1734528" y="209014"/>
                  </a:lnTo>
                  <a:close/>
                </a:path>
                <a:path w="2578100" h="394334">
                  <a:moveTo>
                    <a:pt x="1534698" y="156762"/>
                  </a:moveTo>
                  <a:lnTo>
                    <a:pt x="1486738" y="273325"/>
                  </a:lnTo>
                  <a:lnTo>
                    <a:pt x="1672146" y="273325"/>
                  </a:lnTo>
                  <a:lnTo>
                    <a:pt x="1634613" y="200976"/>
                  </a:lnTo>
                  <a:lnTo>
                    <a:pt x="1586654" y="200976"/>
                  </a:lnTo>
                  <a:lnTo>
                    <a:pt x="1534698" y="156762"/>
                  </a:lnTo>
                  <a:close/>
                </a:path>
                <a:path w="2578100" h="394334">
                  <a:moveTo>
                    <a:pt x="1338864" y="196956"/>
                  </a:moveTo>
                  <a:lnTo>
                    <a:pt x="1286908" y="241170"/>
                  </a:lnTo>
                  <a:lnTo>
                    <a:pt x="1238949" y="269306"/>
                  </a:lnTo>
                  <a:lnTo>
                    <a:pt x="1480743" y="269306"/>
                  </a:lnTo>
                  <a:lnTo>
                    <a:pt x="1438779" y="241170"/>
                  </a:lnTo>
                  <a:lnTo>
                    <a:pt x="1386823" y="213034"/>
                  </a:lnTo>
                  <a:lnTo>
                    <a:pt x="1338864" y="196956"/>
                  </a:lnTo>
                  <a:close/>
                </a:path>
                <a:path w="2578100" h="394334">
                  <a:moveTo>
                    <a:pt x="2477898" y="160781"/>
                  </a:moveTo>
                  <a:lnTo>
                    <a:pt x="2425942" y="261267"/>
                  </a:lnTo>
                  <a:lnTo>
                    <a:pt x="2511203" y="261267"/>
                  </a:lnTo>
                  <a:lnTo>
                    <a:pt x="2477898" y="160781"/>
                  </a:lnTo>
                  <a:close/>
                </a:path>
                <a:path w="2578100" h="394334">
                  <a:moveTo>
                    <a:pt x="943199" y="192937"/>
                  </a:moveTo>
                  <a:lnTo>
                    <a:pt x="891243" y="217053"/>
                  </a:lnTo>
                  <a:lnTo>
                    <a:pt x="843284" y="241170"/>
                  </a:lnTo>
                  <a:lnTo>
                    <a:pt x="1119550" y="241170"/>
                  </a:lnTo>
                  <a:lnTo>
                    <a:pt x="1116552" y="233131"/>
                  </a:lnTo>
                  <a:lnTo>
                    <a:pt x="991159" y="233131"/>
                  </a:lnTo>
                  <a:lnTo>
                    <a:pt x="943199" y="192937"/>
                  </a:lnTo>
                  <a:close/>
                </a:path>
                <a:path w="2578100" h="394334">
                  <a:moveTo>
                    <a:pt x="1834443" y="116568"/>
                  </a:moveTo>
                  <a:lnTo>
                    <a:pt x="1782487" y="241170"/>
                  </a:lnTo>
                  <a:lnTo>
                    <a:pt x="1982318" y="241170"/>
                  </a:lnTo>
                  <a:lnTo>
                    <a:pt x="1935085" y="160781"/>
                  </a:lnTo>
                  <a:lnTo>
                    <a:pt x="1882403" y="160781"/>
                  </a:lnTo>
                  <a:lnTo>
                    <a:pt x="1834443" y="116568"/>
                  </a:lnTo>
                  <a:close/>
                </a:path>
                <a:path w="2578100" h="394334">
                  <a:moveTo>
                    <a:pt x="2130193" y="160781"/>
                  </a:moveTo>
                  <a:lnTo>
                    <a:pt x="2082233" y="192937"/>
                  </a:lnTo>
                  <a:lnTo>
                    <a:pt x="2030277" y="209014"/>
                  </a:lnTo>
                  <a:lnTo>
                    <a:pt x="1982318" y="241170"/>
                  </a:lnTo>
                  <a:lnTo>
                    <a:pt x="2230108" y="241170"/>
                  </a:lnTo>
                  <a:lnTo>
                    <a:pt x="2178152" y="209014"/>
                  </a:lnTo>
                  <a:lnTo>
                    <a:pt x="2130193" y="160781"/>
                  </a:lnTo>
                  <a:close/>
                </a:path>
                <a:path w="2578100" h="394334">
                  <a:moveTo>
                    <a:pt x="2330023" y="128626"/>
                  </a:moveTo>
                  <a:lnTo>
                    <a:pt x="2278067" y="168820"/>
                  </a:lnTo>
                  <a:lnTo>
                    <a:pt x="2230108" y="241170"/>
                  </a:lnTo>
                  <a:lnTo>
                    <a:pt x="2409955" y="241170"/>
                  </a:lnTo>
                  <a:lnTo>
                    <a:pt x="2377982" y="200976"/>
                  </a:lnTo>
                  <a:lnTo>
                    <a:pt x="2330023" y="128626"/>
                  </a:lnTo>
                  <a:close/>
                </a:path>
                <a:path w="2578100" h="394334">
                  <a:moveTo>
                    <a:pt x="1091074" y="164801"/>
                  </a:moveTo>
                  <a:lnTo>
                    <a:pt x="1039118" y="217053"/>
                  </a:lnTo>
                  <a:lnTo>
                    <a:pt x="991159" y="233131"/>
                  </a:lnTo>
                  <a:lnTo>
                    <a:pt x="1116552" y="233131"/>
                  </a:lnTo>
                  <a:lnTo>
                    <a:pt x="1091074" y="164801"/>
                  </a:lnTo>
                  <a:close/>
                </a:path>
                <a:path w="2578100" h="394334">
                  <a:moveTo>
                    <a:pt x="347704" y="0"/>
                  </a:moveTo>
                  <a:lnTo>
                    <a:pt x="295749" y="108529"/>
                  </a:lnTo>
                  <a:lnTo>
                    <a:pt x="247789" y="200976"/>
                  </a:lnTo>
                  <a:lnTo>
                    <a:pt x="799988" y="200976"/>
                  </a:lnTo>
                  <a:lnTo>
                    <a:pt x="791328" y="192937"/>
                  </a:lnTo>
                  <a:lnTo>
                    <a:pt x="743369" y="164801"/>
                  </a:lnTo>
                  <a:lnTo>
                    <a:pt x="543538" y="164801"/>
                  </a:lnTo>
                  <a:lnTo>
                    <a:pt x="495579" y="156762"/>
                  </a:lnTo>
                  <a:lnTo>
                    <a:pt x="447620" y="116568"/>
                  </a:lnTo>
                  <a:lnTo>
                    <a:pt x="395664" y="48232"/>
                  </a:lnTo>
                  <a:lnTo>
                    <a:pt x="347704" y="0"/>
                  </a:lnTo>
                  <a:close/>
                </a:path>
                <a:path w="2578100" h="394334">
                  <a:moveTo>
                    <a:pt x="595494" y="96471"/>
                  </a:moveTo>
                  <a:lnTo>
                    <a:pt x="543538" y="164801"/>
                  </a:lnTo>
                  <a:lnTo>
                    <a:pt x="743369" y="164801"/>
                  </a:lnTo>
                  <a:lnTo>
                    <a:pt x="714593" y="152743"/>
                  </a:lnTo>
                  <a:lnTo>
                    <a:pt x="643454" y="152743"/>
                  </a:lnTo>
                  <a:lnTo>
                    <a:pt x="595494" y="96471"/>
                  </a:lnTo>
                  <a:close/>
                </a:path>
                <a:path w="2578100" h="394334">
                  <a:moveTo>
                    <a:pt x="1930362" y="152743"/>
                  </a:moveTo>
                  <a:lnTo>
                    <a:pt x="1882403" y="160781"/>
                  </a:lnTo>
                  <a:lnTo>
                    <a:pt x="1935085" y="160781"/>
                  </a:lnTo>
                  <a:lnTo>
                    <a:pt x="1930362" y="152743"/>
                  </a:lnTo>
                  <a:close/>
                </a:path>
                <a:path w="2578100" h="394334">
                  <a:moveTo>
                    <a:pt x="695410" y="144704"/>
                  </a:moveTo>
                  <a:lnTo>
                    <a:pt x="643454" y="152743"/>
                  </a:lnTo>
                  <a:lnTo>
                    <a:pt x="714593" y="152743"/>
                  </a:lnTo>
                  <a:lnTo>
                    <a:pt x="695410" y="144704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524495" y="8071890"/>
              <a:ext cx="2578100" cy="394335"/>
            </a:xfrm>
            <a:custGeom>
              <a:avLst/>
              <a:gdLst/>
              <a:ahLst/>
              <a:cxnLst/>
              <a:rect l="l" t="t" r="r" b="b"/>
              <a:pathLst>
                <a:path w="2578100" h="394334">
                  <a:moveTo>
                    <a:pt x="0" y="257247"/>
                  </a:moveTo>
                  <a:lnTo>
                    <a:pt x="47959" y="213034"/>
                  </a:lnTo>
                  <a:lnTo>
                    <a:pt x="99915" y="204995"/>
                  </a:lnTo>
                  <a:lnTo>
                    <a:pt x="147874" y="140684"/>
                  </a:lnTo>
                  <a:lnTo>
                    <a:pt x="199830" y="120587"/>
                  </a:lnTo>
                  <a:lnTo>
                    <a:pt x="247789" y="200976"/>
                  </a:lnTo>
                  <a:lnTo>
                    <a:pt x="295749" y="108529"/>
                  </a:lnTo>
                  <a:lnTo>
                    <a:pt x="347704" y="0"/>
                  </a:lnTo>
                  <a:lnTo>
                    <a:pt x="395664" y="48232"/>
                  </a:lnTo>
                  <a:lnTo>
                    <a:pt x="447620" y="116568"/>
                  </a:lnTo>
                  <a:lnTo>
                    <a:pt x="495579" y="156762"/>
                  </a:lnTo>
                  <a:lnTo>
                    <a:pt x="543538" y="164801"/>
                  </a:lnTo>
                  <a:lnTo>
                    <a:pt x="595494" y="96471"/>
                  </a:lnTo>
                  <a:lnTo>
                    <a:pt x="643454" y="152743"/>
                  </a:lnTo>
                  <a:lnTo>
                    <a:pt x="695410" y="144704"/>
                  </a:lnTo>
                  <a:lnTo>
                    <a:pt x="743369" y="164801"/>
                  </a:lnTo>
                  <a:lnTo>
                    <a:pt x="791328" y="192937"/>
                  </a:lnTo>
                  <a:lnTo>
                    <a:pt x="843284" y="241170"/>
                  </a:lnTo>
                  <a:lnTo>
                    <a:pt x="891243" y="217053"/>
                  </a:lnTo>
                  <a:lnTo>
                    <a:pt x="943199" y="192937"/>
                  </a:lnTo>
                  <a:lnTo>
                    <a:pt x="991159" y="233131"/>
                  </a:lnTo>
                  <a:lnTo>
                    <a:pt x="1039118" y="217053"/>
                  </a:lnTo>
                  <a:lnTo>
                    <a:pt x="1091074" y="164801"/>
                  </a:lnTo>
                  <a:lnTo>
                    <a:pt x="1139033" y="293422"/>
                  </a:lnTo>
                  <a:lnTo>
                    <a:pt x="1190989" y="249209"/>
                  </a:lnTo>
                  <a:lnTo>
                    <a:pt x="1238949" y="269306"/>
                  </a:lnTo>
                  <a:lnTo>
                    <a:pt x="1286908" y="241170"/>
                  </a:lnTo>
                  <a:lnTo>
                    <a:pt x="1338864" y="196956"/>
                  </a:lnTo>
                  <a:lnTo>
                    <a:pt x="1386823" y="213034"/>
                  </a:lnTo>
                  <a:lnTo>
                    <a:pt x="1438779" y="241170"/>
                  </a:lnTo>
                  <a:lnTo>
                    <a:pt x="1486738" y="273325"/>
                  </a:lnTo>
                  <a:lnTo>
                    <a:pt x="1534698" y="156762"/>
                  </a:lnTo>
                  <a:lnTo>
                    <a:pt x="1586654" y="200976"/>
                  </a:lnTo>
                  <a:lnTo>
                    <a:pt x="1634613" y="200976"/>
                  </a:lnTo>
                  <a:lnTo>
                    <a:pt x="1682572" y="293422"/>
                  </a:lnTo>
                  <a:lnTo>
                    <a:pt x="1734528" y="209014"/>
                  </a:lnTo>
                  <a:lnTo>
                    <a:pt x="1782487" y="241170"/>
                  </a:lnTo>
                  <a:lnTo>
                    <a:pt x="1834443" y="116568"/>
                  </a:lnTo>
                  <a:lnTo>
                    <a:pt x="1882403" y="160781"/>
                  </a:lnTo>
                  <a:lnTo>
                    <a:pt x="1930362" y="152743"/>
                  </a:lnTo>
                  <a:lnTo>
                    <a:pt x="1982318" y="241170"/>
                  </a:lnTo>
                  <a:lnTo>
                    <a:pt x="2030277" y="209014"/>
                  </a:lnTo>
                  <a:lnTo>
                    <a:pt x="2082233" y="192937"/>
                  </a:lnTo>
                  <a:lnTo>
                    <a:pt x="2130192" y="160781"/>
                  </a:lnTo>
                  <a:lnTo>
                    <a:pt x="2178152" y="209014"/>
                  </a:lnTo>
                  <a:lnTo>
                    <a:pt x="2230108" y="241170"/>
                  </a:lnTo>
                  <a:lnTo>
                    <a:pt x="2278067" y="168820"/>
                  </a:lnTo>
                  <a:lnTo>
                    <a:pt x="2330023" y="128626"/>
                  </a:lnTo>
                  <a:lnTo>
                    <a:pt x="2377982" y="200976"/>
                  </a:lnTo>
                  <a:lnTo>
                    <a:pt x="2425942" y="261267"/>
                  </a:lnTo>
                  <a:lnTo>
                    <a:pt x="2477898" y="160781"/>
                  </a:lnTo>
                  <a:lnTo>
                    <a:pt x="2525857" y="305480"/>
                  </a:lnTo>
                  <a:lnTo>
                    <a:pt x="2577813" y="393907"/>
                  </a:lnTo>
                  <a:lnTo>
                    <a:pt x="2525857" y="393907"/>
                  </a:lnTo>
                  <a:lnTo>
                    <a:pt x="2477898" y="393907"/>
                  </a:lnTo>
                  <a:lnTo>
                    <a:pt x="2425942" y="393907"/>
                  </a:lnTo>
                  <a:lnTo>
                    <a:pt x="2377982" y="393907"/>
                  </a:lnTo>
                  <a:lnTo>
                    <a:pt x="2330023" y="393907"/>
                  </a:lnTo>
                  <a:lnTo>
                    <a:pt x="2278067" y="393907"/>
                  </a:lnTo>
                  <a:lnTo>
                    <a:pt x="2230108" y="393907"/>
                  </a:lnTo>
                  <a:lnTo>
                    <a:pt x="2178152" y="393907"/>
                  </a:lnTo>
                  <a:lnTo>
                    <a:pt x="2130193" y="393907"/>
                  </a:lnTo>
                  <a:lnTo>
                    <a:pt x="2082233" y="393907"/>
                  </a:lnTo>
                  <a:lnTo>
                    <a:pt x="2030277" y="393907"/>
                  </a:lnTo>
                  <a:lnTo>
                    <a:pt x="1982318" y="393907"/>
                  </a:lnTo>
                  <a:lnTo>
                    <a:pt x="1930362" y="393907"/>
                  </a:lnTo>
                  <a:lnTo>
                    <a:pt x="1882403" y="393907"/>
                  </a:lnTo>
                  <a:lnTo>
                    <a:pt x="1834443" y="393907"/>
                  </a:lnTo>
                  <a:lnTo>
                    <a:pt x="1782487" y="393907"/>
                  </a:lnTo>
                  <a:lnTo>
                    <a:pt x="1734528" y="393907"/>
                  </a:lnTo>
                  <a:lnTo>
                    <a:pt x="1682572" y="393907"/>
                  </a:lnTo>
                  <a:lnTo>
                    <a:pt x="1634613" y="393907"/>
                  </a:lnTo>
                  <a:lnTo>
                    <a:pt x="1586654" y="393907"/>
                  </a:lnTo>
                  <a:lnTo>
                    <a:pt x="1534698" y="393907"/>
                  </a:lnTo>
                  <a:lnTo>
                    <a:pt x="1486738" y="393907"/>
                  </a:lnTo>
                  <a:lnTo>
                    <a:pt x="1438779" y="393907"/>
                  </a:lnTo>
                  <a:lnTo>
                    <a:pt x="1386823" y="393907"/>
                  </a:lnTo>
                  <a:lnTo>
                    <a:pt x="1338864" y="393907"/>
                  </a:lnTo>
                  <a:lnTo>
                    <a:pt x="1286908" y="393907"/>
                  </a:lnTo>
                  <a:lnTo>
                    <a:pt x="1238949" y="393907"/>
                  </a:lnTo>
                  <a:lnTo>
                    <a:pt x="1190989" y="393907"/>
                  </a:lnTo>
                  <a:lnTo>
                    <a:pt x="1139033" y="393907"/>
                  </a:lnTo>
                  <a:lnTo>
                    <a:pt x="1091074" y="393907"/>
                  </a:lnTo>
                  <a:lnTo>
                    <a:pt x="1039118" y="393907"/>
                  </a:lnTo>
                  <a:lnTo>
                    <a:pt x="991159" y="393907"/>
                  </a:lnTo>
                  <a:lnTo>
                    <a:pt x="943199" y="393907"/>
                  </a:lnTo>
                  <a:lnTo>
                    <a:pt x="891244" y="393907"/>
                  </a:lnTo>
                  <a:lnTo>
                    <a:pt x="843284" y="393907"/>
                  </a:lnTo>
                  <a:lnTo>
                    <a:pt x="791328" y="393907"/>
                  </a:lnTo>
                  <a:lnTo>
                    <a:pt x="743369" y="393907"/>
                  </a:lnTo>
                  <a:lnTo>
                    <a:pt x="695410" y="393907"/>
                  </a:lnTo>
                  <a:lnTo>
                    <a:pt x="643454" y="393907"/>
                  </a:lnTo>
                  <a:lnTo>
                    <a:pt x="595494" y="393907"/>
                  </a:lnTo>
                  <a:lnTo>
                    <a:pt x="543538" y="393907"/>
                  </a:lnTo>
                  <a:lnTo>
                    <a:pt x="495579" y="393907"/>
                  </a:lnTo>
                  <a:lnTo>
                    <a:pt x="447620" y="393907"/>
                  </a:lnTo>
                  <a:lnTo>
                    <a:pt x="395664" y="393907"/>
                  </a:lnTo>
                  <a:lnTo>
                    <a:pt x="347705" y="393907"/>
                  </a:lnTo>
                  <a:lnTo>
                    <a:pt x="295749" y="393907"/>
                  </a:lnTo>
                  <a:lnTo>
                    <a:pt x="247789" y="393907"/>
                  </a:lnTo>
                  <a:lnTo>
                    <a:pt x="199830" y="393907"/>
                  </a:lnTo>
                  <a:lnTo>
                    <a:pt x="147874" y="393907"/>
                  </a:lnTo>
                  <a:lnTo>
                    <a:pt x="99915" y="393907"/>
                  </a:lnTo>
                  <a:lnTo>
                    <a:pt x="47959" y="393907"/>
                  </a:lnTo>
                  <a:lnTo>
                    <a:pt x="0" y="393907"/>
                  </a:lnTo>
                  <a:lnTo>
                    <a:pt x="0" y="257247"/>
                  </a:lnTo>
                  <a:close/>
                </a:path>
              </a:pathLst>
            </a:custGeom>
            <a:ln w="40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508500" y="8168373"/>
              <a:ext cx="84455" cy="297815"/>
            </a:xfrm>
            <a:custGeom>
              <a:avLst/>
              <a:gdLst/>
              <a:ahLst/>
              <a:cxnLst/>
              <a:rect l="l" t="t" r="r" b="b"/>
              <a:pathLst>
                <a:path w="84454" h="297815">
                  <a:moveTo>
                    <a:pt x="35966" y="4013"/>
                  </a:moveTo>
                  <a:lnTo>
                    <a:pt x="0" y="4013"/>
                  </a:lnTo>
                  <a:lnTo>
                    <a:pt x="0" y="297434"/>
                  </a:lnTo>
                  <a:lnTo>
                    <a:pt x="35966" y="297434"/>
                  </a:lnTo>
                  <a:lnTo>
                    <a:pt x="35966" y="4013"/>
                  </a:lnTo>
                  <a:close/>
                </a:path>
                <a:path w="84454" h="297815">
                  <a:moveTo>
                    <a:pt x="83934" y="0"/>
                  </a:moveTo>
                  <a:lnTo>
                    <a:pt x="47967" y="0"/>
                  </a:lnTo>
                  <a:lnTo>
                    <a:pt x="47967" y="297434"/>
                  </a:lnTo>
                  <a:lnTo>
                    <a:pt x="83934" y="297434"/>
                  </a:lnTo>
                  <a:lnTo>
                    <a:pt x="83934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508508" y="8168361"/>
              <a:ext cx="84455" cy="297815"/>
            </a:xfrm>
            <a:custGeom>
              <a:avLst/>
              <a:gdLst/>
              <a:ahLst/>
              <a:cxnLst/>
              <a:rect l="l" t="t" r="r" b="b"/>
              <a:pathLst>
                <a:path w="84454" h="297815">
                  <a:moveTo>
                    <a:pt x="0" y="4019"/>
                  </a:moveTo>
                  <a:lnTo>
                    <a:pt x="35969" y="4019"/>
                  </a:lnTo>
                  <a:lnTo>
                    <a:pt x="35969" y="297436"/>
                  </a:lnTo>
                  <a:lnTo>
                    <a:pt x="0" y="297436"/>
                  </a:lnTo>
                  <a:lnTo>
                    <a:pt x="0" y="4019"/>
                  </a:lnTo>
                  <a:close/>
                </a:path>
                <a:path w="84454" h="297815">
                  <a:moveTo>
                    <a:pt x="47959" y="0"/>
                  </a:moveTo>
                  <a:lnTo>
                    <a:pt x="83928" y="0"/>
                  </a:lnTo>
                  <a:lnTo>
                    <a:pt x="83928" y="297436"/>
                  </a:lnTo>
                  <a:lnTo>
                    <a:pt x="47959" y="297436"/>
                  </a:lnTo>
                  <a:lnTo>
                    <a:pt x="47959" y="0"/>
                  </a:lnTo>
                  <a:close/>
                </a:path>
              </a:pathLst>
            </a:custGeom>
            <a:ln w="4008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484529" y="7276046"/>
              <a:ext cx="2642235" cy="1202055"/>
            </a:xfrm>
            <a:custGeom>
              <a:avLst/>
              <a:gdLst/>
              <a:ahLst/>
              <a:cxnLst/>
              <a:rect l="l" t="t" r="r" b="b"/>
              <a:pathLst>
                <a:path w="2642234" h="1202054">
                  <a:moveTo>
                    <a:pt x="15986" y="1189751"/>
                  </a:moveTo>
                  <a:lnTo>
                    <a:pt x="15986" y="0"/>
                  </a:lnTo>
                </a:path>
                <a:path w="2642234" h="1202054">
                  <a:moveTo>
                    <a:pt x="0" y="1189751"/>
                  </a:moveTo>
                  <a:lnTo>
                    <a:pt x="15986" y="1189751"/>
                  </a:lnTo>
                </a:path>
                <a:path w="2642234" h="1202054">
                  <a:moveTo>
                    <a:pt x="0" y="1057111"/>
                  </a:moveTo>
                  <a:lnTo>
                    <a:pt x="15986" y="1057111"/>
                  </a:lnTo>
                </a:path>
                <a:path w="2642234" h="1202054">
                  <a:moveTo>
                    <a:pt x="0" y="924470"/>
                  </a:moveTo>
                  <a:lnTo>
                    <a:pt x="15986" y="924470"/>
                  </a:lnTo>
                </a:path>
                <a:path w="2642234" h="1202054">
                  <a:moveTo>
                    <a:pt x="0" y="791824"/>
                  </a:moveTo>
                  <a:lnTo>
                    <a:pt x="15986" y="791824"/>
                  </a:lnTo>
                </a:path>
                <a:path w="2642234" h="1202054">
                  <a:moveTo>
                    <a:pt x="0" y="659183"/>
                  </a:moveTo>
                  <a:lnTo>
                    <a:pt x="15986" y="659183"/>
                  </a:lnTo>
                </a:path>
                <a:path w="2642234" h="1202054">
                  <a:moveTo>
                    <a:pt x="0" y="526543"/>
                  </a:moveTo>
                  <a:lnTo>
                    <a:pt x="15986" y="526543"/>
                  </a:lnTo>
                </a:path>
                <a:path w="2642234" h="1202054">
                  <a:moveTo>
                    <a:pt x="0" y="393902"/>
                  </a:moveTo>
                  <a:lnTo>
                    <a:pt x="15986" y="393902"/>
                  </a:lnTo>
                </a:path>
                <a:path w="2642234" h="1202054">
                  <a:moveTo>
                    <a:pt x="0" y="261261"/>
                  </a:moveTo>
                  <a:lnTo>
                    <a:pt x="15986" y="261261"/>
                  </a:lnTo>
                </a:path>
                <a:path w="2642234" h="1202054">
                  <a:moveTo>
                    <a:pt x="0" y="128621"/>
                  </a:moveTo>
                  <a:lnTo>
                    <a:pt x="15986" y="128621"/>
                  </a:lnTo>
                </a:path>
                <a:path w="2642234" h="1202054">
                  <a:moveTo>
                    <a:pt x="0" y="0"/>
                  </a:moveTo>
                  <a:lnTo>
                    <a:pt x="15986" y="0"/>
                  </a:lnTo>
                </a:path>
                <a:path w="2642234" h="1202054">
                  <a:moveTo>
                    <a:pt x="15986" y="1189751"/>
                  </a:moveTo>
                  <a:lnTo>
                    <a:pt x="2641759" y="1189751"/>
                  </a:lnTo>
                </a:path>
                <a:path w="2642234" h="1202054">
                  <a:moveTo>
                    <a:pt x="15986" y="1189751"/>
                  </a:moveTo>
                  <a:lnTo>
                    <a:pt x="15986" y="1201810"/>
                  </a:lnTo>
                </a:path>
                <a:path w="2642234" h="1202054">
                  <a:moveTo>
                    <a:pt x="63946" y="1189751"/>
                  </a:moveTo>
                  <a:lnTo>
                    <a:pt x="63946" y="1201810"/>
                  </a:lnTo>
                </a:path>
                <a:path w="2642234" h="1202054">
                  <a:moveTo>
                    <a:pt x="115901" y="1189751"/>
                  </a:moveTo>
                  <a:lnTo>
                    <a:pt x="115901" y="1201810"/>
                  </a:lnTo>
                </a:path>
                <a:path w="2642234" h="1202054">
                  <a:moveTo>
                    <a:pt x="163861" y="1189751"/>
                  </a:moveTo>
                  <a:lnTo>
                    <a:pt x="163861" y="1201810"/>
                  </a:lnTo>
                </a:path>
                <a:path w="2642234" h="1202054">
                  <a:moveTo>
                    <a:pt x="211820" y="1189751"/>
                  </a:moveTo>
                  <a:lnTo>
                    <a:pt x="211820" y="1201810"/>
                  </a:lnTo>
                </a:path>
                <a:path w="2642234" h="1202054">
                  <a:moveTo>
                    <a:pt x="263776" y="1189751"/>
                  </a:moveTo>
                  <a:lnTo>
                    <a:pt x="263776" y="1201810"/>
                  </a:lnTo>
                </a:path>
                <a:path w="2642234" h="1202054">
                  <a:moveTo>
                    <a:pt x="311735" y="1189751"/>
                  </a:moveTo>
                  <a:lnTo>
                    <a:pt x="311735" y="1201810"/>
                  </a:lnTo>
                </a:path>
                <a:path w="2642234" h="1202054">
                  <a:moveTo>
                    <a:pt x="363691" y="1189751"/>
                  </a:moveTo>
                  <a:lnTo>
                    <a:pt x="363691" y="1201810"/>
                  </a:lnTo>
                </a:path>
                <a:path w="2642234" h="1202054">
                  <a:moveTo>
                    <a:pt x="411651" y="1189751"/>
                  </a:moveTo>
                  <a:lnTo>
                    <a:pt x="411651" y="1201810"/>
                  </a:lnTo>
                </a:path>
                <a:path w="2642234" h="1202054">
                  <a:moveTo>
                    <a:pt x="459610" y="1189751"/>
                  </a:moveTo>
                  <a:lnTo>
                    <a:pt x="459610" y="1201810"/>
                  </a:lnTo>
                </a:path>
                <a:path w="2642234" h="1202054">
                  <a:moveTo>
                    <a:pt x="511566" y="1189751"/>
                  </a:moveTo>
                  <a:lnTo>
                    <a:pt x="511566" y="1201810"/>
                  </a:lnTo>
                </a:path>
                <a:path w="2642234" h="1202054">
                  <a:moveTo>
                    <a:pt x="559525" y="1189751"/>
                  </a:moveTo>
                  <a:lnTo>
                    <a:pt x="559525" y="1201810"/>
                  </a:lnTo>
                </a:path>
                <a:path w="2642234" h="1202054">
                  <a:moveTo>
                    <a:pt x="611481" y="1189751"/>
                  </a:moveTo>
                  <a:lnTo>
                    <a:pt x="611481" y="1201810"/>
                  </a:lnTo>
                </a:path>
                <a:path w="2642234" h="1202054">
                  <a:moveTo>
                    <a:pt x="659440" y="1189751"/>
                  </a:moveTo>
                  <a:lnTo>
                    <a:pt x="659440" y="1201810"/>
                  </a:lnTo>
                </a:path>
                <a:path w="2642234" h="1202054">
                  <a:moveTo>
                    <a:pt x="707400" y="1189751"/>
                  </a:moveTo>
                  <a:lnTo>
                    <a:pt x="707400" y="1201810"/>
                  </a:lnTo>
                </a:path>
                <a:path w="2642234" h="1202054">
                  <a:moveTo>
                    <a:pt x="759356" y="1189751"/>
                  </a:moveTo>
                  <a:lnTo>
                    <a:pt x="759356" y="1201810"/>
                  </a:lnTo>
                </a:path>
                <a:path w="2642234" h="1202054">
                  <a:moveTo>
                    <a:pt x="807315" y="1189751"/>
                  </a:moveTo>
                  <a:lnTo>
                    <a:pt x="807315" y="1201810"/>
                  </a:lnTo>
                </a:path>
                <a:path w="2642234" h="1202054">
                  <a:moveTo>
                    <a:pt x="859271" y="1189751"/>
                  </a:moveTo>
                  <a:lnTo>
                    <a:pt x="859271" y="1201810"/>
                  </a:lnTo>
                </a:path>
                <a:path w="2642234" h="1202054">
                  <a:moveTo>
                    <a:pt x="907230" y="1189751"/>
                  </a:moveTo>
                  <a:lnTo>
                    <a:pt x="907230" y="1201810"/>
                  </a:lnTo>
                </a:path>
                <a:path w="2642234" h="1202054">
                  <a:moveTo>
                    <a:pt x="955190" y="1189751"/>
                  </a:moveTo>
                  <a:lnTo>
                    <a:pt x="955190" y="1201810"/>
                  </a:lnTo>
                </a:path>
                <a:path w="2642234" h="1202054">
                  <a:moveTo>
                    <a:pt x="1007145" y="1189751"/>
                  </a:moveTo>
                  <a:lnTo>
                    <a:pt x="1007145" y="1201810"/>
                  </a:lnTo>
                </a:path>
                <a:path w="2642234" h="1202054">
                  <a:moveTo>
                    <a:pt x="1055105" y="1189751"/>
                  </a:moveTo>
                  <a:lnTo>
                    <a:pt x="1055105" y="1201810"/>
                  </a:lnTo>
                </a:path>
                <a:path w="2642234" h="1202054">
                  <a:moveTo>
                    <a:pt x="1107061" y="1189751"/>
                  </a:moveTo>
                  <a:lnTo>
                    <a:pt x="1107061" y="1201810"/>
                  </a:lnTo>
                </a:path>
                <a:path w="2642234" h="1202054">
                  <a:moveTo>
                    <a:pt x="1155020" y="1189751"/>
                  </a:moveTo>
                  <a:lnTo>
                    <a:pt x="1155020" y="1201810"/>
                  </a:lnTo>
                </a:path>
                <a:path w="2642234" h="1202054">
                  <a:moveTo>
                    <a:pt x="1202979" y="1189751"/>
                  </a:moveTo>
                  <a:lnTo>
                    <a:pt x="1202979" y="1201810"/>
                  </a:lnTo>
                </a:path>
                <a:path w="2642234" h="1202054">
                  <a:moveTo>
                    <a:pt x="1254935" y="1189751"/>
                  </a:moveTo>
                  <a:lnTo>
                    <a:pt x="1254935" y="1201810"/>
                  </a:lnTo>
                </a:path>
                <a:path w="2642234" h="1202054">
                  <a:moveTo>
                    <a:pt x="1302895" y="1189751"/>
                  </a:moveTo>
                  <a:lnTo>
                    <a:pt x="1302895" y="1201810"/>
                  </a:lnTo>
                </a:path>
                <a:path w="2642234" h="1202054">
                  <a:moveTo>
                    <a:pt x="1354850" y="1189751"/>
                  </a:moveTo>
                  <a:lnTo>
                    <a:pt x="1354850" y="1201810"/>
                  </a:lnTo>
                </a:path>
                <a:path w="2642234" h="1202054">
                  <a:moveTo>
                    <a:pt x="1402810" y="1189751"/>
                  </a:moveTo>
                  <a:lnTo>
                    <a:pt x="1402810" y="1201810"/>
                  </a:lnTo>
                </a:path>
                <a:path w="2642234" h="1202054">
                  <a:moveTo>
                    <a:pt x="1450769" y="1189751"/>
                  </a:moveTo>
                  <a:lnTo>
                    <a:pt x="1450769" y="1201810"/>
                  </a:lnTo>
                </a:path>
                <a:path w="2642234" h="1202054">
                  <a:moveTo>
                    <a:pt x="1502725" y="1189751"/>
                  </a:moveTo>
                  <a:lnTo>
                    <a:pt x="1502725" y="1201810"/>
                  </a:lnTo>
                </a:path>
                <a:path w="2642234" h="1202054">
                  <a:moveTo>
                    <a:pt x="1550684" y="1189751"/>
                  </a:moveTo>
                  <a:lnTo>
                    <a:pt x="1550684" y="1201810"/>
                  </a:lnTo>
                </a:path>
                <a:path w="2642234" h="1202054">
                  <a:moveTo>
                    <a:pt x="1602640" y="1189751"/>
                  </a:moveTo>
                  <a:lnTo>
                    <a:pt x="1602640" y="1201810"/>
                  </a:lnTo>
                </a:path>
                <a:path w="2642234" h="1202054">
                  <a:moveTo>
                    <a:pt x="1650600" y="1189751"/>
                  </a:moveTo>
                  <a:lnTo>
                    <a:pt x="1650600" y="1201810"/>
                  </a:lnTo>
                </a:path>
                <a:path w="2642234" h="1202054">
                  <a:moveTo>
                    <a:pt x="1698559" y="1189751"/>
                  </a:moveTo>
                  <a:lnTo>
                    <a:pt x="1698559" y="1201810"/>
                  </a:lnTo>
                </a:path>
                <a:path w="2642234" h="1202054">
                  <a:moveTo>
                    <a:pt x="1750515" y="1189751"/>
                  </a:moveTo>
                  <a:lnTo>
                    <a:pt x="1750515" y="1201810"/>
                  </a:lnTo>
                </a:path>
                <a:path w="2642234" h="1202054">
                  <a:moveTo>
                    <a:pt x="1798474" y="1189751"/>
                  </a:moveTo>
                  <a:lnTo>
                    <a:pt x="1798474" y="1201810"/>
                  </a:lnTo>
                </a:path>
                <a:path w="2642234" h="1202054">
                  <a:moveTo>
                    <a:pt x="1846433" y="1189751"/>
                  </a:moveTo>
                  <a:lnTo>
                    <a:pt x="1846433" y="1201810"/>
                  </a:lnTo>
                </a:path>
                <a:path w="2642234" h="1202054">
                  <a:moveTo>
                    <a:pt x="1898389" y="1189751"/>
                  </a:moveTo>
                  <a:lnTo>
                    <a:pt x="1898389" y="1201810"/>
                  </a:lnTo>
                </a:path>
                <a:path w="2642234" h="1202054">
                  <a:moveTo>
                    <a:pt x="1946349" y="1189751"/>
                  </a:moveTo>
                  <a:lnTo>
                    <a:pt x="1946349" y="1201810"/>
                  </a:lnTo>
                </a:path>
                <a:path w="2642234" h="1202054">
                  <a:moveTo>
                    <a:pt x="1998305" y="1189751"/>
                  </a:moveTo>
                  <a:lnTo>
                    <a:pt x="1998305" y="1201810"/>
                  </a:lnTo>
                </a:path>
                <a:path w="2642234" h="1202054">
                  <a:moveTo>
                    <a:pt x="2046264" y="1189751"/>
                  </a:moveTo>
                  <a:lnTo>
                    <a:pt x="2046264" y="1201810"/>
                  </a:lnTo>
                </a:path>
                <a:path w="2642234" h="1202054">
                  <a:moveTo>
                    <a:pt x="2094223" y="1189751"/>
                  </a:moveTo>
                  <a:lnTo>
                    <a:pt x="2094223" y="1201810"/>
                  </a:lnTo>
                </a:path>
                <a:path w="2642234" h="1202054">
                  <a:moveTo>
                    <a:pt x="2146179" y="1189751"/>
                  </a:moveTo>
                  <a:lnTo>
                    <a:pt x="2146179" y="1201810"/>
                  </a:lnTo>
                </a:path>
                <a:path w="2642234" h="1202054">
                  <a:moveTo>
                    <a:pt x="2194139" y="1189751"/>
                  </a:moveTo>
                  <a:lnTo>
                    <a:pt x="2194139" y="1201810"/>
                  </a:lnTo>
                </a:path>
                <a:path w="2642234" h="1202054">
                  <a:moveTo>
                    <a:pt x="2246094" y="1189751"/>
                  </a:moveTo>
                  <a:lnTo>
                    <a:pt x="2246094" y="1201810"/>
                  </a:lnTo>
                </a:path>
                <a:path w="2642234" h="1202054">
                  <a:moveTo>
                    <a:pt x="2294054" y="1189751"/>
                  </a:moveTo>
                  <a:lnTo>
                    <a:pt x="2294054" y="1201810"/>
                  </a:lnTo>
                </a:path>
                <a:path w="2642234" h="1202054">
                  <a:moveTo>
                    <a:pt x="2342013" y="1189751"/>
                  </a:moveTo>
                  <a:lnTo>
                    <a:pt x="2342013" y="1201810"/>
                  </a:lnTo>
                </a:path>
                <a:path w="2642234" h="1202054">
                  <a:moveTo>
                    <a:pt x="2393969" y="1189751"/>
                  </a:moveTo>
                  <a:lnTo>
                    <a:pt x="2393969" y="1201810"/>
                  </a:lnTo>
                </a:path>
                <a:path w="2642234" h="1202054">
                  <a:moveTo>
                    <a:pt x="2441928" y="1189751"/>
                  </a:moveTo>
                  <a:lnTo>
                    <a:pt x="2441928" y="1201810"/>
                  </a:lnTo>
                </a:path>
                <a:path w="2642234" h="1202054">
                  <a:moveTo>
                    <a:pt x="2493884" y="1189751"/>
                  </a:moveTo>
                  <a:lnTo>
                    <a:pt x="2493884" y="1201810"/>
                  </a:lnTo>
                </a:path>
                <a:path w="2642234" h="1202054">
                  <a:moveTo>
                    <a:pt x="2541844" y="1189751"/>
                  </a:moveTo>
                  <a:lnTo>
                    <a:pt x="2541844" y="1201810"/>
                  </a:lnTo>
                </a:path>
                <a:path w="2642234" h="1202054">
                  <a:moveTo>
                    <a:pt x="2589803" y="1189751"/>
                  </a:moveTo>
                  <a:lnTo>
                    <a:pt x="2589803" y="1201810"/>
                  </a:lnTo>
                </a:path>
                <a:path w="2642234" h="1202054">
                  <a:moveTo>
                    <a:pt x="2641759" y="1189751"/>
                  </a:moveTo>
                  <a:lnTo>
                    <a:pt x="2641759" y="1201810"/>
                  </a:lnTo>
                </a:path>
              </a:pathLst>
            </a:custGeom>
            <a:ln w="400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0" name="object 240" descr=""/>
          <p:cNvSpPr txBox="1"/>
          <p:nvPr/>
        </p:nvSpPr>
        <p:spPr>
          <a:xfrm>
            <a:off x="4354808" y="7754598"/>
            <a:ext cx="109855" cy="751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" spc="-25" b="1">
                <a:latin typeface="Calibri"/>
                <a:cs typeface="Calibri"/>
              </a:rPr>
              <a:t>250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200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00" spc="-25" b="1">
                <a:latin typeface="Calibri"/>
                <a:cs typeface="Calibri"/>
              </a:rPr>
              <a:t>150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100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</a:pPr>
            <a:r>
              <a:rPr dirty="0" sz="400" spc="-50" b="1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4080411" y="7574026"/>
            <a:ext cx="384175" cy="1365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484"/>
              </a:lnSpc>
              <a:spcBef>
                <a:spcPts val="114"/>
              </a:spcBef>
            </a:pPr>
            <a:r>
              <a:rPr dirty="0" sz="500" spc="60">
                <a:solidFill>
                  <a:srgbClr val="FFFFFF"/>
                </a:solidFill>
                <a:latin typeface="Calibri"/>
                <a:cs typeface="Calibri"/>
              </a:rPr>
              <a:t>269039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365"/>
              </a:lnSpc>
            </a:pPr>
            <a:r>
              <a:rPr dirty="0" sz="400" spc="-25" b="1">
                <a:latin typeface="Calibri"/>
                <a:cs typeface="Calibri"/>
              </a:rPr>
              <a:t>300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4117069" y="7483312"/>
            <a:ext cx="37274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500" spc="65">
                <a:latin typeface="Calibri"/>
                <a:cs typeface="Calibri"/>
              </a:rPr>
              <a:t>6,395</a:t>
            </a:r>
            <a:r>
              <a:rPr dirty="0" sz="500" spc="90">
                <a:latin typeface="Calibri"/>
                <a:cs typeface="Calibri"/>
              </a:rPr>
              <a:t> </a:t>
            </a:r>
            <a:r>
              <a:rPr dirty="0" baseline="6944" sz="600" spc="-37" b="1">
                <a:latin typeface="Calibri"/>
                <a:cs typeface="Calibri"/>
              </a:rPr>
              <a:t>350</a:t>
            </a:r>
            <a:endParaRPr baseline="6944" sz="600">
              <a:latin typeface="Calibri"/>
              <a:cs typeface="Calibri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4142469" y="7356676"/>
            <a:ext cx="321945" cy="1327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ts val="350"/>
              </a:lnSpc>
              <a:spcBef>
                <a:spcPts val="110"/>
              </a:spcBef>
            </a:pPr>
            <a:r>
              <a:rPr dirty="0" sz="400" spc="-25" b="1">
                <a:latin typeface="Calibri"/>
                <a:cs typeface="Calibri"/>
              </a:rPr>
              <a:t>400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dirty="0" sz="500" spc="55">
                <a:latin typeface="Calibri"/>
                <a:cs typeface="Calibri"/>
              </a:rPr>
              <a:t>6,408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4075628" y="7186643"/>
            <a:ext cx="41402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500" spc="65">
                <a:latin typeface="Calibri"/>
                <a:cs typeface="Calibri"/>
              </a:rPr>
              <a:t>26,871</a:t>
            </a:r>
            <a:r>
              <a:rPr dirty="0" sz="500" spc="100">
                <a:latin typeface="Calibri"/>
                <a:cs typeface="Calibri"/>
              </a:rPr>
              <a:t> </a:t>
            </a:r>
            <a:r>
              <a:rPr dirty="0" baseline="-27777" sz="600" spc="-37" b="1">
                <a:latin typeface="Calibri"/>
                <a:cs typeface="Calibri"/>
              </a:rPr>
              <a:t>450</a:t>
            </a:r>
            <a:endParaRPr baseline="-27777" sz="600">
              <a:latin typeface="Calibri"/>
              <a:cs typeface="Calibri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4496488" y="8475277"/>
            <a:ext cx="2641600" cy="6604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31115">
              <a:lnSpc>
                <a:spcPct val="100000"/>
              </a:lnSpc>
              <a:spcBef>
                <a:spcPts val="60"/>
              </a:spcBef>
            </a:pPr>
            <a:r>
              <a:rPr dirty="0" sz="250" spc="-50">
                <a:latin typeface="Calibri"/>
                <a:cs typeface="Calibri"/>
              </a:rPr>
              <a:t>1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2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3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5"/>
              </a:spcBef>
            </a:pPr>
            <a:r>
              <a:rPr dirty="0" sz="250" spc="-50">
                <a:latin typeface="Calibri"/>
                <a:cs typeface="Calibri"/>
              </a:rPr>
              <a:t>4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5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6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7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8</a:t>
            </a:r>
            <a:endParaRPr sz="2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12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13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15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19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23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25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26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33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34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35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41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43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45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50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51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52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53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246" name="object 246" descr=""/>
          <p:cNvGrpSpPr/>
          <p:nvPr/>
        </p:nvGrpSpPr>
        <p:grpSpPr>
          <a:xfrm>
            <a:off x="4848220" y="8596216"/>
            <a:ext cx="1561465" cy="36830"/>
            <a:chOff x="4848220" y="8596216"/>
            <a:chExt cx="1561465" cy="36830"/>
          </a:xfrm>
        </p:grpSpPr>
        <p:sp>
          <p:nvSpPr>
            <p:cNvPr id="247" name="object 247" descr=""/>
            <p:cNvSpPr/>
            <p:nvPr/>
          </p:nvSpPr>
          <p:spPr>
            <a:xfrm>
              <a:off x="4848220" y="859843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31972" y="0"/>
                  </a:moveTo>
                  <a:lnTo>
                    <a:pt x="0" y="0"/>
                  </a:lnTo>
                  <a:lnTo>
                    <a:pt x="0" y="32155"/>
                  </a:lnTo>
                  <a:lnTo>
                    <a:pt x="31972" y="32155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5351793" y="859843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31972" y="0"/>
                  </a:moveTo>
                  <a:lnTo>
                    <a:pt x="0" y="0"/>
                  </a:lnTo>
                  <a:lnTo>
                    <a:pt x="0" y="32155"/>
                  </a:lnTo>
                  <a:lnTo>
                    <a:pt x="31972" y="32155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5955281" y="859843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31972" y="0"/>
                  </a:moveTo>
                  <a:lnTo>
                    <a:pt x="0" y="0"/>
                  </a:lnTo>
                  <a:lnTo>
                    <a:pt x="0" y="32155"/>
                  </a:lnTo>
                  <a:lnTo>
                    <a:pt x="31972" y="32155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6374925" y="859843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31972" y="0"/>
                  </a:moveTo>
                  <a:lnTo>
                    <a:pt x="0" y="0"/>
                  </a:lnTo>
                  <a:lnTo>
                    <a:pt x="0" y="32155"/>
                  </a:lnTo>
                  <a:lnTo>
                    <a:pt x="31972" y="32155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6374925" y="859843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0" y="32155"/>
                  </a:moveTo>
                  <a:lnTo>
                    <a:pt x="31972" y="32155"/>
                  </a:lnTo>
                  <a:lnTo>
                    <a:pt x="31972" y="0"/>
                  </a:lnTo>
                  <a:lnTo>
                    <a:pt x="0" y="0"/>
                  </a:lnTo>
                  <a:lnTo>
                    <a:pt x="0" y="32155"/>
                  </a:lnTo>
                  <a:close/>
                </a:path>
              </a:pathLst>
            </a:custGeom>
            <a:ln w="400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2" name="object 252" descr=""/>
          <p:cNvSpPr txBox="1"/>
          <p:nvPr/>
        </p:nvSpPr>
        <p:spPr>
          <a:xfrm>
            <a:off x="4880602" y="8558749"/>
            <a:ext cx="182753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16255" algn="l"/>
                <a:tab pos="1118870" algn="l"/>
                <a:tab pos="1542415" algn="l"/>
              </a:tabLst>
            </a:pPr>
            <a:r>
              <a:rPr dirty="0" sz="450" b="1">
                <a:latin typeface="Calibri"/>
                <a:cs typeface="Calibri"/>
              </a:rPr>
              <a:t>ALARMA</a:t>
            </a:r>
            <a:r>
              <a:rPr dirty="0" sz="450" spc="10" b="1">
                <a:latin typeface="Calibri"/>
                <a:cs typeface="Calibri"/>
              </a:rPr>
              <a:t> </a:t>
            </a:r>
            <a:r>
              <a:rPr dirty="0" sz="450" spc="-10" b="1">
                <a:latin typeface="Calibri"/>
                <a:cs typeface="Calibri"/>
              </a:rPr>
              <a:t>(Max)</a:t>
            </a:r>
            <a:r>
              <a:rPr dirty="0" sz="450" b="1">
                <a:latin typeface="Calibri"/>
                <a:cs typeface="Calibri"/>
              </a:rPr>
              <a:t>	SEGURIDAD</a:t>
            </a:r>
            <a:r>
              <a:rPr dirty="0" sz="450" spc="25" b="1">
                <a:latin typeface="Calibri"/>
                <a:cs typeface="Calibri"/>
              </a:rPr>
              <a:t> </a:t>
            </a:r>
            <a:r>
              <a:rPr dirty="0" sz="450" spc="-10" b="1">
                <a:latin typeface="Calibri"/>
                <a:cs typeface="Calibri"/>
              </a:rPr>
              <a:t>(Prom)</a:t>
            </a:r>
            <a:r>
              <a:rPr dirty="0" sz="450" b="1">
                <a:latin typeface="Calibri"/>
                <a:cs typeface="Calibri"/>
              </a:rPr>
              <a:t>	ÉXITO</a:t>
            </a:r>
            <a:r>
              <a:rPr dirty="0" sz="450" spc="5" b="1">
                <a:latin typeface="Calibri"/>
                <a:cs typeface="Calibri"/>
              </a:rPr>
              <a:t> </a:t>
            </a:r>
            <a:r>
              <a:rPr dirty="0" sz="450" spc="-20" b="1">
                <a:latin typeface="Calibri"/>
                <a:cs typeface="Calibri"/>
              </a:rPr>
              <a:t>(Mín)</a:t>
            </a:r>
            <a:r>
              <a:rPr dirty="0" sz="450" b="1">
                <a:latin typeface="Calibri"/>
                <a:cs typeface="Calibri"/>
              </a:rPr>
              <a:t>	Casos</a:t>
            </a:r>
            <a:r>
              <a:rPr dirty="0" sz="450" spc="30" b="1">
                <a:latin typeface="Calibri"/>
                <a:cs typeface="Calibri"/>
              </a:rPr>
              <a:t> </a:t>
            </a:r>
            <a:r>
              <a:rPr dirty="0" sz="450" spc="-20" b="1">
                <a:latin typeface="Calibri"/>
                <a:cs typeface="Calibri"/>
              </a:rPr>
              <a:t>2025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53" name="object 253" descr=""/>
          <p:cNvSpPr/>
          <p:nvPr/>
        </p:nvSpPr>
        <p:spPr>
          <a:xfrm>
            <a:off x="6501484" y="7322939"/>
            <a:ext cx="542290" cy="131445"/>
          </a:xfrm>
          <a:custGeom>
            <a:avLst/>
            <a:gdLst/>
            <a:ahLst/>
            <a:cxnLst/>
            <a:rect l="l" t="t" r="r" b="b"/>
            <a:pathLst>
              <a:path w="542290" h="131445">
                <a:moveTo>
                  <a:pt x="542206" y="0"/>
                </a:moveTo>
                <a:lnTo>
                  <a:pt x="0" y="0"/>
                </a:lnTo>
                <a:lnTo>
                  <a:pt x="0" y="131300"/>
                </a:lnTo>
                <a:lnTo>
                  <a:pt x="542206" y="131300"/>
                </a:lnTo>
                <a:lnTo>
                  <a:pt x="542206" y="125941"/>
                </a:lnTo>
                <a:lnTo>
                  <a:pt x="10657" y="125941"/>
                </a:lnTo>
                <a:lnTo>
                  <a:pt x="5328" y="120582"/>
                </a:lnTo>
                <a:lnTo>
                  <a:pt x="10657" y="120582"/>
                </a:lnTo>
                <a:lnTo>
                  <a:pt x="10657" y="10718"/>
                </a:lnTo>
                <a:lnTo>
                  <a:pt x="5328" y="10718"/>
                </a:lnTo>
                <a:lnTo>
                  <a:pt x="10657" y="5359"/>
                </a:lnTo>
                <a:lnTo>
                  <a:pt x="542206" y="5359"/>
                </a:lnTo>
                <a:lnTo>
                  <a:pt x="542206" y="0"/>
                </a:lnTo>
                <a:close/>
              </a:path>
              <a:path w="542290" h="131445">
                <a:moveTo>
                  <a:pt x="10657" y="120582"/>
                </a:moveTo>
                <a:lnTo>
                  <a:pt x="5328" y="120582"/>
                </a:lnTo>
                <a:lnTo>
                  <a:pt x="10657" y="125941"/>
                </a:lnTo>
                <a:lnTo>
                  <a:pt x="10657" y="120582"/>
                </a:lnTo>
                <a:close/>
              </a:path>
              <a:path w="542290" h="131445">
                <a:moveTo>
                  <a:pt x="531549" y="120582"/>
                </a:moveTo>
                <a:lnTo>
                  <a:pt x="10657" y="120582"/>
                </a:lnTo>
                <a:lnTo>
                  <a:pt x="10657" y="125941"/>
                </a:lnTo>
                <a:lnTo>
                  <a:pt x="531549" y="125941"/>
                </a:lnTo>
                <a:lnTo>
                  <a:pt x="531549" y="120582"/>
                </a:lnTo>
                <a:close/>
              </a:path>
              <a:path w="542290" h="131445">
                <a:moveTo>
                  <a:pt x="531549" y="5359"/>
                </a:moveTo>
                <a:lnTo>
                  <a:pt x="531549" y="125941"/>
                </a:lnTo>
                <a:lnTo>
                  <a:pt x="536877" y="120582"/>
                </a:lnTo>
                <a:lnTo>
                  <a:pt x="542206" y="120582"/>
                </a:lnTo>
                <a:lnTo>
                  <a:pt x="542206" y="10718"/>
                </a:lnTo>
                <a:lnTo>
                  <a:pt x="536877" y="10718"/>
                </a:lnTo>
                <a:lnTo>
                  <a:pt x="531549" y="5359"/>
                </a:lnTo>
                <a:close/>
              </a:path>
              <a:path w="542290" h="131445">
                <a:moveTo>
                  <a:pt x="542206" y="120582"/>
                </a:moveTo>
                <a:lnTo>
                  <a:pt x="536877" y="120582"/>
                </a:lnTo>
                <a:lnTo>
                  <a:pt x="531549" y="125941"/>
                </a:lnTo>
                <a:lnTo>
                  <a:pt x="542206" y="125941"/>
                </a:lnTo>
                <a:lnTo>
                  <a:pt x="542206" y="120582"/>
                </a:lnTo>
                <a:close/>
              </a:path>
              <a:path w="542290" h="131445">
                <a:moveTo>
                  <a:pt x="10657" y="5359"/>
                </a:moveTo>
                <a:lnTo>
                  <a:pt x="5328" y="10718"/>
                </a:lnTo>
                <a:lnTo>
                  <a:pt x="10657" y="10718"/>
                </a:lnTo>
                <a:lnTo>
                  <a:pt x="10657" y="5359"/>
                </a:lnTo>
                <a:close/>
              </a:path>
              <a:path w="542290" h="131445">
                <a:moveTo>
                  <a:pt x="531549" y="5359"/>
                </a:moveTo>
                <a:lnTo>
                  <a:pt x="10657" y="5359"/>
                </a:lnTo>
                <a:lnTo>
                  <a:pt x="10657" y="10718"/>
                </a:lnTo>
                <a:lnTo>
                  <a:pt x="531549" y="10718"/>
                </a:lnTo>
                <a:lnTo>
                  <a:pt x="531549" y="5359"/>
                </a:lnTo>
                <a:close/>
              </a:path>
              <a:path w="542290" h="131445">
                <a:moveTo>
                  <a:pt x="542206" y="5359"/>
                </a:moveTo>
                <a:lnTo>
                  <a:pt x="531549" y="5359"/>
                </a:lnTo>
                <a:lnTo>
                  <a:pt x="536877" y="10718"/>
                </a:lnTo>
                <a:lnTo>
                  <a:pt x="542206" y="10718"/>
                </a:lnTo>
                <a:lnTo>
                  <a:pt x="542206" y="53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 txBox="1"/>
          <p:nvPr/>
        </p:nvSpPr>
        <p:spPr>
          <a:xfrm>
            <a:off x="6588913" y="7339152"/>
            <a:ext cx="360680" cy="83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3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350">
              <a:latin typeface="Arial"/>
              <a:cs typeface="Arial"/>
            </a:endParaRPr>
          </a:p>
        </p:txBody>
      </p:sp>
      <p:graphicFrame>
        <p:nvGraphicFramePr>
          <p:cNvPr id="255" name="object 255" descr=""/>
          <p:cNvGraphicFramePr>
            <a:graphicFrameLocks noGrp="1"/>
          </p:cNvGraphicFramePr>
          <p:nvPr/>
        </p:nvGraphicFramePr>
        <p:xfrm>
          <a:off x="2466320" y="1647692"/>
          <a:ext cx="2416810" cy="714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/>
                <a:gridCol w="555625"/>
                <a:gridCol w="527050"/>
                <a:gridCol w="429894"/>
              </a:tblGrid>
              <a:tr h="1143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6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EDAS</a:t>
                      </a:r>
                      <a:r>
                        <a:rPr dirty="0" sz="65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755"/>
                        </a:lnSpc>
                        <a:spcBef>
                          <a:spcPts val="120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ETAREO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N°CASOS/SEMANA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43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13970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Calibri"/>
                          <a:cs typeface="Calibri"/>
                        </a:rPr>
                        <a:t>Menor</a:t>
                      </a:r>
                      <a:r>
                        <a:rPr dirty="0" sz="6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5">
                          <a:latin typeface="Calibri"/>
                          <a:cs typeface="Calibri"/>
                        </a:rPr>
                        <a:t>año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25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27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52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13970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6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>
                          <a:latin typeface="Calibri"/>
                          <a:cs typeface="Calibri"/>
                        </a:rPr>
                        <a:t>años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42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13970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>
                          <a:latin typeface="Calibri"/>
                          <a:cs typeface="Calibri"/>
                        </a:rPr>
                        <a:t>Mayores</a:t>
                      </a:r>
                      <a:r>
                        <a:rPr dirty="0" sz="6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650" spc="-20">
                          <a:latin typeface="Calibri"/>
                          <a:cs typeface="Calibri"/>
                        </a:rPr>
                        <a:t> años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66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63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755"/>
                        </a:lnSpc>
                        <a:spcBef>
                          <a:spcPts val="50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129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"/>
                        </a:spcBef>
                      </a:pPr>
                      <a:r>
                        <a:rPr dirty="0" sz="8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223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pic>
        <p:nvPicPr>
          <p:cNvPr id="256" name="object 25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055" y="2955671"/>
            <a:ext cx="2337816" cy="1803400"/>
          </a:xfrm>
          <a:prstGeom prst="rect">
            <a:avLst/>
          </a:prstGeom>
        </p:spPr>
      </p:pic>
      <p:pic>
        <p:nvPicPr>
          <p:cNvPr id="257" name="object 25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4684" y="4784979"/>
            <a:ext cx="2267585" cy="1803146"/>
          </a:xfrm>
          <a:prstGeom prst="rect">
            <a:avLst/>
          </a:prstGeom>
        </p:spPr>
      </p:pic>
      <p:sp>
        <p:nvSpPr>
          <p:cNvPr id="258" name="object 2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825" y="1926590"/>
            <a:ext cx="3023234" cy="16755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369" y="6471285"/>
            <a:ext cx="2583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5" b="1">
                <a:latin typeface="Arial"/>
                <a:cs typeface="Arial"/>
              </a:rPr>
              <a:t>SIFILIS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EN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GESTANTES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5" b="1">
                <a:latin typeface="Arial"/>
                <a:cs typeface="Arial"/>
              </a:rPr>
              <a:t>SÍFILIS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14" b="1">
                <a:latin typeface="Arial"/>
                <a:cs typeface="Arial"/>
              </a:rPr>
              <a:t>CONGÉNITA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369" y="6773545"/>
            <a:ext cx="328295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  <a:spcBef>
                <a:spcPts val="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caso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congénita.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76065" y="8357489"/>
            <a:ext cx="2918460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SE02/2025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confirmó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ofidismo </a:t>
            </a:r>
            <a:r>
              <a:rPr dirty="0" sz="900">
                <a:latin typeface="Arial MT"/>
                <a:cs typeface="Arial MT"/>
              </a:rPr>
              <a:t>precedente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Progreso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Matapalo.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76065" y="8751189"/>
            <a:ext cx="2921000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ofidismo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Sal-</a:t>
            </a:r>
            <a:r>
              <a:rPr dirty="0" sz="900">
                <a:latin typeface="Arial MT"/>
                <a:cs typeface="Arial MT"/>
              </a:rPr>
              <a:t>Cancas,</a:t>
            </a:r>
            <a:r>
              <a:rPr dirty="0" sz="900" spc="3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Quebrada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Seca</a:t>
            </a:r>
            <a:r>
              <a:rPr dirty="0" sz="900" spc="33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>
                <a:latin typeface="Arial MT"/>
                <a:cs typeface="Arial MT"/>
              </a:rPr>
              <a:t> nuevo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progreso-</a:t>
            </a:r>
            <a:r>
              <a:rPr dirty="0" sz="900">
                <a:latin typeface="Arial MT"/>
                <a:cs typeface="Arial MT"/>
              </a:rPr>
              <a:t>Matapalo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Verdes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loxocelismo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7369" y="2112123"/>
            <a:ext cx="2115820" cy="42100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100" spc="-150" b="1">
                <a:latin typeface="Arial"/>
                <a:cs typeface="Arial"/>
              </a:rPr>
              <a:t>MORTALIDAD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MATERNA</a:t>
            </a:r>
            <a:endParaRPr sz="11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maternas.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80815" y="6511219"/>
            <a:ext cx="3044825" cy="113411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735"/>
              </a:spcBef>
            </a:pPr>
            <a:r>
              <a:rPr dirty="0" sz="1100" spc="-65" b="1">
                <a:latin typeface="Arial"/>
                <a:cs typeface="Arial"/>
              </a:rPr>
              <a:t>TUBERCULOSIS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055"/>
              </a:lnSpc>
              <a:spcBef>
                <a:spcPts val="52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900"/>
              </a:lnSpc>
              <a:spcBef>
                <a:spcPts val="2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3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52-2024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120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tuberculosis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(107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nuevos,</a:t>
            </a:r>
            <a:r>
              <a:rPr dirty="0" sz="900" spc="-25">
                <a:latin typeface="Arial MT"/>
                <a:cs typeface="Arial MT"/>
              </a:rPr>
              <a:t> 97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localización</a:t>
            </a:r>
            <a:r>
              <a:rPr dirty="0" sz="900" spc="2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pulmonar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23</a:t>
            </a:r>
            <a:r>
              <a:rPr dirty="0" sz="900" spc="2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localización </a:t>
            </a:r>
            <a:r>
              <a:rPr dirty="0" sz="900">
                <a:latin typeface="Arial MT"/>
                <a:cs typeface="Arial MT"/>
              </a:rPr>
              <a:t>extrapulmonar,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diabetes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mellitus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09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VIH-Positivos).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06545" y="8029829"/>
            <a:ext cx="25317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5" b="1">
                <a:latin typeface="Arial"/>
                <a:cs typeface="Arial"/>
              </a:rPr>
              <a:t>ACCIDENTES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POR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ANIMALES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PONZOÑOSOS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7369" y="8690229"/>
            <a:ext cx="1844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0" b="1">
                <a:latin typeface="Arial"/>
                <a:cs typeface="Arial"/>
              </a:rPr>
              <a:t>SÍNDROME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DE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30" b="1">
                <a:latin typeface="Arial"/>
                <a:cs typeface="Arial"/>
              </a:rPr>
              <a:t>GUILLAIN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10" b="1">
                <a:latin typeface="Arial"/>
                <a:cs typeface="Arial"/>
              </a:rPr>
              <a:t>BARRÉ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7369" y="9113139"/>
            <a:ext cx="1430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40146" y="4401185"/>
            <a:ext cx="1209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805" algn="l"/>
                <a:tab pos="626745" algn="l"/>
                <a:tab pos="1073785" algn="l"/>
              </a:tabLst>
            </a:pPr>
            <a:r>
              <a:rPr dirty="0" sz="900" spc="-25">
                <a:latin typeface="Arial MT"/>
                <a:cs typeface="Arial MT"/>
              </a:rPr>
              <a:t>En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el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0">
                <a:latin typeface="Arial MT"/>
                <a:cs typeface="Arial MT"/>
              </a:rPr>
              <a:t>2024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se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40146" y="4531995"/>
            <a:ext cx="1209675" cy="4254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muertes </a:t>
            </a:r>
            <a:r>
              <a:rPr dirty="0" sz="900">
                <a:latin typeface="Arial MT"/>
                <a:cs typeface="Arial MT"/>
              </a:rPr>
              <a:t>perinatales,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que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15"/>
              </a:lnSpc>
              <a:tabLst>
                <a:tab pos="286385" algn="l"/>
                <a:tab pos="1132205" algn="l"/>
              </a:tabLst>
            </a:pPr>
            <a:r>
              <a:rPr dirty="0" sz="900" spc="-25">
                <a:latin typeface="Arial MT"/>
                <a:cs typeface="Arial MT"/>
              </a:rPr>
              <a:t>20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corresponden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5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40146" y="4925695"/>
            <a:ext cx="1210945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fetales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muertes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neonatales.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40146" y="5320665"/>
            <a:ext cx="1209675" cy="95250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tasas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fetal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han </a:t>
            </a:r>
            <a:r>
              <a:rPr dirty="0" sz="900" spc="-10">
                <a:latin typeface="Arial MT"/>
                <a:cs typeface="Arial MT"/>
              </a:rPr>
              <a:t>mostrado comportamiento oscilante,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general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debajo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 </a:t>
            </a:r>
            <a:r>
              <a:rPr dirty="0" sz="900" spc="-10">
                <a:latin typeface="Arial MT"/>
                <a:cs typeface="Arial MT"/>
              </a:rPr>
              <a:t>nacionales.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5619" y="7617079"/>
            <a:ext cx="330009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1100" spc="-135" b="1">
                <a:latin typeface="Arial"/>
                <a:cs typeface="Arial"/>
              </a:rPr>
              <a:t>VIRUS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40" b="1">
                <a:latin typeface="Arial"/>
                <a:cs typeface="Arial"/>
              </a:rPr>
              <a:t>VIRUELA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DEL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MONO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(MPOX)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  <a:spcBef>
                <a:spcPts val="79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5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sospechosos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MPOX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en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fueron descartados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mediante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PCR.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25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2022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confirmó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(varón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29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edad).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0694" y="985520"/>
            <a:ext cx="6235700" cy="245110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100" b="1">
                <a:latin typeface="Arial"/>
                <a:cs typeface="Arial"/>
              </a:rPr>
              <a:t>Otros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Daños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Notificación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02-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83553" y="1007110"/>
            <a:ext cx="6136640" cy="4796155"/>
            <a:chOff x="583553" y="1007110"/>
            <a:chExt cx="6136640" cy="4796155"/>
          </a:xfrm>
        </p:grpSpPr>
        <p:sp>
          <p:nvSpPr>
            <p:cNvPr id="21" name="object 21" descr=""/>
            <p:cNvSpPr/>
            <p:nvPr/>
          </p:nvSpPr>
          <p:spPr>
            <a:xfrm>
              <a:off x="6713220" y="1007109"/>
              <a:ext cx="6350" cy="201930"/>
            </a:xfrm>
            <a:custGeom>
              <a:avLst/>
              <a:gdLst/>
              <a:ahLst/>
              <a:cxnLst/>
              <a:rect l="l" t="t" r="r" b="b"/>
              <a:pathLst>
                <a:path w="6350" h="20193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6350" y="201930"/>
                  </a:lnTo>
                  <a:lnTo>
                    <a:pt x="6350" y="195580"/>
                  </a:lnTo>
                  <a:lnTo>
                    <a:pt x="6350" y="63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6104" y="4042194"/>
              <a:ext cx="3321685" cy="1445895"/>
            </a:xfrm>
            <a:custGeom>
              <a:avLst/>
              <a:gdLst/>
              <a:ahLst/>
              <a:cxnLst/>
              <a:rect l="l" t="t" r="r" b="b"/>
              <a:pathLst>
                <a:path w="3321685" h="1445895">
                  <a:moveTo>
                    <a:pt x="0" y="1445538"/>
                  </a:moveTo>
                  <a:lnTo>
                    <a:pt x="3321390" y="1445538"/>
                  </a:lnTo>
                </a:path>
                <a:path w="3321685" h="1445895">
                  <a:moveTo>
                    <a:pt x="0" y="1158501"/>
                  </a:moveTo>
                  <a:lnTo>
                    <a:pt x="3321390" y="1158501"/>
                  </a:lnTo>
                </a:path>
                <a:path w="3321685" h="1445895">
                  <a:moveTo>
                    <a:pt x="0" y="866266"/>
                  </a:moveTo>
                  <a:lnTo>
                    <a:pt x="3321390" y="866267"/>
                  </a:lnTo>
                </a:path>
                <a:path w="3321685" h="1445895">
                  <a:moveTo>
                    <a:pt x="0" y="579250"/>
                  </a:moveTo>
                  <a:lnTo>
                    <a:pt x="3321390" y="579251"/>
                  </a:lnTo>
                </a:path>
                <a:path w="3321685" h="1445895">
                  <a:moveTo>
                    <a:pt x="0" y="287016"/>
                  </a:moveTo>
                  <a:lnTo>
                    <a:pt x="3321390" y="287016"/>
                  </a:lnTo>
                </a:path>
                <a:path w="3321685" h="1445895">
                  <a:moveTo>
                    <a:pt x="0" y="0"/>
                  </a:moveTo>
                  <a:lnTo>
                    <a:pt x="3321390" y="0"/>
                  </a:lnTo>
                </a:path>
              </a:pathLst>
            </a:custGeom>
            <a:ln w="345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5458" y="4042194"/>
              <a:ext cx="20955" cy="1737995"/>
            </a:xfrm>
            <a:custGeom>
              <a:avLst/>
              <a:gdLst/>
              <a:ahLst/>
              <a:cxnLst/>
              <a:rect l="l" t="t" r="r" b="b"/>
              <a:pathLst>
                <a:path w="20954" h="1737995">
                  <a:moveTo>
                    <a:pt x="20645" y="1737773"/>
                  </a:moveTo>
                  <a:lnTo>
                    <a:pt x="20645" y="0"/>
                  </a:lnTo>
                </a:path>
                <a:path w="20954" h="1737995">
                  <a:moveTo>
                    <a:pt x="0" y="1737773"/>
                  </a:moveTo>
                  <a:lnTo>
                    <a:pt x="20645" y="1737773"/>
                  </a:lnTo>
                </a:path>
                <a:path w="20954" h="1737995">
                  <a:moveTo>
                    <a:pt x="0" y="1445538"/>
                  </a:moveTo>
                  <a:lnTo>
                    <a:pt x="20645" y="1445538"/>
                  </a:lnTo>
                </a:path>
                <a:path w="20954" h="1737995">
                  <a:moveTo>
                    <a:pt x="0" y="1158501"/>
                  </a:moveTo>
                  <a:lnTo>
                    <a:pt x="20645" y="1158501"/>
                  </a:lnTo>
                </a:path>
                <a:path w="20954" h="1737995">
                  <a:moveTo>
                    <a:pt x="0" y="866266"/>
                  </a:moveTo>
                  <a:lnTo>
                    <a:pt x="20645" y="866266"/>
                  </a:lnTo>
                </a:path>
                <a:path w="20954" h="1737995">
                  <a:moveTo>
                    <a:pt x="0" y="579250"/>
                  </a:moveTo>
                  <a:lnTo>
                    <a:pt x="20645" y="579250"/>
                  </a:lnTo>
                </a:path>
                <a:path w="20954" h="1737995">
                  <a:moveTo>
                    <a:pt x="0" y="287016"/>
                  </a:moveTo>
                  <a:lnTo>
                    <a:pt x="20645" y="287016"/>
                  </a:lnTo>
                </a:path>
                <a:path w="20954" h="1737995">
                  <a:moveTo>
                    <a:pt x="0" y="0"/>
                  </a:moveTo>
                  <a:lnTo>
                    <a:pt x="20645" y="0"/>
                  </a:lnTo>
                </a:path>
              </a:pathLst>
            </a:custGeom>
            <a:ln w="345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6104" y="5778228"/>
              <a:ext cx="3321685" cy="3810"/>
            </a:xfrm>
            <a:custGeom>
              <a:avLst/>
              <a:gdLst/>
              <a:ahLst/>
              <a:cxnLst/>
              <a:rect l="l" t="t" r="r" b="b"/>
              <a:pathLst>
                <a:path w="3321685" h="3810">
                  <a:moveTo>
                    <a:pt x="3321390" y="0"/>
                  </a:moveTo>
                  <a:lnTo>
                    <a:pt x="0" y="0"/>
                  </a:lnTo>
                  <a:lnTo>
                    <a:pt x="0" y="3478"/>
                  </a:lnTo>
                  <a:lnTo>
                    <a:pt x="3321390" y="3479"/>
                  </a:lnTo>
                  <a:lnTo>
                    <a:pt x="332139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6104" y="5779967"/>
              <a:ext cx="3102610" cy="20955"/>
            </a:xfrm>
            <a:custGeom>
              <a:avLst/>
              <a:gdLst/>
              <a:ahLst/>
              <a:cxnLst/>
              <a:rect l="l" t="t" r="r" b="b"/>
              <a:pathLst>
                <a:path w="3102610" h="20954">
                  <a:moveTo>
                    <a:pt x="0" y="0"/>
                  </a:moveTo>
                  <a:lnTo>
                    <a:pt x="0" y="20873"/>
                  </a:lnTo>
                </a:path>
                <a:path w="3102610" h="20954">
                  <a:moveTo>
                    <a:pt x="221942" y="0"/>
                  </a:moveTo>
                  <a:lnTo>
                    <a:pt x="221942" y="20873"/>
                  </a:lnTo>
                </a:path>
                <a:path w="3102610" h="20954">
                  <a:moveTo>
                    <a:pt x="443884" y="0"/>
                  </a:moveTo>
                  <a:lnTo>
                    <a:pt x="443884" y="20873"/>
                  </a:lnTo>
                </a:path>
                <a:path w="3102610" h="20954">
                  <a:moveTo>
                    <a:pt x="665826" y="0"/>
                  </a:moveTo>
                  <a:lnTo>
                    <a:pt x="665826" y="20873"/>
                  </a:lnTo>
                </a:path>
                <a:path w="3102610" h="20954">
                  <a:moveTo>
                    <a:pt x="887768" y="0"/>
                  </a:moveTo>
                  <a:lnTo>
                    <a:pt x="887768" y="20873"/>
                  </a:lnTo>
                </a:path>
                <a:path w="3102610" h="20954">
                  <a:moveTo>
                    <a:pt x="1109710" y="0"/>
                  </a:moveTo>
                  <a:lnTo>
                    <a:pt x="1109710" y="20874"/>
                  </a:lnTo>
                </a:path>
                <a:path w="3102610" h="20954">
                  <a:moveTo>
                    <a:pt x="1331652" y="0"/>
                  </a:moveTo>
                  <a:lnTo>
                    <a:pt x="1331652" y="20874"/>
                  </a:lnTo>
                </a:path>
                <a:path w="3102610" h="20954">
                  <a:moveTo>
                    <a:pt x="1553594" y="0"/>
                  </a:moveTo>
                  <a:lnTo>
                    <a:pt x="1553594" y="20874"/>
                  </a:lnTo>
                </a:path>
                <a:path w="3102610" h="20954">
                  <a:moveTo>
                    <a:pt x="1775536" y="0"/>
                  </a:moveTo>
                  <a:lnTo>
                    <a:pt x="1775536" y="20874"/>
                  </a:lnTo>
                </a:path>
                <a:path w="3102610" h="20954">
                  <a:moveTo>
                    <a:pt x="1997478" y="0"/>
                  </a:moveTo>
                  <a:lnTo>
                    <a:pt x="1997478" y="20874"/>
                  </a:lnTo>
                </a:path>
                <a:path w="3102610" h="20954">
                  <a:moveTo>
                    <a:pt x="2219420" y="0"/>
                  </a:moveTo>
                  <a:lnTo>
                    <a:pt x="2219420" y="20874"/>
                  </a:lnTo>
                </a:path>
                <a:path w="3102610" h="20954">
                  <a:moveTo>
                    <a:pt x="2441362" y="0"/>
                  </a:moveTo>
                  <a:lnTo>
                    <a:pt x="2441362" y="20874"/>
                  </a:lnTo>
                </a:path>
                <a:path w="3102610" h="20954">
                  <a:moveTo>
                    <a:pt x="2658143" y="0"/>
                  </a:moveTo>
                  <a:lnTo>
                    <a:pt x="2658143" y="20874"/>
                  </a:lnTo>
                </a:path>
                <a:path w="3102610" h="20954">
                  <a:moveTo>
                    <a:pt x="2880085" y="0"/>
                  </a:moveTo>
                  <a:lnTo>
                    <a:pt x="2880085" y="20874"/>
                  </a:lnTo>
                </a:path>
                <a:path w="3102610" h="20954">
                  <a:moveTo>
                    <a:pt x="3102027" y="0"/>
                  </a:moveTo>
                  <a:lnTo>
                    <a:pt x="3102027" y="20874"/>
                  </a:lnTo>
                </a:path>
              </a:pathLst>
            </a:custGeom>
            <a:ln w="345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7075" y="4618870"/>
              <a:ext cx="3102610" cy="610870"/>
            </a:xfrm>
            <a:custGeom>
              <a:avLst/>
              <a:gdLst/>
              <a:ahLst/>
              <a:cxnLst/>
              <a:rect l="l" t="t" r="r" b="b"/>
              <a:pathLst>
                <a:path w="3102610" h="610870">
                  <a:moveTo>
                    <a:pt x="0" y="0"/>
                  </a:moveTo>
                  <a:lnTo>
                    <a:pt x="221942" y="88714"/>
                  </a:lnTo>
                  <a:lnTo>
                    <a:pt x="443918" y="146117"/>
                  </a:lnTo>
                  <a:lnTo>
                    <a:pt x="665860" y="260923"/>
                  </a:lnTo>
                  <a:lnTo>
                    <a:pt x="887802" y="146117"/>
                  </a:lnTo>
                  <a:lnTo>
                    <a:pt x="1109744" y="495755"/>
                  </a:lnTo>
                  <a:lnTo>
                    <a:pt x="1331686" y="521847"/>
                  </a:lnTo>
                  <a:lnTo>
                    <a:pt x="1553628" y="203520"/>
                  </a:lnTo>
                  <a:lnTo>
                    <a:pt x="1775570" y="349638"/>
                  </a:lnTo>
                  <a:lnTo>
                    <a:pt x="1997512" y="610561"/>
                  </a:lnTo>
                  <a:lnTo>
                    <a:pt x="2219454" y="610561"/>
                  </a:lnTo>
                  <a:lnTo>
                    <a:pt x="2441396" y="380948"/>
                  </a:lnTo>
                  <a:lnTo>
                    <a:pt x="2658177" y="438352"/>
                  </a:lnTo>
                  <a:lnTo>
                    <a:pt x="2880119" y="521847"/>
                  </a:lnTo>
                  <a:lnTo>
                    <a:pt x="3102061" y="579251"/>
                  </a:lnTo>
                </a:path>
              </a:pathLst>
            </a:custGeom>
            <a:ln w="1043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0730" y="4602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0730" y="4602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22672" y="469102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22672" y="469102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44614" y="474842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144614" y="474842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61395" y="48632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61395" y="48632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83337" y="474842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83337" y="474842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805279" y="509284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805279" y="509284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027221" y="512415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027221" y="512415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249163" y="480583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249163" y="480583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471105" y="494672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471105" y="494672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693047" y="520765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693047" y="520765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914989" y="520765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914989" y="520765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36931" y="497804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36931" y="497804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358873" y="503544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358873" y="503544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580816" y="512415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580816" y="512415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802758" y="518156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0" y="41747"/>
                  </a:lnTo>
                  <a:lnTo>
                    <a:pt x="41291" y="41747"/>
                  </a:lnTo>
                  <a:lnTo>
                    <a:pt x="2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802758" y="518156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45" y="0"/>
                  </a:moveTo>
                  <a:lnTo>
                    <a:pt x="41291" y="41747"/>
                  </a:lnTo>
                  <a:lnTo>
                    <a:pt x="0" y="41747"/>
                  </a:lnTo>
                  <a:lnTo>
                    <a:pt x="20645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17075" y="4331854"/>
              <a:ext cx="3102610" cy="1127760"/>
            </a:xfrm>
            <a:custGeom>
              <a:avLst/>
              <a:gdLst/>
              <a:ahLst/>
              <a:cxnLst/>
              <a:rect l="l" t="t" r="r" b="b"/>
              <a:pathLst>
                <a:path w="3102610" h="1127760">
                  <a:moveTo>
                    <a:pt x="0" y="751460"/>
                  </a:moveTo>
                  <a:lnTo>
                    <a:pt x="221942" y="464444"/>
                  </a:lnTo>
                  <a:lnTo>
                    <a:pt x="443918" y="433133"/>
                  </a:lnTo>
                  <a:lnTo>
                    <a:pt x="665860" y="0"/>
                  </a:lnTo>
                  <a:lnTo>
                    <a:pt x="887802" y="375730"/>
                  </a:lnTo>
                  <a:lnTo>
                    <a:pt x="1109744" y="521847"/>
                  </a:lnTo>
                  <a:lnTo>
                    <a:pt x="1331686" y="840174"/>
                  </a:lnTo>
                  <a:lnTo>
                    <a:pt x="1553628" y="667964"/>
                  </a:lnTo>
                  <a:lnTo>
                    <a:pt x="1775570" y="1127176"/>
                  </a:lnTo>
                  <a:lnTo>
                    <a:pt x="1997512" y="725368"/>
                  </a:lnTo>
                  <a:lnTo>
                    <a:pt x="2219454" y="1069773"/>
                  </a:lnTo>
                  <a:lnTo>
                    <a:pt x="2441396" y="605343"/>
                  </a:lnTo>
                  <a:lnTo>
                    <a:pt x="2658177" y="808863"/>
                  </a:lnTo>
                  <a:lnTo>
                    <a:pt x="2880119" y="840174"/>
                  </a:lnTo>
                  <a:lnTo>
                    <a:pt x="3102061" y="923670"/>
                  </a:lnTo>
                </a:path>
              </a:pathLst>
            </a:custGeom>
            <a:ln w="10423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1053" y="507719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11053" y="507719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32995" y="47849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32995" y="47849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54937" y="475886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54937" y="475886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371718" y="432051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371718" y="432051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93660" y="470146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93660" y="470146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15602" y="48423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15602" y="48423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037544" y="5160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037544" y="5160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59486" y="49884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259486" y="49884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481428" y="54529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481428" y="54529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703370" y="5045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703370" y="5045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925312" y="53955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925312" y="53955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147254" y="49310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147254" y="49310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369196" y="513459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369196" y="513459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591138" y="5160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591138" y="5160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813080" y="524940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813080" y="524940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680719" y="6034405"/>
            <a:ext cx="28867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 b="1">
                <a:latin typeface="Arial"/>
                <a:cs typeface="Arial"/>
              </a:rPr>
              <a:t>Casos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mortalidad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fetal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y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neonatal,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2010-</a:t>
            </a:r>
            <a:r>
              <a:rPr dirty="0" sz="900" spc="-5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94359" y="2944114"/>
            <a:ext cx="2399665" cy="92329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razón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(RMM)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oscilado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entre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22,4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100 </a:t>
            </a:r>
            <a:r>
              <a:rPr dirty="0" sz="900">
                <a:latin typeface="Arial MT"/>
                <a:cs typeface="Arial MT"/>
              </a:rPr>
              <a:t>00o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nv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137,6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000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nv.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900">
              <a:latin typeface="Arial MT"/>
              <a:cs typeface="Arial MT"/>
            </a:endParaRPr>
          </a:p>
          <a:p>
            <a:pPr algn="just" marL="48260">
              <a:lnSpc>
                <a:spcPct val="100000"/>
              </a:lnSpc>
            </a:pPr>
            <a:r>
              <a:rPr dirty="0" sz="1100" spc="-150" b="1">
                <a:latin typeface="Arial"/>
                <a:cs typeface="Arial"/>
              </a:rPr>
              <a:t>MORTALIDAD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PERINATAL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03250" y="1406426"/>
            <a:ext cx="2108835" cy="53467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415"/>
              </a:spcBef>
            </a:pPr>
            <a:r>
              <a:rPr dirty="0" sz="1100" spc="-10" b="1">
                <a:latin typeface="Arial"/>
                <a:cs typeface="Arial"/>
              </a:rPr>
              <a:t>MALARIA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  <a:spcBef>
                <a:spcPts val="26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55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2019.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3813175" y="1333753"/>
            <a:ext cx="2828925" cy="48640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210"/>
              </a:spcBef>
            </a:pPr>
            <a:r>
              <a:rPr dirty="0" sz="1100" spc="-20" b="1">
                <a:latin typeface="Arial"/>
                <a:cs typeface="Arial"/>
              </a:rPr>
              <a:t>ZIKA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último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fue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2017.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664391" y="4470246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886333" y="4557221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108241" y="4615320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330252" y="4731309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495005" y="4797758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774136" y="4963566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996078" y="4992581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218020" y="4673419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2439962" y="4818493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2624535" y="5253692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964158" y="5125687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3101934" y="5017630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330827" y="4905467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5" name="object 105" descr=""/>
          <p:cNvSpPr/>
          <p:nvPr/>
        </p:nvSpPr>
        <p:spPr>
          <a:xfrm>
            <a:off x="662880" y="4944990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4" h="104775">
                <a:moveTo>
                  <a:pt x="0" y="104369"/>
                </a:moveTo>
                <a:lnTo>
                  <a:pt x="108390" y="104369"/>
                </a:lnTo>
                <a:lnTo>
                  <a:pt x="108390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 txBox="1"/>
          <p:nvPr/>
        </p:nvSpPr>
        <p:spPr>
          <a:xfrm>
            <a:off x="664391" y="4941440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869338" y="4835402"/>
            <a:ext cx="113664" cy="109855"/>
          </a:xfrm>
          <a:custGeom>
            <a:avLst/>
            <a:gdLst/>
            <a:ahLst/>
            <a:cxnLst/>
            <a:rect l="l" t="t" r="r" b="b"/>
            <a:pathLst>
              <a:path w="113665" h="109854">
                <a:moveTo>
                  <a:pt x="0" y="109587"/>
                </a:moveTo>
                <a:lnTo>
                  <a:pt x="113551" y="109587"/>
                </a:lnTo>
                <a:lnTo>
                  <a:pt x="113551" y="0"/>
                </a:lnTo>
                <a:lnTo>
                  <a:pt x="0" y="0"/>
                </a:lnTo>
                <a:lnTo>
                  <a:pt x="0" y="109587"/>
                </a:lnTo>
                <a:close/>
              </a:path>
            </a:pathLst>
          </a:custGeom>
          <a:ln w="5190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873429" y="4835192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1086118" y="4809309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4" h="104775">
                <a:moveTo>
                  <a:pt x="0" y="104369"/>
                </a:moveTo>
                <a:lnTo>
                  <a:pt x="108390" y="104369"/>
                </a:lnTo>
                <a:lnTo>
                  <a:pt x="108390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1087457" y="4804716"/>
            <a:ext cx="98425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1328706" y="4193530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4" h="104775">
                <a:moveTo>
                  <a:pt x="0" y="104369"/>
                </a:moveTo>
                <a:lnTo>
                  <a:pt x="108390" y="104369"/>
                </a:lnTo>
                <a:lnTo>
                  <a:pt x="108390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1342952" y="4187057"/>
            <a:ext cx="850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1550648" y="4569260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5" h="104775">
                <a:moveTo>
                  <a:pt x="0" y="104369"/>
                </a:moveTo>
                <a:lnTo>
                  <a:pt x="108390" y="104369"/>
                </a:lnTo>
                <a:lnTo>
                  <a:pt x="108390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1552194" y="4564179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1772590" y="4710159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0" y="109587"/>
                </a:moveTo>
                <a:lnTo>
                  <a:pt x="108390" y="109587"/>
                </a:lnTo>
                <a:lnTo>
                  <a:pt x="108390" y="0"/>
                </a:lnTo>
                <a:lnTo>
                  <a:pt x="0" y="0"/>
                </a:lnTo>
                <a:lnTo>
                  <a:pt x="0" y="109587"/>
                </a:lnTo>
                <a:close/>
              </a:path>
            </a:pathLst>
          </a:custGeom>
          <a:ln w="5189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1774136" y="4709252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1870657" y="5132855"/>
            <a:ext cx="113664" cy="104775"/>
          </a:xfrm>
          <a:custGeom>
            <a:avLst/>
            <a:gdLst/>
            <a:ahLst/>
            <a:cxnLst/>
            <a:rect l="l" t="t" r="r" b="b"/>
            <a:pathLst>
              <a:path w="113664" h="104775">
                <a:moveTo>
                  <a:pt x="0" y="104369"/>
                </a:moveTo>
                <a:lnTo>
                  <a:pt x="113551" y="104369"/>
                </a:lnTo>
                <a:lnTo>
                  <a:pt x="113551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1876126" y="5128957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2211313" y="4856276"/>
            <a:ext cx="113664" cy="104775"/>
          </a:xfrm>
          <a:custGeom>
            <a:avLst/>
            <a:gdLst/>
            <a:ahLst/>
            <a:cxnLst/>
            <a:rect l="l" t="t" r="r" b="b"/>
            <a:pathLst>
              <a:path w="113664" h="104775">
                <a:moveTo>
                  <a:pt x="0" y="104369"/>
                </a:moveTo>
                <a:lnTo>
                  <a:pt x="113551" y="104369"/>
                </a:lnTo>
                <a:lnTo>
                  <a:pt x="113551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2218020" y="4854465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2433255" y="5320741"/>
            <a:ext cx="113664" cy="104775"/>
          </a:xfrm>
          <a:custGeom>
            <a:avLst/>
            <a:gdLst/>
            <a:ahLst/>
            <a:cxnLst/>
            <a:rect l="l" t="t" r="r" b="b"/>
            <a:pathLst>
              <a:path w="113664" h="104775">
                <a:moveTo>
                  <a:pt x="0" y="104369"/>
                </a:moveTo>
                <a:lnTo>
                  <a:pt x="113551" y="104369"/>
                </a:lnTo>
                <a:lnTo>
                  <a:pt x="113551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2439962" y="5318749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2655197" y="4913679"/>
            <a:ext cx="113664" cy="104775"/>
          </a:xfrm>
          <a:custGeom>
            <a:avLst/>
            <a:gdLst/>
            <a:ahLst/>
            <a:cxnLst/>
            <a:rect l="l" t="t" r="r" b="b"/>
            <a:pathLst>
              <a:path w="113664" h="104775">
                <a:moveTo>
                  <a:pt x="0" y="104369"/>
                </a:moveTo>
                <a:lnTo>
                  <a:pt x="113551" y="104369"/>
                </a:lnTo>
                <a:lnTo>
                  <a:pt x="113551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2661835" y="4912425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2815202" y="5383363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5" h="104775">
                <a:moveTo>
                  <a:pt x="0" y="104369"/>
                </a:moveTo>
                <a:lnTo>
                  <a:pt x="108390" y="104369"/>
                </a:lnTo>
                <a:lnTo>
                  <a:pt x="108390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</a:pathLst>
          </a:custGeom>
          <a:ln w="519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2819982" y="5380154"/>
            <a:ext cx="98425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7" name="object 127" descr=""/>
          <p:cNvSpPr/>
          <p:nvPr/>
        </p:nvSpPr>
        <p:spPr>
          <a:xfrm>
            <a:off x="3104242" y="4830184"/>
            <a:ext cx="113664" cy="109855"/>
          </a:xfrm>
          <a:custGeom>
            <a:avLst/>
            <a:gdLst/>
            <a:ahLst/>
            <a:cxnLst/>
            <a:rect l="l" t="t" r="r" b="b"/>
            <a:pathLst>
              <a:path w="113664" h="109854">
                <a:moveTo>
                  <a:pt x="0" y="109587"/>
                </a:moveTo>
                <a:lnTo>
                  <a:pt x="113551" y="109587"/>
                </a:lnTo>
                <a:lnTo>
                  <a:pt x="113551" y="0"/>
                </a:lnTo>
                <a:lnTo>
                  <a:pt x="0" y="0"/>
                </a:lnTo>
                <a:lnTo>
                  <a:pt x="0" y="109587"/>
                </a:lnTo>
                <a:close/>
              </a:path>
            </a:pathLst>
          </a:custGeom>
          <a:ln w="5190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3110055" y="4829278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9" name="object 129" descr=""/>
          <p:cNvSpPr/>
          <p:nvPr/>
        </p:nvSpPr>
        <p:spPr>
          <a:xfrm>
            <a:off x="3253924" y="5075452"/>
            <a:ext cx="113664" cy="109855"/>
          </a:xfrm>
          <a:custGeom>
            <a:avLst/>
            <a:gdLst/>
            <a:ahLst/>
            <a:cxnLst/>
            <a:rect l="l" t="t" r="r" b="b"/>
            <a:pathLst>
              <a:path w="113664" h="109854">
                <a:moveTo>
                  <a:pt x="0" y="109587"/>
                </a:moveTo>
                <a:lnTo>
                  <a:pt x="113551" y="109587"/>
                </a:lnTo>
                <a:lnTo>
                  <a:pt x="113551" y="0"/>
                </a:lnTo>
                <a:lnTo>
                  <a:pt x="0" y="0"/>
                </a:lnTo>
                <a:lnTo>
                  <a:pt x="0" y="109587"/>
                </a:lnTo>
                <a:close/>
              </a:path>
            </a:pathLst>
          </a:custGeom>
          <a:ln w="5190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 txBox="1"/>
          <p:nvPr/>
        </p:nvSpPr>
        <p:spPr>
          <a:xfrm>
            <a:off x="3261664" y="5076285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1" name="object 131" descr=""/>
          <p:cNvSpPr/>
          <p:nvPr/>
        </p:nvSpPr>
        <p:spPr>
          <a:xfrm>
            <a:off x="3532642" y="5018049"/>
            <a:ext cx="232410" cy="245745"/>
          </a:xfrm>
          <a:custGeom>
            <a:avLst/>
            <a:gdLst/>
            <a:ahLst/>
            <a:cxnLst/>
            <a:rect l="l" t="t" r="r" b="b"/>
            <a:pathLst>
              <a:path w="232410" h="245745">
                <a:moveTo>
                  <a:pt x="0" y="104369"/>
                </a:moveTo>
                <a:lnTo>
                  <a:pt x="113551" y="104369"/>
                </a:lnTo>
                <a:lnTo>
                  <a:pt x="113551" y="0"/>
                </a:lnTo>
                <a:lnTo>
                  <a:pt x="0" y="0"/>
                </a:lnTo>
                <a:lnTo>
                  <a:pt x="0" y="104369"/>
                </a:lnTo>
                <a:close/>
              </a:path>
              <a:path w="232410" h="245745">
                <a:moveTo>
                  <a:pt x="118713" y="245268"/>
                </a:moveTo>
                <a:lnTo>
                  <a:pt x="232264" y="245268"/>
                </a:lnTo>
                <a:lnTo>
                  <a:pt x="232264" y="140898"/>
                </a:lnTo>
                <a:lnTo>
                  <a:pt x="118713" y="140898"/>
                </a:lnTo>
                <a:lnTo>
                  <a:pt x="118713" y="245268"/>
                </a:lnTo>
                <a:close/>
              </a:path>
            </a:pathLst>
          </a:custGeom>
          <a:ln w="5189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 txBox="1"/>
          <p:nvPr/>
        </p:nvSpPr>
        <p:spPr>
          <a:xfrm>
            <a:off x="3513949" y="5025353"/>
            <a:ext cx="381635" cy="23939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baseline="33333" sz="750">
                <a:latin typeface="Calibri"/>
                <a:cs typeface="Calibri"/>
              </a:rPr>
              <a:t>21</a:t>
            </a:r>
            <a:r>
              <a:rPr dirty="0" baseline="33333" sz="750" spc="3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22</a:t>
            </a:r>
            <a:r>
              <a:rPr dirty="0" sz="500" spc="225">
                <a:latin typeface="Calibri"/>
                <a:cs typeface="Calibri"/>
              </a:rPr>
              <a:t>  </a:t>
            </a: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244"/>
              </a:spcBef>
            </a:pPr>
            <a:r>
              <a:rPr dirty="0" sz="500" spc="-25">
                <a:latin typeface="Calibri"/>
                <a:cs typeface="Calibri"/>
              </a:rPr>
              <a:t>18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493547" y="5721963"/>
            <a:ext cx="596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5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458621" y="5431816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458621" y="5141690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58621" y="4851334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30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58621" y="4561187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458621" y="4271040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458621" y="3980893"/>
            <a:ext cx="9779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>
                <a:latin typeface="Calibri"/>
                <a:cs typeface="Calibri"/>
              </a:rPr>
              <a:t>60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633422" y="5812591"/>
            <a:ext cx="3270250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>
                <a:latin typeface="Calibri"/>
                <a:cs typeface="Calibri"/>
              </a:rPr>
              <a:t>2010</a:t>
            </a:r>
            <a:r>
              <a:rPr dirty="0" sz="500" spc="25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2011</a:t>
            </a:r>
            <a:r>
              <a:rPr dirty="0" sz="500" spc="25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2012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2013</a:t>
            </a:r>
            <a:r>
              <a:rPr dirty="0" sz="500" spc="25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2014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2015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2016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2017</a:t>
            </a:r>
            <a:r>
              <a:rPr dirty="0" sz="500" spc="25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2018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2019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2020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2021</a:t>
            </a:r>
            <a:r>
              <a:rPr dirty="0" sz="500" spc="25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2022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2023</a:t>
            </a:r>
            <a:r>
              <a:rPr dirty="0" sz="500" spc="254">
                <a:latin typeface="Calibri"/>
                <a:cs typeface="Calibri"/>
              </a:rPr>
              <a:t>  </a:t>
            </a:r>
            <a:r>
              <a:rPr dirty="0" sz="500" spc="-20"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41" name="object 141" descr=""/>
          <p:cNvGrpSpPr/>
          <p:nvPr/>
        </p:nvGrpSpPr>
        <p:grpSpPr>
          <a:xfrm>
            <a:off x="1904005" y="5616289"/>
            <a:ext cx="186690" cy="24765"/>
            <a:chOff x="1904005" y="5616289"/>
            <a:chExt cx="186690" cy="24765"/>
          </a:xfrm>
        </p:grpSpPr>
        <p:sp>
          <p:nvSpPr>
            <p:cNvPr id="142" name="object 142" descr=""/>
            <p:cNvSpPr/>
            <p:nvPr/>
          </p:nvSpPr>
          <p:spPr>
            <a:xfrm>
              <a:off x="1909403" y="5626022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489" y="0"/>
                  </a:lnTo>
                </a:path>
              </a:pathLst>
            </a:custGeom>
            <a:ln w="1043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989371" y="56181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20873"/>
                  </a:lnTo>
                  <a:lnTo>
                    <a:pt x="20645" y="20873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989371" y="56181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20873"/>
                  </a:lnTo>
                  <a:lnTo>
                    <a:pt x="0" y="20873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 txBox="1"/>
          <p:nvPr/>
        </p:nvSpPr>
        <p:spPr>
          <a:xfrm>
            <a:off x="2104092" y="5578281"/>
            <a:ext cx="26606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450" spc="-80">
                <a:latin typeface="Arial MT"/>
                <a:cs typeface="Arial MT"/>
              </a:rPr>
              <a:t>M</a:t>
            </a:r>
            <a:r>
              <a:rPr dirty="0" sz="450" spc="-25">
                <a:latin typeface="Arial MT"/>
                <a:cs typeface="Arial MT"/>
              </a:rPr>
              <a:t> </a:t>
            </a:r>
            <a:r>
              <a:rPr dirty="0" sz="450" spc="-60">
                <a:latin typeface="Arial MT"/>
                <a:cs typeface="Arial MT"/>
              </a:rPr>
              <a:t>FETALES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2750482" y="5616289"/>
            <a:ext cx="186690" cy="24765"/>
            <a:chOff x="2750482" y="5616289"/>
            <a:chExt cx="186690" cy="24765"/>
          </a:xfrm>
        </p:grpSpPr>
        <p:sp>
          <p:nvSpPr>
            <p:cNvPr id="147" name="object 147" descr=""/>
            <p:cNvSpPr/>
            <p:nvPr/>
          </p:nvSpPr>
          <p:spPr>
            <a:xfrm>
              <a:off x="2755879" y="5626022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489" y="0"/>
                  </a:lnTo>
                </a:path>
              </a:pathLst>
            </a:custGeom>
            <a:ln w="10436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835847" y="56181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0" y="10436"/>
                  </a:lnTo>
                  <a:lnTo>
                    <a:pt x="10322" y="20873"/>
                  </a:lnTo>
                  <a:lnTo>
                    <a:pt x="20645" y="10436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835847" y="56181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10322" y="0"/>
                  </a:moveTo>
                  <a:lnTo>
                    <a:pt x="20645" y="10436"/>
                  </a:lnTo>
                  <a:lnTo>
                    <a:pt x="10322" y="20873"/>
                  </a:lnTo>
                  <a:lnTo>
                    <a:pt x="0" y="10436"/>
                  </a:lnTo>
                  <a:lnTo>
                    <a:pt x="10322" y="0"/>
                  </a:lnTo>
                  <a:close/>
                </a:path>
              </a:pathLst>
            </a:custGeom>
            <a:ln w="345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" name="object 150" descr=""/>
          <p:cNvSpPr txBox="1"/>
          <p:nvPr/>
        </p:nvSpPr>
        <p:spPr>
          <a:xfrm>
            <a:off x="2952083" y="5578281"/>
            <a:ext cx="37147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450" spc="-75">
                <a:latin typeface="Arial MT"/>
                <a:cs typeface="Arial MT"/>
              </a:rPr>
              <a:t>M</a:t>
            </a:r>
            <a:r>
              <a:rPr dirty="0" sz="450" spc="-25">
                <a:latin typeface="Arial MT"/>
                <a:cs typeface="Arial MT"/>
              </a:rPr>
              <a:t> </a:t>
            </a:r>
            <a:r>
              <a:rPr dirty="0" sz="450" spc="-65">
                <a:latin typeface="Arial MT"/>
                <a:cs typeface="Arial MT"/>
              </a:rPr>
              <a:t>NEONATALES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51" name="object 151" descr=""/>
          <p:cNvSpPr/>
          <p:nvPr/>
        </p:nvSpPr>
        <p:spPr>
          <a:xfrm>
            <a:off x="394487" y="3937843"/>
            <a:ext cx="3535679" cy="2045970"/>
          </a:xfrm>
          <a:custGeom>
            <a:avLst/>
            <a:gdLst/>
            <a:ahLst/>
            <a:cxnLst/>
            <a:rect l="l" t="t" r="r" b="b"/>
            <a:pathLst>
              <a:path w="3535679" h="2045970">
                <a:moveTo>
                  <a:pt x="0" y="2045642"/>
                </a:moveTo>
                <a:lnTo>
                  <a:pt x="3535588" y="2045642"/>
                </a:lnTo>
                <a:lnTo>
                  <a:pt x="3535588" y="0"/>
                </a:lnTo>
                <a:lnTo>
                  <a:pt x="0" y="0"/>
                </a:lnTo>
                <a:lnTo>
                  <a:pt x="0" y="2045642"/>
                </a:lnTo>
                <a:close/>
              </a:path>
            </a:pathLst>
          </a:custGeom>
          <a:ln w="3469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 txBox="1"/>
          <p:nvPr/>
        </p:nvSpPr>
        <p:spPr>
          <a:xfrm>
            <a:off x="4113368" y="6331368"/>
            <a:ext cx="229235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b="1">
                <a:latin typeface="Calibri"/>
                <a:cs typeface="Calibri"/>
              </a:rPr>
              <a:t>Total</a:t>
            </a:r>
            <a:r>
              <a:rPr dirty="0" sz="350" spc="20" b="1">
                <a:latin typeface="Calibri"/>
                <a:cs typeface="Calibri"/>
              </a:rPr>
              <a:t> </a:t>
            </a:r>
            <a:r>
              <a:rPr dirty="0" sz="350" spc="-20" b="1"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5" name="object 1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153" name="object 153" descr=""/>
          <p:cNvSpPr txBox="1"/>
          <p:nvPr/>
        </p:nvSpPr>
        <p:spPr>
          <a:xfrm>
            <a:off x="4571091" y="6331368"/>
            <a:ext cx="736600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3220" algn="l"/>
                <a:tab pos="677545" algn="l"/>
              </a:tabLst>
            </a:pPr>
            <a:r>
              <a:rPr dirty="0" sz="350" spc="-25" b="1">
                <a:latin typeface="Calibri"/>
                <a:cs typeface="Calibri"/>
              </a:rPr>
              <a:t>20</a:t>
            </a:r>
            <a:r>
              <a:rPr dirty="0" sz="350" b="1">
                <a:latin typeface="Calibri"/>
                <a:cs typeface="Calibri"/>
              </a:rPr>
              <a:t>	</a:t>
            </a:r>
            <a:r>
              <a:rPr dirty="0" sz="350" spc="-25" b="1">
                <a:latin typeface="Calibri"/>
                <a:cs typeface="Calibri"/>
              </a:rPr>
              <a:t>18</a:t>
            </a:r>
            <a:r>
              <a:rPr dirty="0" sz="350" b="1">
                <a:latin typeface="Calibri"/>
                <a:cs typeface="Calibri"/>
              </a:rPr>
              <a:t>	</a:t>
            </a:r>
            <a:r>
              <a:rPr dirty="0" sz="350" spc="-25" b="1">
                <a:latin typeface="Calibri"/>
                <a:cs typeface="Calibri"/>
              </a:rPr>
              <a:t>38</a:t>
            </a:r>
            <a:endParaRPr sz="350">
              <a:latin typeface="Calibri"/>
              <a:cs typeface="Calibri"/>
            </a:endParaRPr>
          </a:p>
        </p:txBody>
      </p:sp>
      <p:graphicFrame>
        <p:nvGraphicFramePr>
          <p:cNvPr id="154" name="object 154" descr=""/>
          <p:cNvGraphicFramePr>
            <a:graphicFrameLocks noGrp="1"/>
          </p:cNvGraphicFramePr>
          <p:nvPr/>
        </p:nvGraphicFramePr>
        <p:xfrm>
          <a:off x="4015739" y="3787730"/>
          <a:ext cx="1502410" cy="253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465"/>
                <a:gridCol w="374014"/>
                <a:gridCol w="366394"/>
                <a:gridCol w="262890"/>
              </a:tblGrid>
              <a:tr h="64769">
                <a:tc row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FECHA_MTE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Según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20" b="1">
                          <a:latin typeface="Calibri"/>
                          <a:cs typeface="Calibri"/>
                        </a:rPr>
                        <a:t>Tipo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Total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Fetal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Neonatal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06/01/2024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05/02/2024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27/02/2024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19/03/2024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29/03/2024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12/04/2024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16/04/2024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25/04/2024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13/05/2024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20/05/2024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24/05/2024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01/06/2024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28/06/2024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30/06/2024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08/07/2024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14/07/2024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29/07/2024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01/08/2024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21/09/2024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23/10/2024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7/11/2024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25/11/2024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28/11/2024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14/12/2024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16/12/2024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19/12/2024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20/12/2024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17" y="1993108"/>
            <a:ext cx="6459654" cy="467389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5794" y="1108075"/>
            <a:ext cx="6235700" cy="217170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400685">
              <a:lnSpc>
                <a:spcPct val="100000"/>
              </a:lnSpc>
              <a:spcBef>
                <a:spcPts val="244"/>
              </a:spcBef>
            </a:pPr>
            <a:r>
              <a:rPr dirty="0" sz="1100" spc="-10" b="1">
                <a:latin typeface="Arial"/>
                <a:cs typeface="Arial"/>
              </a:rPr>
              <a:t>Infecciones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Asociadas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Atención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Salud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(IASS)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52/2024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369" y="1502664"/>
            <a:ext cx="6416675" cy="3632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(IAAS) </a:t>
            </a:r>
            <a:r>
              <a:rPr dirty="0" sz="1100">
                <a:latin typeface="Calibri"/>
                <a:cs typeface="Calibri"/>
              </a:rPr>
              <a:t>según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Regional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II-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JAMO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2024*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7369" y="6668135"/>
            <a:ext cx="6303010" cy="1887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-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Noviembre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700">
              <a:latin typeface="Calibri"/>
              <a:cs typeface="Calibri"/>
            </a:endParaRPr>
          </a:p>
          <a:p>
            <a:pPr marL="12700" marR="635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II-</a:t>
            </a:r>
            <a:r>
              <a:rPr dirty="0" sz="900">
                <a:latin typeface="Arial MT"/>
                <a:cs typeface="Arial MT"/>
              </a:rPr>
              <a:t>2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JAMO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24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distribuidas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cirugía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ginecoobstetricia.</a:t>
            </a: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959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neonatología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periférico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7,26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misma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situación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ocurre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para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(7,14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3,48).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Arial MT"/>
              <a:cs typeface="Arial MT"/>
            </a:endParaRPr>
          </a:p>
          <a:p>
            <a:pPr marL="12700" marR="8255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(2,25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1,93),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e</a:t>
            </a:r>
            <a:r>
              <a:rPr dirty="0" sz="900">
                <a:latin typeface="Arial MT"/>
                <a:cs typeface="Arial MT"/>
              </a:rPr>
              <a:t> infección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 tracto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 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 vesical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(2,69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1,98) superan también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 nacionales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referencia.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acumulada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sitio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quirúrgico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parto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cesárea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(0,48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0,91),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igual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 ventilación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(4,20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7,12).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5590" y="1820164"/>
            <a:ext cx="608965" cy="965200"/>
          </a:xfrm>
          <a:prstGeom prst="rect">
            <a:avLst/>
          </a:prstGeom>
          <a:solidFill>
            <a:srgbClr val="B4C5E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203835" marR="139700" indent="-57150">
              <a:lnSpc>
                <a:spcPct val="102099"/>
              </a:lnSpc>
            </a:pPr>
            <a:r>
              <a:rPr dirty="0" sz="800" b="1">
                <a:latin typeface="Calibri"/>
                <a:cs typeface="Calibri"/>
              </a:rPr>
              <a:t>Tipo </a:t>
            </a:r>
            <a:r>
              <a:rPr dirty="0" sz="800" spc="-25" b="1">
                <a:latin typeface="Calibri"/>
                <a:cs typeface="Calibri"/>
              </a:rPr>
              <a:t>de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IAAS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96937" y="1820164"/>
            <a:ext cx="735330" cy="965200"/>
          </a:xfrm>
          <a:custGeom>
            <a:avLst/>
            <a:gdLst/>
            <a:ahLst/>
            <a:cxnLst/>
            <a:rect l="l" t="t" r="r" b="b"/>
            <a:pathLst>
              <a:path w="735330" h="965200">
                <a:moveTo>
                  <a:pt x="735330" y="0"/>
                </a:moveTo>
                <a:lnTo>
                  <a:pt x="0" y="0"/>
                </a:lnTo>
                <a:lnTo>
                  <a:pt x="0" y="965200"/>
                </a:lnTo>
                <a:lnTo>
                  <a:pt x="735330" y="965200"/>
                </a:lnTo>
                <a:lnTo>
                  <a:pt x="735330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67117" y="2161794"/>
            <a:ext cx="407034" cy="2717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69850" marR="5080" indent="-69850">
              <a:lnSpc>
                <a:spcPct val="102099"/>
              </a:lnSpc>
              <a:spcBef>
                <a:spcPts val="80"/>
              </a:spcBef>
            </a:pPr>
            <a:r>
              <a:rPr dirty="0" sz="800" b="1">
                <a:latin typeface="Calibri"/>
                <a:cs typeface="Calibri"/>
              </a:rPr>
              <a:t>Factor</a:t>
            </a:r>
            <a:r>
              <a:rPr dirty="0" sz="800" spc="-25" b="1">
                <a:latin typeface="Calibri"/>
                <a:cs typeface="Calibri"/>
              </a:rPr>
              <a:t> de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riesgo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45030" y="1820164"/>
            <a:ext cx="5447030" cy="965200"/>
            <a:chOff x="1645030" y="1820164"/>
            <a:chExt cx="5447030" cy="965200"/>
          </a:xfrm>
        </p:grpSpPr>
        <p:sp>
          <p:nvSpPr>
            <p:cNvPr id="8" name="object 8" descr=""/>
            <p:cNvSpPr/>
            <p:nvPr/>
          </p:nvSpPr>
          <p:spPr>
            <a:xfrm>
              <a:off x="1645031" y="1820163"/>
              <a:ext cx="5447030" cy="965200"/>
            </a:xfrm>
            <a:custGeom>
              <a:avLst/>
              <a:gdLst/>
              <a:ahLst/>
              <a:cxnLst/>
              <a:rect l="l" t="t" r="r" b="b"/>
              <a:pathLst>
                <a:path w="5447030" h="965200">
                  <a:moveTo>
                    <a:pt x="665480" y="0"/>
                  </a:moveTo>
                  <a:lnTo>
                    <a:pt x="0" y="0"/>
                  </a:lnTo>
                  <a:lnTo>
                    <a:pt x="0" y="965200"/>
                  </a:lnTo>
                  <a:lnTo>
                    <a:pt x="665480" y="965200"/>
                  </a:lnTo>
                  <a:lnTo>
                    <a:pt x="665480" y="0"/>
                  </a:lnTo>
                  <a:close/>
                </a:path>
                <a:path w="5447030" h="965200">
                  <a:moveTo>
                    <a:pt x="886460" y="231140"/>
                  </a:moveTo>
                  <a:lnTo>
                    <a:pt x="671830" y="231140"/>
                  </a:lnTo>
                  <a:lnTo>
                    <a:pt x="671830" y="965200"/>
                  </a:lnTo>
                  <a:lnTo>
                    <a:pt x="886460" y="965200"/>
                  </a:lnTo>
                  <a:lnTo>
                    <a:pt x="886460" y="231140"/>
                  </a:lnTo>
                  <a:close/>
                </a:path>
                <a:path w="5447030" h="965200">
                  <a:moveTo>
                    <a:pt x="1122997" y="231140"/>
                  </a:moveTo>
                  <a:lnTo>
                    <a:pt x="892810" y="231140"/>
                  </a:lnTo>
                  <a:lnTo>
                    <a:pt x="892810" y="965200"/>
                  </a:lnTo>
                  <a:lnTo>
                    <a:pt x="1122997" y="965200"/>
                  </a:lnTo>
                  <a:lnTo>
                    <a:pt x="1122997" y="231140"/>
                  </a:lnTo>
                  <a:close/>
                </a:path>
                <a:path w="5447030" h="965200">
                  <a:moveTo>
                    <a:pt x="1336294" y="231140"/>
                  </a:moveTo>
                  <a:lnTo>
                    <a:pt x="1129284" y="231140"/>
                  </a:lnTo>
                  <a:lnTo>
                    <a:pt x="1129284" y="965200"/>
                  </a:lnTo>
                  <a:lnTo>
                    <a:pt x="1336294" y="965200"/>
                  </a:lnTo>
                  <a:lnTo>
                    <a:pt x="1336294" y="231140"/>
                  </a:lnTo>
                  <a:close/>
                </a:path>
                <a:path w="5447030" h="965200">
                  <a:moveTo>
                    <a:pt x="1563624" y="231140"/>
                  </a:moveTo>
                  <a:lnTo>
                    <a:pt x="1342644" y="231140"/>
                  </a:lnTo>
                  <a:lnTo>
                    <a:pt x="1342644" y="965200"/>
                  </a:lnTo>
                  <a:lnTo>
                    <a:pt x="1563624" y="965200"/>
                  </a:lnTo>
                  <a:lnTo>
                    <a:pt x="1563624" y="231140"/>
                  </a:lnTo>
                  <a:close/>
                </a:path>
                <a:path w="5447030" h="965200">
                  <a:moveTo>
                    <a:pt x="1776984" y="231140"/>
                  </a:moveTo>
                  <a:lnTo>
                    <a:pt x="1569974" y="231140"/>
                  </a:lnTo>
                  <a:lnTo>
                    <a:pt x="1569974" y="965200"/>
                  </a:lnTo>
                  <a:lnTo>
                    <a:pt x="1776984" y="965200"/>
                  </a:lnTo>
                  <a:lnTo>
                    <a:pt x="1776984" y="231140"/>
                  </a:lnTo>
                  <a:close/>
                </a:path>
                <a:path w="5447030" h="965200">
                  <a:moveTo>
                    <a:pt x="1997951" y="231140"/>
                  </a:moveTo>
                  <a:lnTo>
                    <a:pt x="1783334" y="231140"/>
                  </a:lnTo>
                  <a:lnTo>
                    <a:pt x="1783334" y="965200"/>
                  </a:lnTo>
                  <a:lnTo>
                    <a:pt x="1997951" y="965200"/>
                  </a:lnTo>
                  <a:lnTo>
                    <a:pt x="1997951" y="231140"/>
                  </a:lnTo>
                  <a:close/>
                </a:path>
                <a:path w="5447030" h="965200">
                  <a:moveTo>
                    <a:pt x="2217674" y="231140"/>
                  </a:moveTo>
                  <a:lnTo>
                    <a:pt x="2004314" y="231140"/>
                  </a:lnTo>
                  <a:lnTo>
                    <a:pt x="2004314" y="965200"/>
                  </a:lnTo>
                  <a:lnTo>
                    <a:pt x="2217674" y="965200"/>
                  </a:lnTo>
                  <a:lnTo>
                    <a:pt x="2217674" y="231140"/>
                  </a:lnTo>
                  <a:close/>
                </a:path>
                <a:path w="5447030" h="965200">
                  <a:moveTo>
                    <a:pt x="2438641" y="231140"/>
                  </a:moveTo>
                  <a:lnTo>
                    <a:pt x="2224024" y="231140"/>
                  </a:lnTo>
                  <a:lnTo>
                    <a:pt x="2224024" y="965200"/>
                  </a:lnTo>
                  <a:lnTo>
                    <a:pt x="2438641" y="965200"/>
                  </a:lnTo>
                  <a:lnTo>
                    <a:pt x="2438641" y="231140"/>
                  </a:lnTo>
                  <a:close/>
                </a:path>
                <a:path w="5447030" h="965200">
                  <a:moveTo>
                    <a:pt x="2658364" y="231140"/>
                  </a:moveTo>
                  <a:lnTo>
                    <a:pt x="2445004" y="231140"/>
                  </a:lnTo>
                  <a:lnTo>
                    <a:pt x="2445004" y="965200"/>
                  </a:lnTo>
                  <a:lnTo>
                    <a:pt x="2658364" y="965200"/>
                  </a:lnTo>
                  <a:lnTo>
                    <a:pt x="2658364" y="231140"/>
                  </a:lnTo>
                  <a:close/>
                </a:path>
                <a:path w="5447030" h="965200">
                  <a:moveTo>
                    <a:pt x="2879344" y="231140"/>
                  </a:moveTo>
                  <a:lnTo>
                    <a:pt x="2664714" y="231140"/>
                  </a:lnTo>
                  <a:lnTo>
                    <a:pt x="2664714" y="965200"/>
                  </a:lnTo>
                  <a:lnTo>
                    <a:pt x="2879344" y="965200"/>
                  </a:lnTo>
                  <a:lnTo>
                    <a:pt x="2879344" y="231140"/>
                  </a:lnTo>
                  <a:close/>
                </a:path>
                <a:path w="5447030" h="965200">
                  <a:moveTo>
                    <a:pt x="3099371" y="231140"/>
                  </a:moveTo>
                  <a:lnTo>
                    <a:pt x="2885694" y="231140"/>
                  </a:lnTo>
                  <a:lnTo>
                    <a:pt x="2885694" y="965200"/>
                  </a:lnTo>
                  <a:lnTo>
                    <a:pt x="3099371" y="965200"/>
                  </a:lnTo>
                  <a:lnTo>
                    <a:pt x="3099371" y="231140"/>
                  </a:lnTo>
                  <a:close/>
                </a:path>
                <a:path w="5447030" h="965200">
                  <a:moveTo>
                    <a:pt x="3099435" y="0"/>
                  </a:moveTo>
                  <a:lnTo>
                    <a:pt x="671830" y="0"/>
                  </a:lnTo>
                  <a:lnTo>
                    <a:pt x="671830" y="218440"/>
                  </a:lnTo>
                  <a:lnTo>
                    <a:pt x="3099435" y="218440"/>
                  </a:lnTo>
                  <a:lnTo>
                    <a:pt x="3099435" y="0"/>
                  </a:lnTo>
                  <a:close/>
                </a:path>
                <a:path w="5447030" h="965200">
                  <a:moveTo>
                    <a:pt x="3850005" y="0"/>
                  </a:moveTo>
                  <a:lnTo>
                    <a:pt x="3112135" y="0"/>
                  </a:lnTo>
                  <a:lnTo>
                    <a:pt x="3112135" y="965200"/>
                  </a:lnTo>
                  <a:lnTo>
                    <a:pt x="3850005" y="965200"/>
                  </a:lnTo>
                  <a:lnTo>
                    <a:pt x="3850005" y="0"/>
                  </a:lnTo>
                  <a:close/>
                </a:path>
                <a:path w="5447030" h="965200">
                  <a:moveTo>
                    <a:pt x="4181348" y="0"/>
                  </a:moveTo>
                  <a:lnTo>
                    <a:pt x="3863848" y="0"/>
                  </a:lnTo>
                  <a:lnTo>
                    <a:pt x="3863848" y="965200"/>
                  </a:lnTo>
                  <a:lnTo>
                    <a:pt x="4181348" y="965200"/>
                  </a:lnTo>
                  <a:lnTo>
                    <a:pt x="4181348" y="0"/>
                  </a:lnTo>
                  <a:close/>
                </a:path>
                <a:path w="5447030" h="965200">
                  <a:moveTo>
                    <a:pt x="4536948" y="0"/>
                  </a:moveTo>
                  <a:lnTo>
                    <a:pt x="4194048" y="0"/>
                  </a:lnTo>
                  <a:lnTo>
                    <a:pt x="4194048" y="965200"/>
                  </a:lnTo>
                  <a:lnTo>
                    <a:pt x="4536948" y="965200"/>
                  </a:lnTo>
                  <a:lnTo>
                    <a:pt x="4536948" y="0"/>
                  </a:lnTo>
                  <a:close/>
                </a:path>
                <a:path w="5447030" h="965200">
                  <a:moveTo>
                    <a:pt x="5118925" y="0"/>
                  </a:moveTo>
                  <a:lnTo>
                    <a:pt x="4549648" y="0"/>
                  </a:lnTo>
                  <a:lnTo>
                    <a:pt x="4549648" y="965200"/>
                  </a:lnTo>
                  <a:lnTo>
                    <a:pt x="5118925" y="965200"/>
                  </a:lnTo>
                  <a:lnTo>
                    <a:pt x="5118925" y="0"/>
                  </a:lnTo>
                  <a:close/>
                </a:path>
                <a:path w="5447030" h="965200">
                  <a:moveTo>
                    <a:pt x="5446649" y="0"/>
                  </a:moveTo>
                  <a:lnTo>
                    <a:pt x="5131689" y="0"/>
                  </a:lnTo>
                  <a:lnTo>
                    <a:pt x="5131689" y="965200"/>
                  </a:lnTo>
                  <a:lnTo>
                    <a:pt x="5446649" y="965200"/>
                  </a:lnTo>
                  <a:lnTo>
                    <a:pt x="5446649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24480" y="2048129"/>
              <a:ext cx="2421255" cy="0"/>
            </a:xfrm>
            <a:custGeom>
              <a:avLst/>
              <a:gdLst/>
              <a:ahLst/>
              <a:cxnLst/>
              <a:rect l="l" t="t" r="r" b="b"/>
              <a:pathLst>
                <a:path w="2421254" h="0">
                  <a:moveTo>
                    <a:pt x="0" y="0"/>
                  </a:moveTo>
                  <a:lnTo>
                    <a:pt x="2421191" y="0"/>
                  </a:lnTo>
                </a:path>
              </a:pathLst>
            </a:custGeom>
            <a:ln w="6350">
              <a:solidFill>
                <a:srgbClr val="B4C5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51790" y="2866644"/>
            <a:ext cx="4552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Neumonía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0127" y="2804414"/>
            <a:ext cx="487680" cy="2717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7625" marR="5080" indent="-35560">
              <a:lnSpc>
                <a:spcPct val="102099"/>
              </a:lnSpc>
              <a:spcBef>
                <a:spcPts val="80"/>
              </a:spcBef>
            </a:pPr>
            <a:r>
              <a:rPr dirty="0" sz="800" spc="-10">
                <a:latin typeface="Calibri"/>
                <a:cs typeface="Calibri"/>
              </a:rPr>
              <a:t>Ventilación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mecánica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3529" y="3322573"/>
            <a:ext cx="551815" cy="394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1600"/>
              </a:lnSpc>
              <a:spcBef>
                <a:spcPts val="85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tracto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urinario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69327" y="3445764"/>
            <a:ext cx="589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Sonda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Vesical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3529" y="4115054"/>
            <a:ext cx="551815" cy="3956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065" marR="5080">
              <a:lnSpc>
                <a:spcPct val="101699"/>
              </a:lnSpc>
              <a:spcBef>
                <a:spcPts val="80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torrente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sanguíneo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8847" y="3939794"/>
            <a:ext cx="650875" cy="7080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74625" marR="123189" indent="-43180">
              <a:lnSpc>
                <a:spcPct val="102099"/>
              </a:lnSpc>
              <a:spcBef>
                <a:spcPts val="80"/>
              </a:spcBef>
            </a:pPr>
            <a:r>
              <a:rPr dirty="0" sz="800" spc="-10">
                <a:latin typeface="Calibri"/>
                <a:cs typeface="Calibri"/>
              </a:rPr>
              <a:t>C.Venoso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Central</a:t>
            </a:r>
            <a:endParaRPr sz="800">
              <a:latin typeface="Calibri"/>
              <a:cs typeface="Calibri"/>
            </a:endParaRPr>
          </a:p>
          <a:p>
            <a:pPr marL="220979" marR="43815" indent="-168910">
              <a:lnSpc>
                <a:spcPct val="102099"/>
              </a:lnSpc>
              <a:spcBef>
                <a:spcPts val="90"/>
              </a:spcBef>
            </a:pPr>
            <a:r>
              <a:rPr dirty="0" sz="800">
                <a:latin typeface="Calibri"/>
                <a:cs typeface="Calibri"/>
              </a:rPr>
              <a:t>N.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Parenteral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Total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>
                <a:latin typeface="Calibri"/>
                <a:cs typeface="Calibri"/>
              </a:rPr>
              <a:t>C.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Hemodiálisis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4959" y="4887595"/>
            <a:ext cx="528320" cy="394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1600"/>
              </a:lnSpc>
              <a:spcBef>
                <a:spcPts val="85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sitio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quirúrgico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66787" y="5010785"/>
            <a:ext cx="5930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cesáreo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0990" y="5522595"/>
            <a:ext cx="12592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8340">
              <a:lnSpc>
                <a:spcPts val="9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Vaginal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dirty="0" sz="800" spc="-10">
                <a:latin typeface="Calibri"/>
                <a:cs typeface="Calibri"/>
              </a:rPr>
              <a:t>Endometritis</a:t>
            </a:r>
            <a:endParaRPr sz="800">
              <a:latin typeface="Calibri"/>
              <a:cs typeface="Calibri"/>
            </a:endParaRPr>
          </a:p>
          <a:p>
            <a:pPr marL="678180">
              <a:lnSpc>
                <a:spcPts val="900"/>
              </a:lnSpc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cesáreo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5590" y="5927725"/>
            <a:ext cx="608965" cy="199390"/>
          </a:xfrm>
          <a:prstGeom prst="rect">
            <a:avLst/>
          </a:prstGeom>
          <a:solidFill>
            <a:srgbClr val="B4C5E7"/>
          </a:solidFill>
        </p:spPr>
        <p:txBody>
          <a:bodyPr wrap="square" lIns="0" tIns="3302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260"/>
              </a:spcBef>
            </a:pPr>
            <a:r>
              <a:rPr dirty="0" sz="800" spc="-10" b="1">
                <a:latin typeface="Calibri"/>
                <a:cs typeface="Calibri"/>
              </a:rPr>
              <a:t>Total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638680" y="5927725"/>
            <a:ext cx="4187825" cy="199390"/>
          </a:xfrm>
          <a:custGeom>
            <a:avLst/>
            <a:gdLst/>
            <a:ahLst/>
            <a:cxnLst/>
            <a:rect l="l" t="t" r="r" b="b"/>
            <a:pathLst>
              <a:path w="4187825" h="199389">
                <a:moveTo>
                  <a:pt x="678180" y="0"/>
                </a:moveTo>
                <a:lnTo>
                  <a:pt x="0" y="0"/>
                </a:lnTo>
                <a:lnTo>
                  <a:pt x="0" y="199390"/>
                </a:lnTo>
                <a:lnTo>
                  <a:pt x="678180" y="199390"/>
                </a:lnTo>
                <a:lnTo>
                  <a:pt x="678180" y="0"/>
                </a:lnTo>
                <a:close/>
              </a:path>
              <a:path w="4187825" h="199389">
                <a:moveTo>
                  <a:pt x="892810" y="0"/>
                </a:moveTo>
                <a:lnTo>
                  <a:pt x="684530" y="0"/>
                </a:lnTo>
                <a:lnTo>
                  <a:pt x="684530" y="199390"/>
                </a:lnTo>
                <a:lnTo>
                  <a:pt x="892810" y="199390"/>
                </a:lnTo>
                <a:lnTo>
                  <a:pt x="892810" y="0"/>
                </a:lnTo>
                <a:close/>
              </a:path>
              <a:path w="4187825" h="199389">
                <a:moveTo>
                  <a:pt x="1122997" y="0"/>
                </a:moveTo>
                <a:lnTo>
                  <a:pt x="899160" y="0"/>
                </a:lnTo>
                <a:lnTo>
                  <a:pt x="899160" y="199390"/>
                </a:lnTo>
                <a:lnTo>
                  <a:pt x="1122997" y="199390"/>
                </a:lnTo>
                <a:lnTo>
                  <a:pt x="1122997" y="0"/>
                </a:lnTo>
                <a:close/>
              </a:path>
              <a:path w="4187825" h="199389">
                <a:moveTo>
                  <a:pt x="1342644" y="0"/>
                </a:moveTo>
                <a:lnTo>
                  <a:pt x="1129284" y="0"/>
                </a:lnTo>
                <a:lnTo>
                  <a:pt x="1129284" y="199390"/>
                </a:lnTo>
                <a:lnTo>
                  <a:pt x="1342644" y="199390"/>
                </a:lnTo>
                <a:lnTo>
                  <a:pt x="1342644" y="0"/>
                </a:lnTo>
                <a:close/>
              </a:path>
              <a:path w="4187825" h="199389">
                <a:moveTo>
                  <a:pt x="1569974" y="0"/>
                </a:moveTo>
                <a:lnTo>
                  <a:pt x="1348994" y="0"/>
                </a:lnTo>
                <a:lnTo>
                  <a:pt x="1348994" y="199390"/>
                </a:lnTo>
                <a:lnTo>
                  <a:pt x="1569974" y="199390"/>
                </a:lnTo>
                <a:lnTo>
                  <a:pt x="1569974" y="0"/>
                </a:lnTo>
                <a:close/>
              </a:path>
              <a:path w="4187825" h="199389">
                <a:moveTo>
                  <a:pt x="1783334" y="0"/>
                </a:moveTo>
                <a:lnTo>
                  <a:pt x="1576324" y="0"/>
                </a:lnTo>
                <a:lnTo>
                  <a:pt x="1576324" y="199390"/>
                </a:lnTo>
                <a:lnTo>
                  <a:pt x="1783334" y="199390"/>
                </a:lnTo>
                <a:lnTo>
                  <a:pt x="1783334" y="0"/>
                </a:lnTo>
                <a:close/>
              </a:path>
              <a:path w="4187825" h="199389">
                <a:moveTo>
                  <a:pt x="2004301" y="0"/>
                </a:moveTo>
                <a:lnTo>
                  <a:pt x="1789684" y="0"/>
                </a:lnTo>
                <a:lnTo>
                  <a:pt x="1789684" y="199390"/>
                </a:lnTo>
                <a:lnTo>
                  <a:pt x="2004301" y="199390"/>
                </a:lnTo>
                <a:lnTo>
                  <a:pt x="2004301" y="0"/>
                </a:lnTo>
                <a:close/>
              </a:path>
              <a:path w="4187825" h="199389">
                <a:moveTo>
                  <a:pt x="2224024" y="0"/>
                </a:moveTo>
                <a:lnTo>
                  <a:pt x="2010664" y="0"/>
                </a:lnTo>
                <a:lnTo>
                  <a:pt x="2010664" y="199390"/>
                </a:lnTo>
                <a:lnTo>
                  <a:pt x="2224024" y="199390"/>
                </a:lnTo>
                <a:lnTo>
                  <a:pt x="2224024" y="0"/>
                </a:lnTo>
                <a:close/>
              </a:path>
              <a:path w="4187825" h="199389">
                <a:moveTo>
                  <a:pt x="2444991" y="0"/>
                </a:moveTo>
                <a:lnTo>
                  <a:pt x="2230374" y="0"/>
                </a:lnTo>
                <a:lnTo>
                  <a:pt x="2230374" y="199390"/>
                </a:lnTo>
                <a:lnTo>
                  <a:pt x="2444991" y="199390"/>
                </a:lnTo>
                <a:lnTo>
                  <a:pt x="2444991" y="0"/>
                </a:lnTo>
                <a:close/>
              </a:path>
              <a:path w="4187825" h="199389">
                <a:moveTo>
                  <a:pt x="2664714" y="0"/>
                </a:moveTo>
                <a:lnTo>
                  <a:pt x="2451354" y="0"/>
                </a:lnTo>
                <a:lnTo>
                  <a:pt x="2451354" y="199390"/>
                </a:lnTo>
                <a:lnTo>
                  <a:pt x="2664714" y="199390"/>
                </a:lnTo>
                <a:lnTo>
                  <a:pt x="2664714" y="0"/>
                </a:lnTo>
                <a:close/>
              </a:path>
              <a:path w="4187825" h="199389">
                <a:moveTo>
                  <a:pt x="2885694" y="0"/>
                </a:moveTo>
                <a:lnTo>
                  <a:pt x="2671064" y="0"/>
                </a:lnTo>
                <a:lnTo>
                  <a:pt x="2671064" y="199390"/>
                </a:lnTo>
                <a:lnTo>
                  <a:pt x="2885694" y="199390"/>
                </a:lnTo>
                <a:lnTo>
                  <a:pt x="2885694" y="0"/>
                </a:lnTo>
                <a:close/>
              </a:path>
              <a:path w="4187825" h="199389">
                <a:moveTo>
                  <a:pt x="3105721" y="0"/>
                </a:moveTo>
                <a:lnTo>
                  <a:pt x="2892044" y="0"/>
                </a:lnTo>
                <a:lnTo>
                  <a:pt x="2892044" y="199390"/>
                </a:lnTo>
                <a:lnTo>
                  <a:pt x="3105721" y="199390"/>
                </a:lnTo>
                <a:lnTo>
                  <a:pt x="3105721" y="0"/>
                </a:lnTo>
                <a:close/>
              </a:path>
              <a:path w="4187825" h="199389">
                <a:moveTo>
                  <a:pt x="3856355" y="0"/>
                </a:moveTo>
                <a:lnTo>
                  <a:pt x="3112135" y="0"/>
                </a:lnTo>
                <a:lnTo>
                  <a:pt x="3112135" y="199390"/>
                </a:lnTo>
                <a:lnTo>
                  <a:pt x="3856355" y="199390"/>
                </a:lnTo>
                <a:lnTo>
                  <a:pt x="3856355" y="0"/>
                </a:lnTo>
                <a:close/>
              </a:path>
              <a:path w="4187825" h="199389">
                <a:moveTo>
                  <a:pt x="4187698" y="0"/>
                </a:moveTo>
                <a:lnTo>
                  <a:pt x="3863848" y="0"/>
                </a:lnTo>
                <a:lnTo>
                  <a:pt x="3863848" y="199390"/>
                </a:lnTo>
                <a:lnTo>
                  <a:pt x="4187698" y="199390"/>
                </a:lnTo>
                <a:lnTo>
                  <a:pt x="4187698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1632267" y="1820164"/>
          <a:ext cx="5542280" cy="4303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/>
                <a:gridCol w="220979"/>
                <a:gridCol w="236220"/>
                <a:gridCol w="213359"/>
                <a:gridCol w="227329"/>
                <a:gridCol w="213360"/>
                <a:gridCol w="220980"/>
                <a:gridCol w="219710"/>
                <a:gridCol w="220980"/>
                <a:gridCol w="219710"/>
                <a:gridCol w="220980"/>
                <a:gridCol w="223519"/>
                <a:gridCol w="751205"/>
                <a:gridCol w="330835"/>
                <a:gridCol w="355600"/>
                <a:gridCol w="582295"/>
                <a:gridCol w="321310"/>
              </a:tblGrid>
              <a:tr h="231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6360" marR="74295" indent="86360">
                        <a:lnSpc>
                          <a:spcPct val="1020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Servicio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hospitalario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IAAS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mensual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0" marR="36195" indent="-1270">
                        <a:lnSpc>
                          <a:spcPct val="101699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días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exposición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procedimientos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acumulados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36195" indent="-22225">
                        <a:lnSpc>
                          <a:spcPct val="1020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Total,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marR="41275" indent="31750">
                        <a:lnSpc>
                          <a:spcPct val="10209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9530" marR="40640" indent="-190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referencial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 EESS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0" marR="31115" indent="-635">
                        <a:lnSpc>
                          <a:spcPct val="10169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nacio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nal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7397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Enero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Febrero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953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Marzo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Abril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Mayo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Junio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Julio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Agosto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Setiembre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Octubre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noviembre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7,13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824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2,46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Medicina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5,73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617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Ginecobstetricia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4419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tabLst>
                          <a:tab pos="761365" algn="l"/>
                        </a:tabLst>
                      </a:pPr>
                      <a:r>
                        <a:rPr dirty="0" baseline="3968" sz="1050" spc="-15">
                          <a:latin typeface="Calibri"/>
                          <a:cs typeface="Calibri"/>
                        </a:rPr>
                        <a:t>Ginecobstetricia</a:t>
                      </a:r>
                      <a:r>
                        <a:rPr dirty="0" baseline="3968" sz="10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016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761365" algn="l"/>
                        </a:tabLst>
                      </a:pPr>
                      <a:r>
                        <a:rPr dirty="0" baseline="3968" sz="1050" spc="-15">
                          <a:latin typeface="Calibri"/>
                          <a:cs typeface="Calibri"/>
                        </a:rPr>
                        <a:t>Ginecobstetricia</a:t>
                      </a:r>
                      <a:r>
                        <a:rPr dirty="0" baseline="3968" sz="10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0,69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5580">
                <a:tc gridSpan="2"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2" name="object 22" descr=""/>
          <p:cNvSpPr/>
          <p:nvPr/>
        </p:nvSpPr>
        <p:spPr>
          <a:xfrm>
            <a:off x="890587" y="5927725"/>
            <a:ext cx="741680" cy="199390"/>
          </a:xfrm>
          <a:custGeom>
            <a:avLst/>
            <a:gdLst/>
            <a:ahLst/>
            <a:cxnLst/>
            <a:rect l="l" t="t" r="r" b="b"/>
            <a:pathLst>
              <a:path w="741680" h="199389">
                <a:moveTo>
                  <a:pt x="741680" y="0"/>
                </a:moveTo>
                <a:lnTo>
                  <a:pt x="0" y="0"/>
                </a:lnTo>
                <a:lnTo>
                  <a:pt x="0" y="199389"/>
                </a:lnTo>
                <a:lnTo>
                  <a:pt x="741680" y="199389"/>
                </a:lnTo>
                <a:lnTo>
                  <a:pt x="741680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311780" y="5927725"/>
            <a:ext cx="4780280" cy="199390"/>
            <a:chOff x="2311780" y="5927725"/>
            <a:chExt cx="4780280" cy="199390"/>
          </a:xfrm>
        </p:grpSpPr>
        <p:sp>
          <p:nvSpPr>
            <p:cNvPr id="24" name="object 24" descr=""/>
            <p:cNvSpPr/>
            <p:nvPr/>
          </p:nvSpPr>
          <p:spPr>
            <a:xfrm>
              <a:off x="5832729" y="5927725"/>
              <a:ext cx="1259205" cy="199390"/>
            </a:xfrm>
            <a:custGeom>
              <a:avLst/>
              <a:gdLst/>
              <a:ahLst/>
              <a:cxnLst/>
              <a:rect l="l" t="t" r="r" b="b"/>
              <a:pathLst>
                <a:path w="1259204" h="199389">
                  <a:moveTo>
                    <a:pt x="349250" y="0"/>
                  </a:moveTo>
                  <a:lnTo>
                    <a:pt x="0" y="0"/>
                  </a:lnTo>
                  <a:lnTo>
                    <a:pt x="0" y="199390"/>
                  </a:lnTo>
                  <a:lnTo>
                    <a:pt x="349250" y="199390"/>
                  </a:lnTo>
                  <a:lnTo>
                    <a:pt x="349250" y="0"/>
                  </a:lnTo>
                  <a:close/>
                </a:path>
                <a:path w="1259204" h="199389">
                  <a:moveTo>
                    <a:pt x="931227" y="0"/>
                  </a:moveTo>
                  <a:lnTo>
                    <a:pt x="355600" y="0"/>
                  </a:lnTo>
                  <a:lnTo>
                    <a:pt x="355600" y="199390"/>
                  </a:lnTo>
                  <a:lnTo>
                    <a:pt x="931227" y="199390"/>
                  </a:lnTo>
                  <a:lnTo>
                    <a:pt x="931227" y="0"/>
                  </a:lnTo>
                  <a:close/>
                </a:path>
                <a:path w="1259204" h="199389">
                  <a:moveTo>
                    <a:pt x="1258951" y="0"/>
                  </a:moveTo>
                  <a:lnTo>
                    <a:pt x="937641" y="0"/>
                  </a:lnTo>
                  <a:lnTo>
                    <a:pt x="937641" y="199390"/>
                  </a:lnTo>
                  <a:lnTo>
                    <a:pt x="1258951" y="199390"/>
                  </a:lnTo>
                  <a:lnTo>
                    <a:pt x="1258951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11780" y="5927725"/>
              <a:ext cx="12700" cy="199390"/>
            </a:xfrm>
            <a:custGeom>
              <a:avLst/>
              <a:gdLst/>
              <a:ahLst/>
              <a:cxnLst/>
              <a:rect l="l" t="t" r="r" b="b"/>
              <a:pathLst>
                <a:path w="12700" h="199389">
                  <a:moveTo>
                    <a:pt x="12700" y="0"/>
                  </a:moveTo>
                  <a:lnTo>
                    <a:pt x="0" y="0"/>
                  </a:lnTo>
                  <a:lnTo>
                    <a:pt x="0" y="199389"/>
                  </a:lnTo>
                  <a:lnTo>
                    <a:pt x="12700" y="19938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55930" y="6231255"/>
            <a:ext cx="6544945" cy="267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noviembe</a:t>
            </a:r>
            <a:r>
              <a:rPr dirty="0" sz="700" spc="15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700">
              <a:latin typeface="Calibri"/>
              <a:cs typeface="Calibri"/>
            </a:endParaRPr>
          </a:p>
          <a:p>
            <a:pPr marL="12700" marR="431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Carlos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Alberto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Cortez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Jiménez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Essalud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-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noviembre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atención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(IAAS)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ginecobstetricia.</a:t>
            </a:r>
            <a:endParaRPr sz="900">
              <a:latin typeface="Arial MT"/>
              <a:cs typeface="Arial MT"/>
            </a:endParaRPr>
          </a:p>
          <a:p>
            <a:pPr marL="12700" marR="175895">
              <a:lnSpc>
                <a:spcPts val="1040"/>
              </a:lnSpc>
              <a:spcBef>
                <a:spcPts val="103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7,13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(7,12).</a:t>
            </a:r>
            <a:endParaRPr sz="900">
              <a:latin typeface="Arial MT"/>
              <a:cs typeface="Arial MT"/>
            </a:endParaRPr>
          </a:p>
          <a:p>
            <a:pPr marL="12700" marR="48895">
              <a:lnSpc>
                <a:spcPct val="959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(5,73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 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 infección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 vesical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 </a:t>
            </a:r>
            <a:r>
              <a:rPr dirty="0" sz="900" spc="-10">
                <a:latin typeface="Arial MT"/>
                <a:cs typeface="Arial MT"/>
              </a:rPr>
              <a:t>valor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(1,21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1,98).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 MT"/>
              <a:cs typeface="Arial MT"/>
            </a:endParaRPr>
          </a:p>
          <a:p>
            <a:pPr marL="12700" marR="2717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(1,62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1,18).</a:t>
            </a:r>
            <a:endParaRPr sz="900">
              <a:latin typeface="Arial MT"/>
              <a:cs typeface="Arial MT"/>
            </a:endParaRPr>
          </a:p>
          <a:p>
            <a:pPr marL="12700" marR="182880">
              <a:lnSpc>
                <a:spcPts val="1040"/>
              </a:lnSpc>
              <a:spcBef>
                <a:spcPts val="103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cesárea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(1,39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 </a:t>
            </a:r>
            <a:r>
              <a:rPr dirty="0" sz="900" spc="-10">
                <a:latin typeface="Arial MT"/>
                <a:cs typeface="Arial MT"/>
              </a:rPr>
              <a:t>0,91).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implementar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medidas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urgentes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permitan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así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brotes,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agentes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involucrados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factores </a:t>
            </a:r>
            <a:r>
              <a:rPr dirty="0" sz="900" spc="-10">
                <a:latin typeface="Arial MT"/>
                <a:cs typeface="Arial MT"/>
              </a:rPr>
              <a:t>condicionantes.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459740" y="1182370"/>
            <a:ext cx="6422390" cy="363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según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Carlos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Alberto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Cortez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Jiménez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Essalud -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2024*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8500" y="2154173"/>
            <a:ext cx="6165215" cy="161798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Times New Roman"/>
                <a:cs typeface="Times New Roman"/>
              </a:rPr>
              <a:t>Te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invitamos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revisar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la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Sala Semanal</a:t>
            </a:r>
            <a:r>
              <a:rPr dirty="0" sz="2200" spc="-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de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Situación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Times New Roman"/>
                <a:cs typeface="Times New Roman"/>
              </a:rPr>
              <a:t>de </a:t>
            </a:r>
            <a:r>
              <a:rPr dirty="0" sz="2200">
                <a:latin typeface="Times New Roman"/>
                <a:cs typeface="Times New Roman"/>
              </a:rPr>
              <a:t>Salud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Binacional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(Tumbes-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El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Oro)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176530" marR="169545" indent="635">
              <a:lnSpc>
                <a:spcPts val="2300"/>
              </a:lnSpc>
            </a:pPr>
            <a:r>
              <a:rPr dirty="0" sz="2000" spc="-10">
                <a:latin typeface="Times New Roman"/>
                <a:cs typeface="Times New Roman"/>
              </a:rPr>
              <a:t>Link: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https://binacional.shinyapps.io/binacional_peru_ecuador/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930" y="5788025"/>
            <a:ext cx="6647180" cy="6223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377190">
              <a:lnSpc>
                <a:spcPts val="2300"/>
              </a:lnSpc>
              <a:spcBef>
                <a:spcPts val="260"/>
              </a:spcBef>
            </a:pPr>
            <a:r>
              <a:rPr dirty="0" sz="2000">
                <a:latin typeface="Times New Roman"/>
                <a:cs typeface="Times New Roman"/>
              </a:rPr>
              <a:t>Donde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encontrarás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información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semanal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actualizada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la </a:t>
            </a:r>
            <a:r>
              <a:rPr dirty="0" sz="2000">
                <a:latin typeface="Times New Roman"/>
                <a:cs typeface="Times New Roman"/>
              </a:rPr>
              <a:t>situación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salud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daños priorizados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 Cordón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Fronterizo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01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489" y="3911970"/>
            <a:ext cx="1437239" cy="145455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1087" y="456014"/>
            <a:ext cx="110489" cy="51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0"/>
              </a:lnSpc>
            </a:pPr>
            <a:r>
              <a:rPr dirty="0" sz="1200" spc="-5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  <a:spcBef>
                <a:spcPts val="50"/>
              </a:spcBef>
            </a:pPr>
            <a:r>
              <a:rPr dirty="0" sz="1200" spc="-50">
                <a:latin typeface="Times New Roman"/>
                <a:cs typeface="Times New Roman"/>
              </a:rPr>
              <a:t>V V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8462" y="2525547"/>
            <a:ext cx="5166360" cy="7369175"/>
            <a:chOff x="398462" y="2525547"/>
            <a:chExt cx="5166360" cy="7369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485" y="3541395"/>
              <a:ext cx="3589108" cy="35891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2750" y="2539835"/>
              <a:ext cx="3228975" cy="7340600"/>
            </a:xfrm>
            <a:custGeom>
              <a:avLst/>
              <a:gdLst/>
              <a:ahLst/>
              <a:cxnLst/>
              <a:rect l="l" t="t" r="r" b="b"/>
              <a:pathLst>
                <a:path w="3228975" h="7340600">
                  <a:moveTo>
                    <a:pt x="0" y="7340600"/>
                  </a:moveTo>
                  <a:lnTo>
                    <a:pt x="3228975" y="73406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7340600"/>
                  </a:lnTo>
                  <a:close/>
                </a:path>
              </a:pathLst>
            </a:custGeom>
            <a:ln w="28575">
              <a:solidFill>
                <a:srgbClr val="519F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0" y="152400"/>
            <a:ext cx="7205345" cy="14738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257" y="1741710"/>
            <a:ext cx="4550872" cy="25194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579499" y="1700149"/>
            <a:ext cx="4697730" cy="36068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325"/>
              </a:spcBef>
            </a:pPr>
            <a:r>
              <a:rPr dirty="0" sz="1800" spc="-85" b="1">
                <a:solidFill>
                  <a:srgbClr val="4F81BC"/>
                </a:solidFill>
                <a:latin typeface="Arial"/>
                <a:cs typeface="Arial"/>
              </a:rPr>
              <a:t>DIRECCIÓN</a:t>
            </a:r>
            <a:r>
              <a:rPr dirty="0" sz="1800" spc="12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4F81BC"/>
                </a:solidFill>
                <a:latin typeface="Arial"/>
                <a:cs typeface="Arial"/>
              </a:rPr>
              <a:t>REGIONAL</a:t>
            </a:r>
            <a:r>
              <a:rPr dirty="0" sz="1800" spc="13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F81BC"/>
                </a:solidFill>
                <a:latin typeface="Arial"/>
                <a:cs typeface="Arial"/>
              </a:rPr>
              <a:t>DE</a:t>
            </a:r>
            <a:r>
              <a:rPr dirty="0" sz="1800" spc="13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4F81BC"/>
                </a:solidFill>
                <a:latin typeface="Arial"/>
                <a:cs typeface="Arial"/>
              </a:rPr>
              <a:t>SALUD</a:t>
            </a:r>
            <a:r>
              <a:rPr dirty="0" sz="1800" spc="12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F81BC"/>
                </a:solidFill>
                <a:latin typeface="Arial"/>
                <a:cs typeface="Arial"/>
              </a:rPr>
              <a:t>TUMBES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159" y="2578354"/>
            <a:ext cx="3029585" cy="4559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1800"/>
              </a:lnSpc>
              <a:spcBef>
                <a:spcPts val="70"/>
              </a:spcBef>
              <a:tabLst>
                <a:tab pos="600075" algn="l"/>
                <a:tab pos="1262380" algn="l"/>
                <a:tab pos="1647189" algn="l"/>
              </a:tabLst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3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Ejecutiva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hace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llegar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159" y="3012694"/>
            <a:ext cx="20999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1957070" algn="l"/>
              </a:tabLst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correspondiente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3312" y="2795523"/>
            <a:ext cx="585470" cy="4559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 indent="80645">
              <a:lnSpc>
                <a:spcPct val="101800"/>
              </a:lnSpc>
              <a:spcBef>
                <a:spcPts val="7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Semana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8159" y="3229864"/>
            <a:ext cx="17735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02-2025.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8159" y="3663061"/>
            <a:ext cx="3032125" cy="8909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1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r>
              <a:rPr dirty="0" sz="1400" spc="31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Epidemiológico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procede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notificación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47</a:t>
            </a:r>
            <a:r>
              <a:rPr dirty="0" sz="1400" spc="4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Red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4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159" y="4749165"/>
            <a:ext cx="3032125" cy="890269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está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conformada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por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 de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-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EsSalud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-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otros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-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sector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región</a:t>
            </a:r>
            <a:r>
              <a:rPr dirty="0" sz="1400" spc="-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8159" y="5833745"/>
            <a:ext cx="3031490" cy="284416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actualizada</a:t>
            </a:r>
            <a:r>
              <a:rPr dirty="0" sz="1400" spc="32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cada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mes.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datos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análisis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son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provisionales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pueden</a:t>
            </a:r>
            <a:r>
              <a:rPr dirty="0" sz="1400" spc="484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estar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4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modificación.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>
              <a:latin typeface="Calibri Light"/>
              <a:cs typeface="Calibri Light"/>
            </a:endParaRPr>
          </a:p>
          <a:p>
            <a:pPr algn="just" marR="5080">
              <a:lnSpc>
                <a:spcPct val="101699"/>
              </a:lnSpc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</a:t>
            </a:r>
            <a:r>
              <a:rPr dirty="0" sz="1400" spc="340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50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suministrada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semanalmente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459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de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Epidemiología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cuya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fuente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es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registro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enfermedades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eventos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notificación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inmediata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o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semanal.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inicia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domingo</a:t>
            </a:r>
            <a:r>
              <a:rPr dirty="0" sz="1400" spc="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cada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concluye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día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sábado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siguiente.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5697" y="2165604"/>
            <a:ext cx="1142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Arial"/>
                <a:cs typeface="Arial"/>
              </a:rPr>
              <a:t>Presentación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51020" y="2096841"/>
            <a:ext cx="2671445" cy="549275"/>
            <a:chOff x="4351020" y="2096841"/>
            <a:chExt cx="2671445" cy="54927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1245" y="2096841"/>
              <a:ext cx="2670866" cy="54896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020" y="2238959"/>
              <a:ext cx="2671318" cy="26459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389120" y="2112010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1950212" y="0"/>
                  </a:moveTo>
                  <a:lnTo>
                    <a:pt x="1868666" y="371"/>
                  </a:lnTo>
                  <a:lnTo>
                    <a:pt x="1790143" y="1455"/>
                  </a:lnTo>
                  <a:lnTo>
                    <a:pt x="1715250" y="3208"/>
                  </a:lnTo>
                  <a:lnTo>
                    <a:pt x="1644598" y="5586"/>
                  </a:lnTo>
                  <a:lnTo>
                    <a:pt x="1578796" y="8543"/>
                  </a:lnTo>
                  <a:lnTo>
                    <a:pt x="1518453" y="12036"/>
                  </a:lnTo>
                  <a:lnTo>
                    <a:pt x="1464179" y="16020"/>
                  </a:lnTo>
                  <a:lnTo>
                    <a:pt x="1416582" y="20451"/>
                  </a:lnTo>
                  <a:lnTo>
                    <a:pt x="1376273" y="25284"/>
                  </a:lnTo>
                  <a:lnTo>
                    <a:pt x="1319955" y="35979"/>
                  </a:lnTo>
                  <a:lnTo>
                    <a:pt x="1295035" y="53750"/>
                  </a:lnTo>
                  <a:lnTo>
                    <a:pt x="1280250" y="59524"/>
                  </a:lnTo>
                  <a:lnTo>
                    <a:pt x="1223953" y="70219"/>
                  </a:lnTo>
                  <a:lnTo>
                    <a:pt x="1183657" y="75052"/>
                  </a:lnTo>
                  <a:lnTo>
                    <a:pt x="1136075" y="79483"/>
                  </a:lnTo>
                  <a:lnTo>
                    <a:pt x="1081815" y="83467"/>
                  </a:lnTo>
                  <a:lnTo>
                    <a:pt x="1021486" y="86960"/>
                  </a:lnTo>
                  <a:lnTo>
                    <a:pt x="955697" y="89917"/>
                  </a:lnTo>
                  <a:lnTo>
                    <a:pt x="885056" y="92295"/>
                  </a:lnTo>
                  <a:lnTo>
                    <a:pt x="810173" y="94048"/>
                  </a:lnTo>
                  <a:lnTo>
                    <a:pt x="731656" y="95132"/>
                  </a:lnTo>
                  <a:lnTo>
                    <a:pt x="650113" y="95503"/>
                  </a:lnTo>
                  <a:lnTo>
                    <a:pt x="568567" y="95132"/>
                  </a:lnTo>
                  <a:lnTo>
                    <a:pt x="490044" y="94048"/>
                  </a:lnTo>
                  <a:lnTo>
                    <a:pt x="415151" y="92295"/>
                  </a:lnTo>
                  <a:lnTo>
                    <a:pt x="344499" y="89917"/>
                  </a:lnTo>
                  <a:lnTo>
                    <a:pt x="278697" y="86960"/>
                  </a:lnTo>
                  <a:lnTo>
                    <a:pt x="218354" y="83467"/>
                  </a:lnTo>
                  <a:lnTo>
                    <a:pt x="164080" y="79483"/>
                  </a:lnTo>
                  <a:lnTo>
                    <a:pt x="116483" y="75052"/>
                  </a:lnTo>
                  <a:lnTo>
                    <a:pt x="76174" y="70219"/>
                  </a:lnTo>
                  <a:lnTo>
                    <a:pt x="19856" y="59524"/>
                  </a:lnTo>
                  <a:lnTo>
                    <a:pt x="0" y="47751"/>
                  </a:lnTo>
                  <a:lnTo>
                    <a:pt x="0" y="429768"/>
                  </a:lnTo>
                  <a:lnTo>
                    <a:pt x="43762" y="447044"/>
                  </a:lnTo>
                  <a:lnTo>
                    <a:pt x="116483" y="457068"/>
                  </a:lnTo>
                  <a:lnTo>
                    <a:pt x="164080" y="461499"/>
                  </a:lnTo>
                  <a:lnTo>
                    <a:pt x="218354" y="465483"/>
                  </a:lnTo>
                  <a:lnTo>
                    <a:pt x="278697" y="468976"/>
                  </a:lnTo>
                  <a:lnTo>
                    <a:pt x="344499" y="471933"/>
                  </a:lnTo>
                  <a:lnTo>
                    <a:pt x="415151" y="474311"/>
                  </a:lnTo>
                  <a:lnTo>
                    <a:pt x="490044" y="476064"/>
                  </a:lnTo>
                  <a:lnTo>
                    <a:pt x="568567" y="477148"/>
                  </a:lnTo>
                  <a:lnTo>
                    <a:pt x="650113" y="477520"/>
                  </a:lnTo>
                  <a:lnTo>
                    <a:pt x="731656" y="477148"/>
                  </a:lnTo>
                  <a:lnTo>
                    <a:pt x="810173" y="476064"/>
                  </a:lnTo>
                  <a:lnTo>
                    <a:pt x="885056" y="474311"/>
                  </a:lnTo>
                  <a:lnTo>
                    <a:pt x="955697" y="471933"/>
                  </a:lnTo>
                  <a:lnTo>
                    <a:pt x="1021486" y="468976"/>
                  </a:lnTo>
                  <a:lnTo>
                    <a:pt x="1081815" y="465483"/>
                  </a:lnTo>
                  <a:lnTo>
                    <a:pt x="1136075" y="461499"/>
                  </a:lnTo>
                  <a:lnTo>
                    <a:pt x="1183657" y="457068"/>
                  </a:lnTo>
                  <a:lnTo>
                    <a:pt x="1223953" y="452235"/>
                  </a:lnTo>
                  <a:lnTo>
                    <a:pt x="1280250" y="441540"/>
                  </a:lnTo>
                  <a:lnTo>
                    <a:pt x="1305164" y="423769"/>
                  </a:lnTo>
                  <a:lnTo>
                    <a:pt x="1319955" y="417995"/>
                  </a:lnTo>
                  <a:lnTo>
                    <a:pt x="1376273" y="407300"/>
                  </a:lnTo>
                  <a:lnTo>
                    <a:pt x="1416582" y="402467"/>
                  </a:lnTo>
                  <a:lnTo>
                    <a:pt x="1464179" y="398036"/>
                  </a:lnTo>
                  <a:lnTo>
                    <a:pt x="1518453" y="394052"/>
                  </a:lnTo>
                  <a:lnTo>
                    <a:pt x="1578796" y="390559"/>
                  </a:lnTo>
                  <a:lnTo>
                    <a:pt x="1644598" y="387602"/>
                  </a:lnTo>
                  <a:lnTo>
                    <a:pt x="1715250" y="385224"/>
                  </a:lnTo>
                  <a:lnTo>
                    <a:pt x="1790143" y="383471"/>
                  </a:lnTo>
                  <a:lnTo>
                    <a:pt x="1868666" y="382387"/>
                  </a:lnTo>
                  <a:lnTo>
                    <a:pt x="1950212" y="382016"/>
                  </a:lnTo>
                  <a:lnTo>
                    <a:pt x="2031757" y="382387"/>
                  </a:lnTo>
                  <a:lnTo>
                    <a:pt x="2110280" y="383471"/>
                  </a:lnTo>
                  <a:lnTo>
                    <a:pt x="2185173" y="385224"/>
                  </a:lnTo>
                  <a:lnTo>
                    <a:pt x="2255825" y="387602"/>
                  </a:lnTo>
                  <a:lnTo>
                    <a:pt x="2321627" y="390559"/>
                  </a:lnTo>
                  <a:lnTo>
                    <a:pt x="2381970" y="394052"/>
                  </a:lnTo>
                  <a:lnTo>
                    <a:pt x="2436244" y="398036"/>
                  </a:lnTo>
                  <a:lnTo>
                    <a:pt x="2483841" y="402467"/>
                  </a:lnTo>
                  <a:lnTo>
                    <a:pt x="2524150" y="407300"/>
                  </a:lnTo>
                  <a:lnTo>
                    <a:pt x="2580468" y="417995"/>
                  </a:lnTo>
                  <a:lnTo>
                    <a:pt x="2600325" y="429768"/>
                  </a:lnTo>
                  <a:lnTo>
                    <a:pt x="2600325" y="47751"/>
                  </a:lnTo>
                  <a:lnTo>
                    <a:pt x="2556562" y="30475"/>
                  </a:lnTo>
                  <a:lnTo>
                    <a:pt x="2483841" y="20451"/>
                  </a:lnTo>
                  <a:lnTo>
                    <a:pt x="2436244" y="16020"/>
                  </a:lnTo>
                  <a:lnTo>
                    <a:pt x="2381970" y="12036"/>
                  </a:lnTo>
                  <a:lnTo>
                    <a:pt x="2321627" y="8543"/>
                  </a:lnTo>
                  <a:lnTo>
                    <a:pt x="2255825" y="5586"/>
                  </a:lnTo>
                  <a:lnTo>
                    <a:pt x="2185173" y="3208"/>
                  </a:lnTo>
                  <a:lnTo>
                    <a:pt x="2110280" y="1455"/>
                  </a:lnTo>
                  <a:lnTo>
                    <a:pt x="2031757" y="371"/>
                  </a:lnTo>
                  <a:lnTo>
                    <a:pt x="19502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89120" y="2112010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0" y="47751"/>
                  </a:moveTo>
                  <a:lnTo>
                    <a:pt x="43762" y="65028"/>
                  </a:lnTo>
                  <a:lnTo>
                    <a:pt x="116483" y="75052"/>
                  </a:lnTo>
                  <a:lnTo>
                    <a:pt x="164080" y="79483"/>
                  </a:lnTo>
                  <a:lnTo>
                    <a:pt x="218354" y="83467"/>
                  </a:lnTo>
                  <a:lnTo>
                    <a:pt x="278697" y="86960"/>
                  </a:lnTo>
                  <a:lnTo>
                    <a:pt x="344499" y="89917"/>
                  </a:lnTo>
                  <a:lnTo>
                    <a:pt x="415151" y="92295"/>
                  </a:lnTo>
                  <a:lnTo>
                    <a:pt x="490044" y="94048"/>
                  </a:lnTo>
                  <a:lnTo>
                    <a:pt x="568567" y="95132"/>
                  </a:lnTo>
                  <a:lnTo>
                    <a:pt x="650113" y="95503"/>
                  </a:lnTo>
                  <a:lnTo>
                    <a:pt x="731656" y="95132"/>
                  </a:lnTo>
                  <a:lnTo>
                    <a:pt x="810173" y="94048"/>
                  </a:lnTo>
                  <a:lnTo>
                    <a:pt x="885056" y="92295"/>
                  </a:lnTo>
                  <a:lnTo>
                    <a:pt x="955697" y="89917"/>
                  </a:lnTo>
                  <a:lnTo>
                    <a:pt x="1021486" y="86960"/>
                  </a:lnTo>
                  <a:lnTo>
                    <a:pt x="1081815" y="83467"/>
                  </a:lnTo>
                  <a:lnTo>
                    <a:pt x="1136075" y="79483"/>
                  </a:lnTo>
                  <a:lnTo>
                    <a:pt x="1183657" y="75052"/>
                  </a:lnTo>
                  <a:lnTo>
                    <a:pt x="1223953" y="70219"/>
                  </a:lnTo>
                  <a:lnTo>
                    <a:pt x="1280250" y="59524"/>
                  </a:lnTo>
                  <a:lnTo>
                    <a:pt x="1300099" y="47751"/>
                  </a:lnTo>
                  <a:lnTo>
                    <a:pt x="1305164" y="41753"/>
                  </a:lnTo>
                  <a:lnTo>
                    <a:pt x="1343861" y="30475"/>
                  </a:lnTo>
                  <a:lnTo>
                    <a:pt x="1416582" y="20451"/>
                  </a:lnTo>
                  <a:lnTo>
                    <a:pt x="1464179" y="16020"/>
                  </a:lnTo>
                  <a:lnTo>
                    <a:pt x="1518453" y="12036"/>
                  </a:lnTo>
                  <a:lnTo>
                    <a:pt x="1578796" y="8543"/>
                  </a:lnTo>
                  <a:lnTo>
                    <a:pt x="1644598" y="5586"/>
                  </a:lnTo>
                  <a:lnTo>
                    <a:pt x="1715250" y="3208"/>
                  </a:lnTo>
                  <a:lnTo>
                    <a:pt x="1790143" y="1455"/>
                  </a:lnTo>
                  <a:lnTo>
                    <a:pt x="1868666" y="371"/>
                  </a:lnTo>
                  <a:lnTo>
                    <a:pt x="1950212" y="0"/>
                  </a:lnTo>
                  <a:lnTo>
                    <a:pt x="2031757" y="371"/>
                  </a:lnTo>
                  <a:lnTo>
                    <a:pt x="2110280" y="1455"/>
                  </a:lnTo>
                  <a:lnTo>
                    <a:pt x="2185173" y="3208"/>
                  </a:lnTo>
                  <a:lnTo>
                    <a:pt x="2255825" y="5586"/>
                  </a:lnTo>
                  <a:lnTo>
                    <a:pt x="2321627" y="8543"/>
                  </a:lnTo>
                  <a:lnTo>
                    <a:pt x="2381970" y="12036"/>
                  </a:lnTo>
                  <a:lnTo>
                    <a:pt x="2436244" y="16020"/>
                  </a:lnTo>
                  <a:lnTo>
                    <a:pt x="2483841" y="20451"/>
                  </a:lnTo>
                  <a:lnTo>
                    <a:pt x="2524150" y="25284"/>
                  </a:lnTo>
                  <a:lnTo>
                    <a:pt x="2580468" y="35979"/>
                  </a:lnTo>
                  <a:lnTo>
                    <a:pt x="2600325" y="47751"/>
                  </a:lnTo>
                  <a:lnTo>
                    <a:pt x="2600325" y="429768"/>
                  </a:lnTo>
                  <a:lnTo>
                    <a:pt x="2595259" y="423769"/>
                  </a:lnTo>
                  <a:lnTo>
                    <a:pt x="2580468" y="417995"/>
                  </a:lnTo>
                  <a:lnTo>
                    <a:pt x="2524150" y="407300"/>
                  </a:lnTo>
                  <a:lnTo>
                    <a:pt x="2483841" y="402467"/>
                  </a:lnTo>
                  <a:lnTo>
                    <a:pt x="2436244" y="398036"/>
                  </a:lnTo>
                  <a:lnTo>
                    <a:pt x="2381970" y="394052"/>
                  </a:lnTo>
                  <a:lnTo>
                    <a:pt x="2321627" y="390559"/>
                  </a:lnTo>
                  <a:lnTo>
                    <a:pt x="2255825" y="387602"/>
                  </a:lnTo>
                  <a:lnTo>
                    <a:pt x="2185173" y="385224"/>
                  </a:lnTo>
                  <a:lnTo>
                    <a:pt x="2110280" y="383471"/>
                  </a:lnTo>
                  <a:lnTo>
                    <a:pt x="2031757" y="382387"/>
                  </a:lnTo>
                  <a:lnTo>
                    <a:pt x="1950212" y="382016"/>
                  </a:lnTo>
                  <a:lnTo>
                    <a:pt x="1868666" y="382387"/>
                  </a:lnTo>
                  <a:lnTo>
                    <a:pt x="1790143" y="383471"/>
                  </a:lnTo>
                  <a:lnTo>
                    <a:pt x="1715250" y="385224"/>
                  </a:lnTo>
                  <a:lnTo>
                    <a:pt x="1644598" y="387602"/>
                  </a:lnTo>
                  <a:lnTo>
                    <a:pt x="1578796" y="390559"/>
                  </a:lnTo>
                  <a:lnTo>
                    <a:pt x="1518453" y="394052"/>
                  </a:lnTo>
                  <a:lnTo>
                    <a:pt x="1464179" y="398036"/>
                  </a:lnTo>
                  <a:lnTo>
                    <a:pt x="1416582" y="402467"/>
                  </a:lnTo>
                  <a:lnTo>
                    <a:pt x="1376273" y="407300"/>
                  </a:lnTo>
                  <a:lnTo>
                    <a:pt x="1319955" y="417995"/>
                  </a:lnTo>
                  <a:lnTo>
                    <a:pt x="1295035" y="435766"/>
                  </a:lnTo>
                  <a:lnTo>
                    <a:pt x="1280250" y="441540"/>
                  </a:lnTo>
                  <a:lnTo>
                    <a:pt x="1223953" y="452235"/>
                  </a:lnTo>
                  <a:lnTo>
                    <a:pt x="1183657" y="457068"/>
                  </a:lnTo>
                  <a:lnTo>
                    <a:pt x="1136075" y="461499"/>
                  </a:lnTo>
                  <a:lnTo>
                    <a:pt x="1081815" y="465483"/>
                  </a:lnTo>
                  <a:lnTo>
                    <a:pt x="1021486" y="468976"/>
                  </a:lnTo>
                  <a:lnTo>
                    <a:pt x="955697" y="471933"/>
                  </a:lnTo>
                  <a:lnTo>
                    <a:pt x="885056" y="474311"/>
                  </a:lnTo>
                  <a:lnTo>
                    <a:pt x="810173" y="476064"/>
                  </a:lnTo>
                  <a:lnTo>
                    <a:pt x="731656" y="477148"/>
                  </a:lnTo>
                  <a:lnTo>
                    <a:pt x="650113" y="477520"/>
                  </a:lnTo>
                  <a:lnTo>
                    <a:pt x="568567" y="477148"/>
                  </a:lnTo>
                  <a:lnTo>
                    <a:pt x="490044" y="476064"/>
                  </a:lnTo>
                  <a:lnTo>
                    <a:pt x="415151" y="474311"/>
                  </a:lnTo>
                  <a:lnTo>
                    <a:pt x="344499" y="471933"/>
                  </a:lnTo>
                  <a:lnTo>
                    <a:pt x="278697" y="468976"/>
                  </a:lnTo>
                  <a:lnTo>
                    <a:pt x="218354" y="465483"/>
                  </a:lnTo>
                  <a:lnTo>
                    <a:pt x="164080" y="461499"/>
                  </a:lnTo>
                  <a:lnTo>
                    <a:pt x="116483" y="457068"/>
                  </a:lnTo>
                  <a:lnTo>
                    <a:pt x="76174" y="452235"/>
                  </a:lnTo>
                  <a:lnTo>
                    <a:pt x="19856" y="441540"/>
                  </a:lnTo>
                  <a:lnTo>
                    <a:pt x="0" y="429768"/>
                  </a:lnTo>
                  <a:lnTo>
                    <a:pt x="0" y="4775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703826" y="2258314"/>
            <a:ext cx="1969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43070" y="2700528"/>
            <a:ext cx="2847975" cy="4857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946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745"/>
              </a:spcBef>
            </a:pPr>
            <a:r>
              <a:rPr dirty="0" sz="900">
                <a:latin typeface="Arial MT"/>
                <a:cs typeface="Arial MT"/>
              </a:rPr>
              <a:t>Mg.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Victoria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 spc="-30">
                <a:latin typeface="Arial MT"/>
                <a:cs typeface="Arial MT"/>
              </a:rPr>
              <a:t>CASTILLO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VALDIVIEZO</a:t>
            </a:r>
            <a:endParaRPr sz="900">
              <a:latin typeface="Arial MT"/>
              <a:cs typeface="Arial MT"/>
            </a:endParaRPr>
          </a:p>
          <a:p>
            <a:pPr algn="ctr" marL="127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Director</a:t>
            </a:r>
            <a:r>
              <a:rPr dirty="0" sz="1000" spc="3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Regional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82848" y="8511010"/>
            <a:ext cx="1485265" cy="224154"/>
            <a:chOff x="4282848" y="8511010"/>
            <a:chExt cx="1485265" cy="224154"/>
          </a:xfrm>
        </p:grpSpPr>
        <p:sp>
          <p:nvSpPr>
            <p:cNvPr id="25" name="object 25" descr=""/>
            <p:cNvSpPr/>
            <p:nvPr/>
          </p:nvSpPr>
          <p:spPr>
            <a:xfrm>
              <a:off x="4287928" y="8516090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1138806" y="0"/>
                  </a:moveTo>
                  <a:lnTo>
                    <a:pt x="0" y="0"/>
                  </a:lnTo>
                  <a:lnTo>
                    <a:pt x="0" y="213695"/>
                  </a:lnTo>
                  <a:lnTo>
                    <a:pt x="1474942" y="213695"/>
                  </a:lnTo>
                  <a:lnTo>
                    <a:pt x="1138806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87928" y="8516090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0" y="0"/>
                  </a:moveTo>
                  <a:lnTo>
                    <a:pt x="1138806" y="0"/>
                  </a:lnTo>
                  <a:lnTo>
                    <a:pt x="1474942" y="213695"/>
                  </a:lnTo>
                  <a:lnTo>
                    <a:pt x="0" y="213695"/>
                  </a:lnTo>
                  <a:lnTo>
                    <a:pt x="0" y="0"/>
                  </a:lnTo>
                  <a:close/>
                </a:path>
              </a:pathLst>
            </a:custGeom>
            <a:ln w="9563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127500" y="3657333"/>
            <a:ext cx="3090545" cy="6223000"/>
          </a:xfrm>
          <a:prstGeom prst="rect">
            <a:avLst/>
          </a:prstGeom>
          <a:ln w="28575">
            <a:solidFill>
              <a:srgbClr val="003399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600">
              <a:latin typeface="Times New Roman"/>
              <a:cs typeface="Times New Roman"/>
            </a:endParaRPr>
          </a:p>
          <a:p>
            <a:pPr marL="106045" marR="1542415">
              <a:lnSpc>
                <a:spcPct val="1099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Percy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Mc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queen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40" b="1">
                <a:latin typeface="Arial"/>
                <a:cs typeface="Arial"/>
              </a:rPr>
              <a:t>VILCHEZ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BARRETO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7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Ejecutivo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74307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Wilmer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30" b="1">
                <a:latin typeface="Arial"/>
                <a:cs typeface="Arial"/>
              </a:rPr>
              <a:t>DAVIS</a:t>
            </a:r>
            <a:r>
              <a:rPr dirty="0" sz="600" spc="80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CARRILLO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Inteligencia</a:t>
            </a:r>
            <a:r>
              <a:rPr dirty="0" sz="600" spc="15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Sanitaria</a:t>
            </a:r>
            <a:endParaRPr sz="600">
              <a:latin typeface="Arial MT"/>
              <a:cs typeface="Arial MT"/>
            </a:endParaRPr>
          </a:p>
          <a:p>
            <a:pPr marL="106045" marR="990600">
              <a:lnSpc>
                <a:spcPct val="109700"/>
              </a:lnSpc>
              <a:spcBef>
                <a:spcPts val="655"/>
              </a:spcBef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Rommell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Veintimilla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 spc="-40" b="1">
                <a:latin typeface="Arial"/>
                <a:cs typeface="Arial"/>
              </a:rPr>
              <a:t>GONZALEZ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SEMINARIO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3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Vigilancia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Epidemiológica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en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Salud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Pública</a:t>
            </a:r>
            <a:endParaRPr sz="600">
              <a:latin typeface="Arial MT"/>
              <a:cs typeface="Arial MT"/>
            </a:endParaRPr>
          </a:p>
          <a:p>
            <a:pPr marL="106045" marR="1816735">
              <a:lnSpc>
                <a:spcPct val="109700"/>
              </a:lnSpc>
              <a:spcBef>
                <a:spcPts val="650"/>
              </a:spcBef>
            </a:pPr>
            <a:r>
              <a:rPr dirty="0" sz="600">
                <a:latin typeface="Arial MT"/>
                <a:cs typeface="Arial MT"/>
              </a:rPr>
              <a:t>Dra.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María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Edith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20" b="1">
                <a:latin typeface="Arial"/>
                <a:cs typeface="Arial"/>
              </a:rPr>
              <a:t>SOLIS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CASTRO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4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4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Brotes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y</a:t>
            </a:r>
            <a:r>
              <a:rPr dirty="0" sz="600" spc="14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EVISAP</a:t>
            </a:r>
            <a:r>
              <a:rPr dirty="0" sz="600" spc="5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Médico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Epidemiólogo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Arial MT"/>
              <a:cs typeface="Arial MT"/>
            </a:endParaRPr>
          </a:p>
          <a:p>
            <a:pPr marL="106045" marR="1431290">
              <a:lnSpc>
                <a:spcPct val="1083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Luis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Constantino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 spc="-45" b="1">
                <a:latin typeface="Arial"/>
                <a:cs typeface="Arial"/>
              </a:rPr>
              <a:t>ARÉVALO</a:t>
            </a:r>
            <a:r>
              <a:rPr dirty="0" sz="600" spc="10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GUERRERO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4306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 spc="-5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VARGAS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645920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Estefani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Yudith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 spc="-35" b="1">
                <a:latin typeface="Arial"/>
                <a:cs typeface="Arial"/>
              </a:rPr>
              <a:t>ESPINOZA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RISCO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624330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Judith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Sofia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 spc="-50" b="1">
                <a:latin typeface="Arial"/>
                <a:cs typeface="Arial"/>
              </a:rPr>
              <a:t>ZARATE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MOGOLLON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57924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Vicente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Andres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25" b="1">
                <a:latin typeface="Arial"/>
                <a:cs typeface="Arial"/>
              </a:rPr>
              <a:t>CORDOVA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59321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Esmeralda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Berline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 spc="-65" b="1">
                <a:latin typeface="Arial"/>
                <a:cs typeface="Arial"/>
              </a:rPr>
              <a:t>HERRERA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SILVA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6084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11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Carlos</a:t>
            </a:r>
            <a:r>
              <a:rPr dirty="0" sz="600" spc="114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Jonatan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 spc="-40" b="1">
                <a:latin typeface="Arial"/>
                <a:cs typeface="Arial"/>
              </a:rPr>
              <a:t>PALACIOS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OLAYA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Arial MT"/>
              <a:cs typeface="Arial MT"/>
            </a:endParaRPr>
          </a:p>
          <a:p>
            <a:pPr marL="106045" marR="1496060">
              <a:lnSpc>
                <a:spcPct val="108300"/>
              </a:lnSpc>
            </a:pPr>
            <a:r>
              <a:rPr dirty="0" sz="600">
                <a:latin typeface="Arial MT"/>
                <a:cs typeface="Arial MT"/>
              </a:rPr>
              <a:t>Ing.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Cristhian</a:t>
            </a:r>
            <a:r>
              <a:rPr dirty="0" sz="600" spc="110">
                <a:latin typeface="Arial MT"/>
                <a:cs typeface="Arial MT"/>
              </a:rPr>
              <a:t> </a:t>
            </a:r>
            <a:r>
              <a:rPr dirty="0" sz="600" spc="-55" b="1">
                <a:latin typeface="Arial"/>
                <a:cs typeface="Arial"/>
              </a:rPr>
              <a:t>CARBAJAL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CRISANTO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740535">
              <a:lnSpc>
                <a:spcPct val="109900"/>
              </a:lnSpc>
            </a:pPr>
            <a:r>
              <a:rPr dirty="0" sz="600">
                <a:latin typeface="Arial MT"/>
                <a:cs typeface="Arial MT"/>
              </a:rPr>
              <a:t>Econ.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José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Lino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MOSCOL</a:t>
            </a:r>
            <a:r>
              <a:rPr dirty="0" sz="600" spc="8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250950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Téc.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Contab.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César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Augusto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 spc="-40" b="1">
                <a:latin typeface="Arial"/>
                <a:cs typeface="Arial"/>
              </a:rPr>
              <a:t>PALACIOS</a:t>
            </a:r>
            <a:r>
              <a:rPr dirty="0" sz="600" spc="9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CHALEN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 spc="-10">
                <a:latin typeface="Arial MT"/>
                <a:cs typeface="Arial MT"/>
              </a:rPr>
              <a:t>Digitador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57162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Lisseth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Tatiana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 spc="-30" b="1">
                <a:latin typeface="Arial"/>
                <a:cs typeface="Arial"/>
              </a:rPr>
              <a:t>VASQUEZ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JIMENEZ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600">
              <a:latin typeface="Arial MT"/>
              <a:cs typeface="Arial MT"/>
            </a:endParaRPr>
          </a:p>
          <a:p>
            <a:pPr marL="208915">
              <a:lnSpc>
                <a:spcPct val="100000"/>
              </a:lnSpc>
            </a:pPr>
            <a:r>
              <a:rPr dirty="0" sz="600" spc="150" b="1" i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600" spc="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 b="1" i="1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dirty="0" u="sng" sz="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Redacción</a:t>
            </a:r>
            <a:r>
              <a:rPr dirty="0" u="sng" sz="600" spc="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Edición</a:t>
            </a:r>
            <a:endParaRPr sz="600">
              <a:latin typeface="Arial"/>
              <a:cs typeface="Arial"/>
            </a:endParaRPr>
          </a:p>
          <a:p>
            <a:pPr marL="106045" marR="1430655">
              <a:lnSpc>
                <a:spcPts val="790"/>
              </a:lnSpc>
              <a:spcBef>
                <a:spcPts val="40"/>
              </a:spcBef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Vicente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Andres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25" b="1">
                <a:latin typeface="Arial"/>
                <a:cs typeface="Arial"/>
              </a:rPr>
              <a:t>CORDOVA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 spc="-5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VARGAS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550"/>
              </a:spcBef>
            </a:pPr>
            <a:r>
              <a:rPr dirty="0" u="sng" sz="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Proceso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600" spc="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Información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70"/>
              </a:spcBef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 spc="-5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VARGAS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590"/>
              </a:spcBef>
            </a:pP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Diseño</a:t>
            </a:r>
            <a:endParaRPr sz="600">
              <a:latin typeface="Arial"/>
              <a:cs typeface="Arial"/>
            </a:endParaRPr>
          </a:p>
          <a:p>
            <a:pPr marL="106045" marR="14306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 spc="-5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VARGAS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Ing.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Cristhian</a:t>
            </a:r>
            <a:r>
              <a:rPr dirty="0" sz="600" spc="110">
                <a:latin typeface="Arial MT"/>
                <a:cs typeface="Arial MT"/>
              </a:rPr>
              <a:t> </a:t>
            </a:r>
            <a:r>
              <a:rPr dirty="0" sz="600" spc="-55" b="1">
                <a:latin typeface="Arial"/>
                <a:cs typeface="Arial"/>
              </a:rPr>
              <a:t>CARBAJAL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CRISANTO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081779" y="3208020"/>
            <a:ext cx="3179445" cy="470534"/>
            <a:chOff x="4081779" y="3208020"/>
            <a:chExt cx="3179445" cy="470534"/>
          </a:xfrm>
        </p:grpSpPr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1779" y="3208020"/>
              <a:ext cx="3179318" cy="47040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0669" y="3340138"/>
              <a:ext cx="3161537" cy="20747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128769" y="3232150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2317877" y="0"/>
                  </a:moveTo>
                  <a:lnTo>
                    <a:pt x="2238878" y="197"/>
                  </a:lnTo>
                  <a:lnTo>
                    <a:pt x="2162161" y="777"/>
                  </a:lnTo>
                  <a:lnTo>
                    <a:pt x="2088113" y="1720"/>
                  </a:lnTo>
                  <a:lnTo>
                    <a:pt x="2017125" y="3006"/>
                  </a:lnTo>
                  <a:lnTo>
                    <a:pt x="1949583" y="4615"/>
                  </a:lnTo>
                  <a:lnTo>
                    <a:pt x="1885876" y="6529"/>
                  </a:lnTo>
                  <a:lnTo>
                    <a:pt x="1826393" y="8728"/>
                  </a:lnTo>
                  <a:lnTo>
                    <a:pt x="1771522" y="11191"/>
                  </a:lnTo>
                  <a:lnTo>
                    <a:pt x="1721652" y="13901"/>
                  </a:lnTo>
                  <a:lnTo>
                    <a:pt x="1677171" y="16836"/>
                  </a:lnTo>
                  <a:lnTo>
                    <a:pt x="1638468" y="19977"/>
                  </a:lnTo>
                  <a:lnTo>
                    <a:pt x="1579947" y="26802"/>
                  </a:lnTo>
                  <a:lnTo>
                    <a:pt x="1541221" y="42003"/>
                  </a:lnTo>
                  <a:lnTo>
                    <a:pt x="1529516" y="45795"/>
                  </a:lnTo>
                  <a:lnTo>
                    <a:pt x="1484506" y="52966"/>
                  </a:lnTo>
                  <a:lnTo>
                    <a:pt x="1413286" y="59459"/>
                  </a:lnTo>
                  <a:lnTo>
                    <a:pt x="1368816" y="62403"/>
                  </a:lnTo>
                  <a:lnTo>
                    <a:pt x="1318958" y="65119"/>
                  </a:lnTo>
                  <a:lnTo>
                    <a:pt x="1264099" y="67588"/>
                  </a:lnTo>
                  <a:lnTo>
                    <a:pt x="1204628" y="69790"/>
                  </a:lnTo>
                  <a:lnTo>
                    <a:pt x="1140932" y="71707"/>
                  </a:lnTo>
                  <a:lnTo>
                    <a:pt x="1073400" y="73318"/>
                  </a:lnTo>
                  <a:lnTo>
                    <a:pt x="1002419" y="74605"/>
                  </a:lnTo>
                  <a:lnTo>
                    <a:pt x="928378" y="75549"/>
                  </a:lnTo>
                  <a:lnTo>
                    <a:pt x="851665" y="76129"/>
                  </a:lnTo>
                  <a:lnTo>
                    <a:pt x="772667" y="76326"/>
                  </a:lnTo>
                  <a:lnTo>
                    <a:pt x="693669" y="76129"/>
                  </a:lnTo>
                  <a:lnTo>
                    <a:pt x="616952" y="75549"/>
                  </a:lnTo>
                  <a:lnTo>
                    <a:pt x="542904" y="74605"/>
                  </a:lnTo>
                  <a:lnTo>
                    <a:pt x="471916" y="73318"/>
                  </a:lnTo>
                  <a:lnTo>
                    <a:pt x="404374" y="71707"/>
                  </a:lnTo>
                  <a:lnTo>
                    <a:pt x="340667" y="69790"/>
                  </a:lnTo>
                  <a:lnTo>
                    <a:pt x="281184" y="67588"/>
                  </a:lnTo>
                  <a:lnTo>
                    <a:pt x="226313" y="65119"/>
                  </a:lnTo>
                  <a:lnTo>
                    <a:pt x="176443" y="62403"/>
                  </a:lnTo>
                  <a:lnTo>
                    <a:pt x="131962" y="59459"/>
                  </a:lnTo>
                  <a:lnTo>
                    <a:pt x="93259" y="56307"/>
                  </a:lnTo>
                  <a:lnTo>
                    <a:pt x="34738" y="49456"/>
                  </a:lnTo>
                  <a:lnTo>
                    <a:pt x="0" y="38100"/>
                  </a:lnTo>
                  <a:lnTo>
                    <a:pt x="0" y="343407"/>
                  </a:lnTo>
                  <a:lnTo>
                    <a:pt x="60721" y="358274"/>
                  </a:lnTo>
                  <a:lnTo>
                    <a:pt x="131962" y="364767"/>
                  </a:lnTo>
                  <a:lnTo>
                    <a:pt x="176443" y="367711"/>
                  </a:lnTo>
                  <a:lnTo>
                    <a:pt x="226314" y="370427"/>
                  </a:lnTo>
                  <a:lnTo>
                    <a:pt x="281184" y="372896"/>
                  </a:lnTo>
                  <a:lnTo>
                    <a:pt x="340667" y="375098"/>
                  </a:lnTo>
                  <a:lnTo>
                    <a:pt x="404374" y="377015"/>
                  </a:lnTo>
                  <a:lnTo>
                    <a:pt x="471916" y="378626"/>
                  </a:lnTo>
                  <a:lnTo>
                    <a:pt x="542904" y="379913"/>
                  </a:lnTo>
                  <a:lnTo>
                    <a:pt x="616952" y="380857"/>
                  </a:lnTo>
                  <a:lnTo>
                    <a:pt x="693669" y="381437"/>
                  </a:lnTo>
                  <a:lnTo>
                    <a:pt x="772667" y="381634"/>
                  </a:lnTo>
                  <a:lnTo>
                    <a:pt x="851665" y="381437"/>
                  </a:lnTo>
                  <a:lnTo>
                    <a:pt x="928378" y="380857"/>
                  </a:lnTo>
                  <a:lnTo>
                    <a:pt x="1002419" y="379913"/>
                  </a:lnTo>
                  <a:lnTo>
                    <a:pt x="1073400" y="378626"/>
                  </a:lnTo>
                  <a:lnTo>
                    <a:pt x="1140932" y="377015"/>
                  </a:lnTo>
                  <a:lnTo>
                    <a:pt x="1204628" y="375098"/>
                  </a:lnTo>
                  <a:lnTo>
                    <a:pt x="1264099" y="372896"/>
                  </a:lnTo>
                  <a:lnTo>
                    <a:pt x="1318958" y="370427"/>
                  </a:lnTo>
                  <a:lnTo>
                    <a:pt x="1368816" y="367711"/>
                  </a:lnTo>
                  <a:lnTo>
                    <a:pt x="1413286" y="364767"/>
                  </a:lnTo>
                  <a:lnTo>
                    <a:pt x="1451979" y="361615"/>
                  </a:lnTo>
                  <a:lnTo>
                    <a:pt x="1510482" y="354764"/>
                  </a:lnTo>
                  <a:lnTo>
                    <a:pt x="1549198" y="339526"/>
                  </a:lnTo>
                  <a:lnTo>
                    <a:pt x="1560907" y="335754"/>
                  </a:lnTo>
                  <a:lnTo>
                    <a:pt x="1605930" y="328614"/>
                  </a:lnTo>
                  <a:lnTo>
                    <a:pt x="1677171" y="322144"/>
                  </a:lnTo>
                  <a:lnTo>
                    <a:pt x="1721652" y="319209"/>
                  </a:lnTo>
                  <a:lnTo>
                    <a:pt x="1771522" y="316499"/>
                  </a:lnTo>
                  <a:lnTo>
                    <a:pt x="1826393" y="314036"/>
                  </a:lnTo>
                  <a:lnTo>
                    <a:pt x="1885876" y="311837"/>
                  </a:lnTo>
                  <a:lnTo>
                    <a:pt x="1949583" y="309923"/>
                  </a:lnTo>
                  <a:lnTo>
                    <a:pt x="2017125" y="308314"/>
                  </a:lnTo>
                  <a:lnTo>
                    <a:pt x="2088113" y="307028"/>
                  </a:lnTo>
                  <a:lnTo>
                    <a:pt x="2162161" y="306085"/>
                  </a:lnTo>
                  <a:lnTo>
                    <a:pt x="2238878" y="305505"/>
                  </a:lnTo>
                  <a:lnTo>
                    <a:pt x="2317877" y="305307"/>
                  </a:lnTo>
                  <a:lnTo>
                    <a:pt x="2396875" y="305505"/>
                  </a:lnTo>
                  <a:lnTo>
                    <a:pt x="2473592" y="306085"/>
                  </a:lnTo>
                  <a:lnTo>
                    <a:pt x="2547640" y="307028"/>
                  </a:lnTo>
                  <a:lnTo>
                    <a:pt x="2618628" y="308314"/>
                  </a:lnTo>
                  <a:lnTo>
                    <a:pt x="2686170" y="309923"/>
                  </a:lnTo>
                  <a:lnTo>
                    <a:pt x="2749877" y="311837"/>
                  </a:lnTo>
                  <a:lnTo>
                    <a:pt x="2809360" y="314036"/>
                  </a:lnTo>
                  <a:lnTo>
                    <a:pt x="2864230" y="316499"/>
                  </a:lnTo>
                  <a:lnTo>
                    <a:pt x="2914101" y="319209"/>
                  </a:lnTo>
                  <a:lnTo>
                    <a:pt x="2958582" y="322144"/>
                  </a:lnTo>
                  <a:lnTo>
                    <a:pt x="2997285" y="325285"/>
                  </a:lnTo>
                  <a:lnTo>
                    <a:pt x="3055806" y="332110"/>
                  </a:lnTo>
                  <a:lnTo>
                    <a:pt x="3090545" y="343407"/>
                  </a:lnTo>
                  <a:lnTo>
                    <a:pt x="3090545" y="38100"/>
                  </a:lnTo>
                  <a:lnTo>
                    <a:pt x="3029823" y="23306"/>
                  </a:lnTo>
                  <a:lnTo>
                    <a:pt x="2958582" y="16836"/>
                  </a:lnTo>
                  <a:lnTo>
                    <a:pt x="2914101" y="13901"/>
                  </a:lnTo>
                  <a:lnTo>
                    <a:pt x="2864230" y="11191"/>
                  </a:lnTo>
                  <a:lnTo>
                    <a:pt x="2809360" y="8728"/>
                  </a:lnTo>
                  <a:lnTo>
                    <a:pt x="2749877" y="6529"/>
                  </a:lnTo>
                  <a:lnTo>
                    <a:pt x="2686170" y="4615"/>
                  </a:lnTo>
                  <a:lnTo>
                    <a:pt x="2618628" y="3006"/>
                  </a:lnTo>
                  <a:lnTo>
                    <a:pt x="2547640" y="1720"/>
                  </a:lnTo>
                  <a:lnTo>
                    <a:pt x="2473592" y="777"/>
                  </a:lnTo>
                  <a:lnTo>
                    <a:pt x="2396875" y="197"/>
                  </a:lnTo>
                  <a:lnTo>
                    <a:pt x="23178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128769" y="3232150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0" y="38100"/>
                  </a:moveTo>
                  <a:lnTo>
                    <a:pt x="60721" y="52966"/>
                  </a:lnTo>
                  <a:lnTo>
                    <a:pt x="131962" y="59459"/>
                  </a:lnTo>
                  <a:lnTo>
                    <a:pt x="176443" y="62403"/>
                  </a:lnTo>
                  <a:lnTo>
                    <a:pt x="226313" y="65119"/>
                  </a:lnTo>
                  <a:lnTo>
                    <a:pt x="281184" y="67588"/>
                  </a:lnTo>
                  <a:lnTo>
                    <a:pt x="340667" y="69790"/>
                  </a:lnTo>
                  <a:lnTo>
                    <a:pt x="404374" y="71707"/>
                  </a:lnTo>
                  <a:lnTo>
                    <a:pt x="471916" y="73318"/>
                  </a:lnTo>
                  <a:lnTo>
                    <a:pt x="542904" y="74605"/>
                  </a:lnTo>
                  <a:lnTo>
                    <a:pt x="616952" y="75549"/>
                  </a:lnTo>
                  <a:lnTo>
                    <a:pt x="693669" y="76129"/>
                  </a:lnTo>
                  <a:lnTo>
                    <a:pt x="772667" y="76326"/>
                  </a:lnTo>
                  <a:lnTo>
                    <a:pt x="851665" y="76129"/>
                  </a:lnTo>
                  <a:lnTo>
                    <a:pt x="928378" y="75549"/>
                  </a:lnTo>
                  <a:lnTo>
                    <a:pt x="1002419" y="74605"/>
                  </a:lnTo>
                  <a:lnTo>
                    <a:pt x="1073400" y="73318"/>
                  </a:lnTo>
                  <a:lnTo>
                    <a:pt x="1140932" y="71707"/>
                  </a:lnTo>
                  <a:lnTo>
                    <a:pt x="1204628" y="69790"/>
                  </a:lnTo>
                  <a:lnTo>
                    <a:pt x="1264099" y="67588"/>
                  </a:lnTo>
                  <a:lnTo>
                    <a:pt x="1318958" y="65119"/>
                  </a:lnTo>
                  <a:lnTo>
                    <a:pt x="1368816" y="62403"/>
                  </a:lnTo>
                  <a:lnTo>
                    <a:pt x="1413286" y="59459"/>
                  </a:lnTo>
                  <a:lnTo>
                    <a:pt x="1451979" y="56307"/>
                  </a:lnTo>
                  <a:lnTo>
                    <a:pt x="1510482" y="49456"/>
                  </a:lnTo>
                  <a:lnTo>
                    <a:pt x="1545208" y="38100"/>
                  </a:lnTo>
                  <a:lnTo>
                    <a:pt x="1549198" y="34218"/>
                  </a:lnTo>
                  <a:lnTo>
                    <a:pt x="1605930" y="23306"/>
                  </a:lnTo>
                  <a:lnTo>
                    <a:pt x="1677171" y="16836"/>
                  </a:lnTo>
                  <a:lnTo>
                    <a:pt x="1721652" y="13901"/>
                  </a:lnTo>
                  <a:lnTo>
                    <a:pt x="1771522" y="11191"/>
                  </a:lnTo>
                  <a:lnTo>
                    <a:pt x="1826393" y="8728"/>
                  </a:lnTo>
                  <a:lnTo>
                    <a:pt x="1885876" y="6529"/>
                  </a:lnTo>
                  <a:lnTo>
                    <a:pt x="1949583" y="4615"/>
                  </a:lnTo>
                  <a:lnTo>
                    <a:pt x="2017125" y="3006"/>
                  </a:lnTo>
                  <a:lnTo>
                    <a:pt x="2088113" y="1720"/>
                  </a:lnTo>
                  <a:lnTo>
                    <a:pt x="2162161" y="777"/>
                  </a:lnTo>
                  <a:lnTo>
                    <a:pt x="2238878" y="197"/>
                  </a:lnTo>
                  <a:lnTo>
                    <a:pt x="2317877" y="0"/>
                  </a:lnTo>
                  <a:lnTo>
                    <a:pt x="2396875" y="197"/>
                  </a:lnTo>
                  <a:lnTo>
                    <a:pt x="2473592" y="777"/>
                  </a:lnTo>
                  <a:lnTo>
                    <a:pt x="2547640" y="1720"/>
                  </a:lnTo>
                  <a:lnTo>
                    <a:pt x="2618628" y="3006"/>
                  </a:lnTo>
                  <a:lnTo>
                    <a:pt x="2686170" y="4615"/>
                  </a:lnTo>
                  <a:lnTo>
                    <a:pt x="2749877" y="6529"/>
                  </a:lnTo>
                  <a:lnTo>
                    <a:pt x="2809360" y="8728"/>
                  </a:lnTo>
                  <a:lnTo>
                    <a:pt x="2864230" y="11191"/>
                  </a:lnTo>
                  <a:lnTo>
                    <a:pt x="2914101" y="13901"/>
                  </a:lnTo>
                  <a:lnTo>
                    <a:pt x="2958582" y="16836"/>
                  </a:lnTo>
                  <a:lnTo>
                    <a:pt x="2997285" y="19977"/>
                  </a:lnTo>
                  <a:lnTo>
                    <a:pt x="3055806" y="26802"/>
                  </a:lnTo>
                  <a:lnTo>
                    <a:pt x="3090545" y="38100"/>
                  </a:lnTo>
                  <a:lnTo>
                    <a:pt x="3090545" y="343407"/>
                  </a:lnTo>
                  <a:lnTo>
                    <a:pt x="3086555" y="339526"/>
                  </a:lnTo>
                  <a:lnTo>
                    <a:pt x="3074846" y="335754"/>
                  </a:lnTo>
                  <a:lnTo>
                    <a:pt x="3029823" y="328614"/>
                  </a:lnTo>
                  <a:lnTo>
                    <a:pt x="2958582" y="322144"/>
                  </a:lnTo>
                  <a:lnTo>
                    <a:pt x="2914101" y="319209"/>
                  </a:lnTo>
                  <a:lnTo>
                    <a:pt x="2864230" y="316499"/>
                  </a:lnTo>
                  <a:lnTo>
                    <a:pt x="2809360" y="314036"/>
                  </a:lnTo>
                  <a:lnTo>
                    <a:pt x="2749877" y="311837"/>
                  </a:lnTo>
                  <a:lnTo>
                    <a:pt x="2686170" y="309923"/>
                  </a:lnTo>
                  <a:lnTo>
                    <a:pt x="2618628" y="308314"/>
                  </a:lnTo>
                  <a:lnTo>
                    <a:pt x="2547640" y="307028"/>
                  </a:lnTo>
                  <a:lnTo>
                    <a:pt x="2473592" y="306085"/>
                  </a:lnTo>
                  <a:lnTo>
                    <a:pt x="2396875" y="305505"/>
                  </a:lnTo>
                  <a:lnTo>
                    <a:pt x="2317877" y="305307"/>
                  </a:lnTo>
                  <a:lnTo>
                    <a:pt x="2238878" y="305505"/>
                  </a:lnTo>
                  <a:lnTo>
                    <a:pt x="2162161" y="306085"/>
                  </a:lnTo>
                  <a:lnTo>
                    <a:pt x="2088113" y="307028"/>
                  </a:lnTo>
                  <a:lnTo>
                    <a:pt x="2017125" y="308314"/>
                  </a:lnTo>
                  <a:lnTo>
                    <a:pt x="1949583" y="309923"/>
                  </a:lnTo>
                  <a:lnTo>
                    <a:pt x="1885876" y="311837"/>
                  </a:lnTo>
                  <a:lnTo>
                    <a:pt x="1826393" y="314036"/>
                  </a:lnTo>
                  <a:lnTo>
                    <a:pt x="1771522" y="316499"/>
                  </a:lnTo>
                  <a:lnTo>
                    <a:pt x="1721652" y="319209"/>
                  </a:lnTo>
                  <a:lnTo>
                    <a:pt x="1677171" y="322144"/>
                  </a:lnTo>
                  <a:lnTo>
                    <a:pt x="1638468" y="325285"/>
                  </a:lnTo>
                  <a:lnTo>
                    <a:pt x="1579947" y="332110"/>
                  </a:lnTo>
                  <a:lnTo>
                    <a:pt x="1541221" y="347311"/>
                  </a:lnTo>
                  <a:lnTo>
                    <a:pt x="1529516" y="351103"/>
                  </a:lnTo>
                  <a:lnTo>
                    <a:pt x="1484506" y="358274"/>
                  </a:lnTo>
                  <a:lnTo>
                    <a:pt x="1413286" y="364767"/>
                  </a:lnTo>
                  <a:lnTo>
                    <a:pt x="1368816" y="367711"/>
                  </a:lnTo>
                  <a:lnTo>
                    <a:pt x="1318958" y="370427"/>
                  </a:lnTo>
                  <a:lnTo>
                    <a:pt x="1264099" y="372896"/>
                  </a:lnTo>
                  <a:lnTo>
                    <a:pt x="1204628" y="375098"/>
                  </a:lnTo>
                  <a:lnTo>
                    <a:pt x="1140932" y="377015"/>
                  </a:lnTo>
                  <a:lnTo>
                    <a:pt x="1073400" y="378626"/>
                  </a:lnTo>
                  <a:lnTo>
                    <a:pt x="1002419" y="379913"/>
                  </a:lnTo>
                  <a:lnTo>
                    <a:pt x="928378" y="380857"/>
                  </a:lnTo>
                  <a:lnTo>
                    <a:pt x="851665" y="381437"/>
                  </a:lnTo>
                  <a:lnTo>
                    <a:pt x="772667" y="381634"/>
                  </a:lnTo>
                  <a:lnTo>
                    <a:pt x="693669" y="381437"/>
                  </a:lnTo>
                  <a:lnTo>
                    <a:pt x="616952" y="380857"/>
                  </a:lnTo>
                  <a:lnTo>
                    <a:pt x="542904" y="379913"/>
                  </a:lnTo>
                  <a:lnTo>
                    <a:pt x="471916" y="378626"/>
                  </a:lnTo>
                  <a:lnTo>
                    <a:pt x="404374" y="377015"/>
                  </a:lnTo>
                  <a:lnTo>
                    <a:pt x="340667" y="375098"/>
                  </a:lnTo>
                  <a:lnTo>
                    <a:pt x="281184" y="372896"/>
                  </a:lnTo>
                  <a:lnTo>
                    <a:pt x="226314" y="370427"/>
                  </a:lnTo>
                  <a:lnTo>
                    <a:pt x="176443" y="367711"/>
                  </a:lnTo>
                  <a:lnTo>
                    <a:pt x="131962" y="364767"/>
                  </a:lnTo>
                  <a:lnTo>
                    <a:pt x="93259" y="361615"/>
                  </a:lnTo>
                  <a:lnTo>
                    <a:pt x="34738" y="354764"/>
                  </a:lnTo>
                  <a:lnTo>
                    <a:pt x="0" y="343407"/>
                  </a:lnTo>
                  <a:lnTo>
                    <a:pt x="0" y="381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383404" y="3330194"/>
            <a:ext cx="2581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Times New Roman"/>
                <a:cs typeface="Times New Roman"/>
              </a:rPr>
              <a:t>EJECUTIVA</a:t>
            </a:r>
            <a:r>
              <a:rPr dirty="0" sz="9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EPIDEMIOLOGÍA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6240" y="1516634"/>
            <a:ext cx="3232785" cy="4978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ts val="919"/>
              </a:lnSpc>
              <a:spcBef>
                <a:spcPts val="160"/>
              </a:spcBef>
            </a:pP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02-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9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notificado</a:t>
            </a:r>
            <a:r>
              <a:rPr dirty="0" sz="800" spc="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65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nuevos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dengue,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el</a:t>
            </a:r>
            <a:r>
              <a:rPr dirty="0" sz="800">
                <a:latin typeface="Arial MT"/>
                <a:cs typeface="Arial MT"/>
              </a:rPr>
              <a:t> 93.8%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sido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probables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6.2%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confirmados;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cuadro </a:t>
            </a:r>
            <a:r>
              <a:rPr dirty="0" sz="800">
                <a:latin typeface="Arial MT"/>
                <a:cs typeface="Arial MT"/>
              </a:rPr>
              <a:t>clínico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89.2%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corresponde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signos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alarma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10.8% corresponden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signos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alarma.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63470" y="1083945"/>
            <a:ext cx="2948940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20" b="1">
                <a:latin typeface="Arial"/>
                <a:cs typeface="Arial"/>
              </a:rPr>
              <a:t> 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3815" y="1591564"/>
            <a:ext cx="31578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75" b="1">
                <a:latin typeface="Arial"/>
                <a:cs typeface="Arial"/>
              </a:rPr>
              <a:t>Distribución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según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forma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clínica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y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0" b="1">
                <a:latin typeface="Arial"/>
                <a:cs typeface="Arial"/>
              </a:rPr>
              <a:t>SE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inicio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enfermedad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reportados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hasta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SE02/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40" b="1">
                <a:latin typeface="Arial"/>
                <a:cs typeface="Arial"/>
              </a:rPr>
              <a:t>2025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36719" y="7665339"/>
            <a:ext cx="183832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06680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Tasa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Incidencia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acumulada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edad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2025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(SE01-</a:t>
            </a:r>
            <a:r>
              <a:rPr dirty="0" sz="800" spc="-55" b="1">
                <a:latin typeface="Arial"/>
                <a:cs typeface="Arial"/>
              </a:rPr>
              <a:t>02)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9909" y="5836285"/>
            <a:ext cx="648335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mantiene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alta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enfermedad,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5827" y="6269355"/>
            <a:ext cx="25641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33119" marR="5080" indent="-82105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-</a:t>
            </a: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Etapa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Vida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2025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(Acumulado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SE02)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79925" y="7183755"/>
            <a:ext cx="1301115" cy="234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153670">
              <a:lnSpc>
                <a:spcPts val="810"/>
              </a:lnSpc>
              <a:spcBef>
                <a:spcPts val="150"/>
              </a:spcBef>
            </a:pPr>
            <a:r>
              <a:rPr dirty="0" sz="700" spc="-85" b="1">
                <a:latin typeface="Arial"/>
                <a:cs typeface="Arial"/>
              </a:rPr>
              <a:t>Dengue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60" b="1">
                <a:latin typeface="Arial"/>
                <a:cs typeface="Arial"/>
              </a:rPr>
              <a:t>-</a:t>
            </a:r>
            <a:r>
              <a:rPr dirty="0" sz="700" spc="-70" b="1">
                <a:latin typeface="Arial"/>
                <a:cs typeface="Arial"/>
              </a:rPr>
              <a:t>Distribución</a:t>
            </a:r>
            <a:r>
              <a:rPr dirty="0" sz="700" spc="3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según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Sexo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Región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Tumbes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(SE01-</a:t>
            </a:r>
            <a:r>
              <a:rPr dirty="0" sz="700" spc="-65" b="1">
                <a:latin typeface="Arial"/>
                <a:cs typeface="Arial"/>
              </a:rPr>
              <a:t>02)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4659" y="8719439"/>
            <a:ext cx="6465570" cy="82232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762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90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incidencia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(TIA)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0,33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%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(13/13)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6300"/>
              </a:lnSpc>
              <a:spcBef>
                <a:spcPts val="100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distribuyen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edades,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niños.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altas corresponden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adolescentes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(0,54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0,40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respectivamente).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sexo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varones </a:t>
            </a:r>
            <a:r>
              <a:rPr dirty="0" sz="900">
                <a:latin typeface="Arial MT"/>
                <a:cs typeface="Arial MT"/>
              </a:rPr>
              <a:t>resultan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afectadas </a:t>
            </a:r>
            <a:r>
              <a:rPr dirty="0" sz="900" spc="-10">
                <a:latin typeface="Arial MT"/>
                <a:cs typeface="Arial MT"/>
              </a:rPr>
              <a:t>(57%).</a:t>
            </a:r>
            <a:endParaRPr sz="900">
              <a:latin typeface="Arial MT"/>
              <a:cs typeface="Arial MT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634346" y="2508511"/>
          <a:ext cx="305435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8139"/>
                <a:gridCol w="425450"/>
                <a:gridCol w="425450"/>
                <a:gridCol w="493394"/>
              </a:tblGrid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5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7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2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5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56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58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5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2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5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1968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105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00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85">
                          <a:latin typeface="Arial MT"/>
                          <a:cs typeface="Arial MT"/>
                        </a:rPr>
                        <a:t>DEFUNCION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42799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4082396" y="1902136"/>
          <a:ext cx="3070225" cy="75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35"/>
                <a:gridCol w="471170"/>
                <a:gridCol w="471169"/>
                <a:gridCol w="471169"/>
              </a:tblGrid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65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76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80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0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3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3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3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3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1905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80">
                          <a:latin typeface="Arial MT"/>
                          <a:cs typeface="Arial MT"/>
                        </a:rPr>
                        <a:t>DEFUNCION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40576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4249131" y="1785008"/>
            <a:ext cx="2656205" cy="1289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125" b="1">
                <a:latin typeface="Arial"/>
                <a:cs typeface="Arial"/>
              </a:rPr>
              <a:t>CASOS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DE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20" b="1">
                <a:latin typeface="Arial"/>
                <a:cs typeface="Arial"/>
              </a:rPr>
              <a:t>DENGUE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14" b="1">
                <a:latin typeface="Arial"/>
                <a:cs typeface="Arial"/>
              </a:rPr>
              <a:t>NOTIFICADOS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EN</a:t>
            </a:r>
            <a:r>
              <a:rPr dirty="0" sz="650" spc="10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LA</a:t>
            </a:r>
            <a:r>
              <a:rPr dirty="0" sz="650" spc="15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SE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95" b="1">
                <a:latin typeface="Arial"/>
                <a:cs typeface="Arial"/>
              </a:rPr>
              <a:t>01-</a:t>
            </a:r>
            <a:r>
              <a:rPr dirty="0" sz="650" spc="85" b="1">
                <a:latin typeface="Arial"/>
                <a:cs typeface="Arial"/>
              </a:rPr>
              <a:t>02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988580" y="3501719"/>
            <a:ext cx="3196590" cy="2211070"/>
            <a:chOff x="1988580" y="3501719"/>
            <a:chExt cx="3196590" cy="2211070"/>
          </a:xfrm>
        </p:grpSpPr>
        <p:sp>
          <p:nvSpPr>
            <p:cNvPr id="16" name="object 16" descr=""/>
            <p:cNvSpPr/>
            <p:nvPr/>
          </p:nvSpPr>
          <p:spPr>
            <a:xfrm>
              <a:off x="2016574" y="3508311"/>
              <a:ext cx="3167380" cy="1880870"/>
            </a:xfrm>
            <a:custGeom>
              <a:avLst/>
              <a:gdLst/>
              <a:ahLst/>
              <a:cxnLst/>
              <a:rect l="l" t="t" r="r" b="b"/>
              <a:pathLst>
                <a:path w="3167379" h="1880870">
                  <a:moveTo>
                    <a:pt x="3167211" y="0"/>
                  </a:moveTo>
                  <a:lnTo>
                    <a:pt x="0" y="0"/>
                  </a:lnTo>
                  <a:lnTo>
                    <a:pt x="0" y="1880569"/>
                  </a:lnTo>
                  <a:lnTo>
                    <a:pt x="3167211" y="1880569"/>
                  </a:lnTo>
                  <a:lnTo>
                    <a:pt x="31672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13781" y="3505529"/>
              <a:ext cx="3167380" cy="1886585"/>
            </a:xfrm>
            <a:custGeom>
              <a:avLst/>
              <a:gdLst/>
              <a:ahLst/>
              <a:cxnLst/>
              <a:rect l="l" t="t" r="r" b="b"/>
              <a:pathLst>
                <a:path w="3167379" h="1886585">
                  <a:moveTo>
                    <a:pt x="0" y="1886133"/>
                  </a:moveTo>
                  <a:lnTo>
                    <a:pt x="3167211" y="1886133"/>
                  </a:lnTo>
                  <a:lnTo>
                    <a:pt x="3167211" y="0"/>
                  </a:lnTo>
                  <a:lnTo>
                    <a:pt x="0" y="0"/>
                  </a:lnTo>
                  <a:lnTo>
                    <a:pt x="0" y="1886133"/>
                  </a:lnTo>
                  <a:close/>
                </a:path>
              </a:pathLst>
            </a:custGeom>
            <a:ln w="74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13781" y="3705841"/>
              <a:ext cx="3167380" cy="1685925"/>
            </a:xfrm>
            <a:custGeom>
              <a:avLst/>
              <a:gdLst/>
              <a:ahLst/>
              <a:cxnLst/>
              <a:rect l="l" t="t" r="r" b="b"/>
              <a:pathLst>
                <a:path w="3167379" h="1685925">
                  <a:moveTo>
                    <a:pt x="793199" y="0"/>
                  </a:moveTo>
                  <a:lnTo>
                    <a:pt x="731754" y="0"/>
                  </a:lnTo>
                  <a:lnTo>
                    <a:pt x="670309" y="166914"/>
                  </a:lnTo>
                  <a:lnTo>
                    <a:pt x="608864" y="378339"/>
                  </a:lnTo>
                  <a:lnTo>
                    <a:pt x="547419" y="517434"/>
                  </a:lnTo>
                  <a:lnTo>
                    <a:pt x="491560" y="906901"/>
                  </a:lnTo>
                  <a:lnTo>
                    <a:pt x="430115" y="901338"/>
                  </a:lnTo>
                  <a:lnTo>
                    <a:pt x="368670" y="884646"/>
                  </a:lnTo>
                  <a:lnTo>
                    <a:pt x="307225" y="1073816"/>
                  </a:lnTo>
                  <a:lnTo>
                    <a:pt x="245780" y="1257422"/>
                  </a:lnTo>
                  <a:lnTo>
                    <a:pt x="184335" y="1313060"/>
                  </a:lnTo>
                  <a:lnTo>
                    <a:pt x="122890" y="1229603"/>
                  </a:lnTo>
                  <a:lnTo>
                    <a:pt x="61445" y="1162837"/>
                  </a:lnTo>
                  <a:lnTo>
                    <a:pt x="0" y="1201784"/>
                  </a:lnTo>
                  <a:lnTo>
                    <a:pt x="0" y="1685821"/>
                  </a:lnTo>
                  <a:lnTo>
                    <a:pt x="3167211" y="1685821"/>
                  </a:lnTo>
                  <a:lnTo>
                    <a:pt x="3167211" y="1196220"/>
                  </a:lnTo>
                  <a:lnTo>
                    <a:pt x="3105766" y="1079380"/>
                  </a:lnTo>
                  <a:lnTo>
                    <a:pt x="3044321" y="1224039"/>
                  </a:lnTo>
                  <a:lnTo>
                    <a:pt x="2982876" y="1140582"/>
                  </a:lnTo>
                  <a:lnTo>
                    <a:pt x="2921431" y="1129454"/>
                  </a:lnTo>
                  <a:lnTo>
                    <a:pt x="2865572" y="1240731"/>
                  </a:lnTo>
                  <a:lnTo>
                    <a:pt x="2804127" y="1168401"/>
                  </a:lnTo>
                  <a:lnTo>
                    <a:pt x="2742682" y="1162837"/>
                  </a:lnTo>
                  <a:lnTo>
                    <a:pt x="2681237" y="1224039"/>
                  </a:lnTo>
                  <a:lnTo>
                    <a:pt x="2619792" y="1123890"/>
                  </a:lnTo>
                  <a:lnTo>
                    <a:pt x="2558347" y="1151709"/>
                  </a:lnTo>
                  <a:lnTo>
                    <a:pt x="2496902" y="1190656"/>
                  </a:lnTo>
                  <a:lnTo>
                    <a:pt x="2435457" y="1340879"/>
                  </a:lnTo>
                  <a:lnTo>
                    <a:pt x="2374012" y="1235167"/>
                  </a:lnTo>
                  <a:lnTo>
                    <a:pt x="2312567" y="1084944"/>
                  </a:lnTo>
                  <a:lnTo>
                    <a:pt x="2256708" y="1051561"/>
                  </a:lnTo>
                  <a:lnTo>
                    <a:pt x="2195263" y="879082"/>
                  </a:lnTo>
                  <a:lnTo>
                    <a:pt x="2133818" y="650966"/>
                  </a:lnTo>
                  <a:lnTo>
                    <a:pt x="2072373" y="1012614"/>
                  </a:lnTo>
                  <a:lnTo>
                    <a:pt x="2010928" y="645402"/>
                  </a:lnTo>
                  <a:lnTo>
                    <a:pt x="1949483" y="751115"/>
                  </a:lnTo>
                  <a:lnTo>
                    <a:pt x="1888038" y="879082"/>
                  </a:lnTo>
                  <a:lnTo>
                    <a:pt x="1826593" y="678785"/>
                  </a:lnTo>
                  <a:lnTo>
                    <a:pt x="1765148" y="845700"/>
                  </a:lnTo>
                  <a:lnTo>
                    <a:pt x="1709288" y="367211"/>
                  </a:lnTo>
                  <a:lnTo>
                    <a:pt x="1647843" y="467360"/>
                  </a:lnTo>
                  <a:lnTo>
                    <a:pt x="1586398" y="506307"/>
                  </a:lnTo>
                  <a:lnTo>
                    <a:pt x="1524953" y="728859"/>
                  </a:lnTo>
                  <a:lnTo>
                    <a:pt x="1463508" y="545253"/>
                  </a:lnTo>
                  <a:lnTo>
                    <a:pt x="1402063" y="623147"/>
                  </a:lnTo>
                  <a:lnTo>
                    <a:pt x="1340618" y="667657"/>
                  </a:lnTo>
                  <a:lnTo>
                    <a:pt x="1279173" y="400594"/>
                  </a:lnTo>
                  <a:lnTo>
                    <a:pt x="1217728" y="239244"/>
                  </a:lnTo>
                  <a:lnTo>
                    <a:pt x="1156283" y="322701"/>
                  </a:lnTo>
                  <a:lnTo>
                    <a:pt x="1100424" y="634274"/>
                  </a:lnTo>
                  <a:lnTo>
                    <a:pt x="1038979" y="790061"/>
                  </a:lnTo>
                  <a:lnTo>
                    <a:pt x="977534" y="678785"/>
                  </a:lnTo>
                  <a:lnTo>
                    <a:pt x="916089" y="578636"/>
                  </a:lnTo>
                  <a:lnTo>
                    <a:pt x="854644" y="361648"/>
                  </a:lnTo>
                  <a:lnTo>
                    <a:pt x="79319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13781" y="3705841"/>
              <a:ext cx="3167380" cy="1685925"/>
            </a:xfrm>
            <a:custGeom>
              <a:avLst/>
              <a:gdLst/>
              <a:ahLst/>
              <a:cxnLst/>
              <a:rect l="l" t="t" r="r" b="b"/>
              <a:pathLst>
                <a:path w="3167379" h="1685925">
                  <a:moveTo>
                    <a:pt x="0" y="1201784"/>
                  </a:moveTo>
                  <a:lnTo>
                    <a:pt x="61445" y="1162837"/>
                  </a:lnTo>
                  <a:lnTo>
                    <a:pt x="122890" y="1229603"/>
                  </a:lnTo>
                  <a:lnTo>
                    <a:pt x="184335" y="1313060"/>
                  </a:lnTo>
                  <a:lnTo>
                    <a:pt x="245780" y="1257422"/>
                  </a:lnTo>
                  <a:lnTo>
                    <a:pt x="307225" y="1073816"/>
                  </a:lnTo>
                  <a:lnTo>
                    <a:pt x="368670" y="884646"/>
                  </a:lnTo>
                  <a:lnTo>
                    <a:pt x="430115" y="901338"/>
                  </a:lnTo>
                  <a:lnTo>
                    <a:pt x="491560" y="906901"/>
                  </a:lnTo>
                  <a:lnTo>
                    <a:pt x="547419" y="517434"/>
                  </a:lnTo>
                  <a:lnTo>
                    <a:pt x="608864" y="378339"/>
                  </a:lnTo>
                  <a:lnTo>
                    <a:pt x="670309" y="166914"/>
                  </a:lnTo>
                  <a:lnTo>
                    <a:pt x="731754" y="0"/>
                  </a:lnTo>
                  <a:lnTo>
                    <a:pt x="793199" y="0"/>
                  </a:lnTo>
                  <a:lnTo>
                    <a:pt x="854644" y="361648"/>
                  </a:lnTo>
                  <a:lnTo>
                    <a:pt x="916089" y="578636"/>
                  </a:lnTo>
                  <a:lnTo>
                    <a:pt x="977534" y="678785"/>
                  </a:lnTo>
                  <a:lnTo>
                    <a:pt x="1038979" y="790061"/>
                  </a:lnTo>
                  <a:lnTo>
                    <a:pt x="1100424" y="634274"/>
                  </a:lnTo>
                  <a:lnTo>
                    <a:pt x="1156283" y="322701"/>
                  </a:lnTo>
                  <a:lnTo>
                    <a:pt x="1217728" y="239244"/>
                  </a:lnTo>
                  <a:lnTo>
                    <a:pt x="1279173" y="400594"/>
                  </a:lnTo>
                  <a:lnTo>
                    <a:pt x="1340618" y="667657"/>
                  </a:lnTo>
                  <a:lnTo>
                    <a:pt x="1402063" y="623147"/>
                  </a:lnTo>
                  <a:lnTo>
                    <a:pt x="1463508" y="545253"/>
                  </a:lnTo>
                  <a:lnTo>
                    <a:pt x="1524953" y="728859"/>
                  </a:lnTo>
                  <a:lnTo>
                    <a:pt x="1586398" y="506307"/>
                  </a:lnTo>
                  <a:lnTo>
                    <a:pt x="1647843" y="467360"/>
                  </a:lnTo>
                  <a:lnTo>
                    <a:pt x="1709288" y="367211"/>
                  </a:lnTo>
                  <a:lnTo>
                    <a:pt x="1765148" y="845700"/>
                  </a:lnTo>
                  <a:lnTo>
                    <a:pt x="1826593" y="678785"/>
                  </a:lnTo>
                  <a:lnTo>
                    <a:pt x="1888038" y="879082"/>
                  </a:lnTo>
                  <a:lnTo>
                    <a:pt x="1949483" y="751115"/>
                  </a:lnTo>
                  <a:lnTo>
                    <a:pt x="2010928" y="645402"/>
                  </a:lnTo>
                  <a:lnTo>
                    <a:pt x="2072373" y="1012614"/>
                  </a:lnTo>
                  <a:lnTo>
                    <a:pt x="2133818" y="650966"/>
                  </a:lnTo>
                  <a:lnTo>
                    <a:pt x="2195263" y="879082"/>
                  </a:lnTo>
                  <a:lnTo>
                    <a:pt x="2256708" y="1051561"/>
                  </a:lnTo>
                  <a:lnTo>
                    <a:pt x="2312567" y="1084944"/>
                  </a:lnTo>
                  <a:lnTo>
                    <a:pt x="2374012" y="1235167"/>
                  </a:lnTo>
                  <a:lnTo>
                    <a:pt x="2435457" y="1340879"/>
                  </a:lnTo>
                  <a:lnTo>
                    <a:pt x="2496902" y="1190656"/>
                  </a:lnTo>
                  <a:lnTo>
                    <a:pt x="2558347" y="1151709"/>
                  </a:lnTo>
                  <a:lnTo>
                    <a:pt x="2619792" y="1123890"/>
                  </a:lnTo>
                  <a:lnTo>
                    <a:pt x="2681237" y="1224039"/>
                  </a:lnTo>
                  <a:lnTo>
                    <a:pt x="2742682" y="1162837"/>
                  </a:lnTo>
                  <a:lnTo>
                    <a:pt x="2804127" y="1168401"/>
                  </a:lnTo>
                  <a:lnTo>
                    <a:pt x="2865572" y="1240731"/>
                  </a:lnTo>
                  <a:lnTo>
                    <a:pt x="2921431" y="1129454"/>
                  </a:lnTo>
                  <a:lnTo>
                    <a:pt x="2982876" y="1140582"/>
                  </a:lnTo>
                  <a:lnTo>
                    <a:pt x="3044321" y="1224039"/>
                  </a:lnTo>
                  <a:lnTo>
                    <a:pt x="3105766" y="1079380"/>
                  </a:lnTo>
                  <a:lnTo>
                    <a:pt x="3167211" y="1196220"/>
                  </a:lnTo>
                  <a:lnTo>
                    <a:pt x="3167211" y="1685821"/>
                  </a:lnTo>
                  <a:lnTo>
                    <a:pt x="3105766" y="1685821"/>
                  </a:lnTo>
                  <a:lnTo>
                    <a:pt x="3044321" y="1685821"/>
                  </a:lnTo>
                  <a:lnTo>
                    <a:pt x="2982876" y="1685821"/>
                  </a:lnTo>
                  <a:lnTo>
                    <a:pt x="2921431" y="1685821"/>
                  </a:lnTo>
                  <a:lnTo>
                    <a:pt x="2865572" y="1685821"/>
                  </a:lnTo>
                  <a:lnTo>
                    <a:pt x="2804127" y="1685821"/>
                  </a:lnTo>
                  <a:lnTo>
                    <a:pt x="2742682" y="1685821"/>
                  </a:lnTo>
                  <a:lnTo>
                    <a:pt x="2681237" y="1685821"/>
                  </a:lnTo>
                  <a:lnTo>
                    <a:pt x="2619792" y="1685821"/>
                  </a:lnTo>
                  <a:lnTo>
                    <a:pt x="2558347" y="1685821"/>
                  </a:lnTo>
                  <a:lnTo>
                    <a:pt x="2496902" y="1685821"/>
                  </a:lnTo>
                  <a:lnTo>
                    <a:pt x="2435457" y="1685821"/>
                  </a:lnTo>
                  <a:lnTo>
                    <a:pt x="2374012" y="1685821"/>
                  </a:lnTo>
                  <a:lnTo>
                    <a:pt x="2312567" y="1685821"/>
                  </a:lnTo>
                  <a:lnTo>
                    <a:pt x="2256708" y="1685821"/>
                  </a:lnTo>
                  <a:lnTo>
                    <a:pt x="2195263" y="1685821"/>
                  </a:lnTo>
                  <a:lnTo>
                    <a:pt x="2133818" y="1685821"/>
                  </a:lnTo>
                  <a:lnTo>
                    <a:pt x="2072373" y="1685821"/>
                  </a:lnTo>
                  <a:lnTo>
                    <a:pt x="2010928" y="1685821"/>
                  </a:lnTo>
                  <a:lnTo>
                    <a:pt x="1949483" y="1685821"/>
                  </a:lnTo>
                  <a:lnTo>
                    <a:pt x="1888038" y="1685821"/>
                  </a:lnTo>
                  <a:lnTo>
                    <a:pt x="1826593" y="1685821"/>
                  </a:lnTo>
                  <a:lnTo>
                    <a:pt x="1765148" y="1685821"/>
                  </a:lnTo>
                  <a:lnTo>
                    <a:pt x="1709288" y="1685821"/>
                  </a:lnTo>
                  <a:lnTo>
                    <a:pt x="1647843" y="1685821"/>
                  </a:lnTo>
                  <a:lnTo>
                    <a:pt x="1586398" y="1685821"/>
                  </a:lnTo>
                  <a:lnTo>
                    <a:pt x="1524953" y="1685821"/>
                  </a:lnTo>
                  <a:lnTo>
                    <a:pt x="1463508" y="1685821"/>
                  </a:lnTo>
                  <a:lnTo>
                    <a:pt x="1402063" y="1685821"/>
                  </a:lnTo>
                  <a:lnTo>
                    <a:pt x="1340618" y="1685821"/>
                  </a:lnTo>
                  <a:lnTo>
                    <a:pt x="1279173" y="1685821"/>
                  </a:lnTo>
                  <a:lnTo>
                    <a:pt x="1217728" y="1685821"/>
                  </a:lnTo>
                  <a:lnTo>
                    <a:pt x="1156283" y="1685821"/>
                  </a:lnTo>
                  <a:lnTo>
                    <a:pt x="1100424" y="1685821"/>
                  </a:lnTo>
                  <a:lnTo>
                    <a:pt x="1038979" y="1685821"/>
                  </a:lnTo>
                  <a:lnTo>
                    <a:pt x="977534" y="1685821"/>
                  </a:lnTo>
                  <a:lnTo>
                    <a:pt x="916089" y="1685821"/>
                  </a:lnTo>
                  <a:lnTo>
                    <a:pt x="854644" y="1685821"/>
                  </a:lnTo>
                  <a:lnTo>
                    <a:pt x="793199" y="1685821"/>
                  </a:lnTo>
                  <a:lnTo>
                    <a:pt x="731754" y="1685821"/>
                  </a:lnTo>
                  <a:lnTo>
                    <a:pt x="670309" y="1685821"/>
                  </a:lnTo>
                  <a:lnTo>
                    <a:pt x="608864" y="1685821"/>
                  </a:lnTo>
                  <a:lnTo>
                    <a:pt x="547419" y="1685821"/>
                  </a:lnTo>
                  <a:lnTo>
                    <a:pt x="491560" y="1685821"/>
                  </a:lnTo>
                  <a:lnTo>
                    <a:pt x="430115" y="1685821"/>
                  </a:lnTo>
                  <a:lnTo>
                    <a:pt x="368670" y="1685821"/>
                  </a:lnTo>
                  <a:lnTo>
                    <a:pt x="307225" y="1685821"/>
                  </a:lnTo>
                  <a:lnTo>
                    <a:pt x="245780" y="1685821"/>
                  </a:lnTo>
                  <a:lnTo>
                    <a:pt x="184335" y="1685821"/>
                  </a:lnTo>
                  <a:lnTo>
                    <a:pt x="122890" y="1685821"/>
                  </a:lnTo>
                  <a:lnTo>
                    <a:pt x="61445" y="1685821"/>
                  </a:lnTo>
                  <a:lnTo>
                    <a:pt x="0" y="1685821"/>
                  </a:lnTo>
                  <a:lnTo>
                    <a:pt x="0" y="1201784"/>
                  </a:lnTo>
                  <a:close/>
                </a:path>
              </a:pathLst>
            </a:custGeom>
            <a:ln w="7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13781" y="4501467"/>
              <a:ext cx="3167380" cy="890269"/>
            </a:xfrm>
            <a:custGeom>
              <a:avLst/>
              <a:gdLst/>
              <a:ahLst/>
              <a:cxnLst/>
              <a:rect l="l" t="t" r="r" b="b"/>
              <a:pathLst>
                <a:path w="3167379" h="890270">
                  <a:moveTo>
                    <a:pt x="793199" y="0"/>
                  </a:moveTo>
                  <a:lnTo>
                    <a:pt x="731754" y="50074"/>
                  </a:lnTo>
                  <a:lnTo>
                    <a:pt x="670309" y="233680"/>
                  </a:lnTo>
                  <a:lnTo>
                    <a:pt x="608864" y="228116"/>
                  </a:lnTo>
                  <a:lnTo>
                    <a:pt x="547419" y="278190"/>
                  </a:lnTo>
                  <a:lnTo>
                    <a:pt x="491560" y="495179"/>
                  </a:lnTo>
                  <a:lnTo>
                    <a:pt x="430115" y="556381"/>
                  </a:lnTo>
                  <a:lnTo>
                    <a:pt x="368670" y="489615"/>
                  </a:lnTo>
                  <a:lnTo>
                    <a:pt x="245780" y="645387"/>
                  </a:lnTo>
                  <a:lnTo>
                    <a:pt x="184335" y="695462"/>
                  </a:lnTo>
                  <a:lnTo>
                    <a:pt x="122890" y="689898"/>
                  </a:lnTo>
                  <a:lnTo>
                    <a:pt x="61445" y="656515"/>
                  </a:lnTo>
                  <a:lnTo>
                    <a:pt x="0" y="689898"/>
                  </a:lnTo>
                  <a:lnTo>
                    <a:pt x="0" y="890195"/>
                  </a:lnTo>
                  <a:lnTo>
                    <a:pt x="3167211" y="890195"/>
                  </a:lnTo>
                  <a:lnTo>
                    <a:pt x="3167211" y="756664"/>
                  </a:lnTo>
                  <a:lnTo>
                    <a:pt x="3105766" y="656515"/>
                  </a:lnTo>
                  <a:lnTo>
                    <a:pt x="3044321" y="723281"/>
                  </a:lnTo>
                  <a:lnTo>
                    <a:pt x="2982876" y="662079"/>
                  </a:lnTo>
                  <a:lnTo>
                    <a:pt x="2921431" y="706589"/>
                  </a:lnTo>
                  <a:lnTo>
                    <a:pt x="2865572" y="706589"/>
                  </a:lnTo>
                  <a:lnTo>
                    <a:pt x="2804127" y="695462"/>
                  </a:lnTo>
                  <a:lnTo>
                    <a:pt x="2742682" y="678770"/>
                  </a:lnTo>
                  <a:lnTo>
                    <a:pt x="2681237" y="656515"/>
                  </a:lnTo>
                  <a:lnTo>
                    <a:pt x="2619792" y="639824"/>
                  </a:lnTo>
                  <a:lnTo>
                    <a:pt x="2558347" y="662079"/>
                  </a:lnTo>
                  <a:lnTo>
                    <a:pt x="2496902" y="639824"/>
                  </a:lnTo>
                  <a:lnTo>
                    <a:pt x="2435457" y="684334"/>
                  </a:lnTo>
                  <a:lnTo>
                    <a:pt x="2374012" y="639824"/>
                  </a:lnTo>
                  <a:lnTo>
                    <a:pt x="2312567" y="589764"/>
                  </a:lnTo>
                  <a:lnTo>
                    <a:pt x="2256708" y="534126"/>
                  </a:lnTo>
                  <a:lnTo>
                    <a:pt x="2195263" y="489615"/>
                  </a:lnTo>
                  <a:lnTo>
                    <a:pt x="2133818" y="356084"/>
                  </a:lnTo>
                  <a:lnTo>
                    <a:pt x="2072373" y="528562"/>
                  </a:lnTo>
                  <a:lnTo>
                    <a:pt x="2010928" y="411722"/>
                  </a:lnTo>
                  <a:lnTo>
                    <a:pt x="1949483" y="356084"/>
                  </a:lnTo>
                  <a:lnTo>
                    <a:pt x="1888038" y="433977"/>
                  </a:lnTo>
                  <a:lnTo>
                    <a:pt x="1826593" y="350520"/>
                  </a:lnTo>
                  <a:lnTo>
                    <a:pt x="1765148" y="389467"/>
                  </a:lnTo>
                  <a:lnTo>
                    <a:pt x="1709288" y="233680"/>
                  </a:lnTo>
                  <a:lnTo>
                    <a:pt x="1586398" y="166914"/>
                  </a:lnTo>
                  <a:lnTo>
                    <a:pt x="1524953" y="317137"/>
                  </a:lnTo>
                  <a:lnTo>
                    <a:pt x="1463508" y="200297"/>
                  </a:lnTo>
                  <a:lnTo>
                    <a:pt x="1340618" y="122403"/>
                  </a:lnTo>
                  <a:lnTo>
                    <a:pt x="1279173" y="50074"/>
                  </a:lnTo>
                  <a:lnTo>
                    <a:pt x="1217728" y="5563"/>
                  </a:lnTo>
                  <a:lnTo>
                    <a:pt x="1156283" y="66765"/>
                  </a:lnTo>
                  <a:lnTo>
                    <a:pt x="1100424" y="272626"/>
                  </a:lnTo>
                  <a:lnTo>
                    <a:pt x="1038979" y="367211"/>
                  </a:lnTo>
                  <a:lnTo>
                    <a:pt x="977534" y="328265"/>
                  </a:lnTo>
                  <a:lnTo>
                    <a:pt x="916089" y="272626"/>
                  </a:lnTo>
                  <a:lnTo>
                    <a:pt x="854644" y="144659"/>
                  </a:lnTo>
                  <a:lnTo>
                    <a:pt x="793199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13781" y="4501467"/>
              <a:ext cx="3167380" cy="890269"/>
            </a:xfrm>
            <a:custGeom>
              <a:avLst/>
              <a:gdLst/>
              <a:ahLst/>
              <a:cxnLst/>
              <a:rect l="l" t="t" r="r" b="b"/>
              <a:pathLst>
                <a:path w="3167379" h="890270">
                  <a:moveTo>
                    <a:pt x="0" y="689898"/>
                  </a:moveTo>
                  <a:lnTo>
                    <a:pt x="61445" y="656515"/>
                  </a:lnTo>
                  <a:lnTo>
                    <a:pt x="122890" y="689898"/>
                  </a:lnTo>
                  <a:lnTo>
                    <a:pt x="184335" y="695462"/>
                  </a:lnTo>
                  <a:lnTo>
                    <a:pt x="245780" y="645387"/>
                  </a:lnTo>
                  <a:lnTo>
                    <a:pt x="307225" y="567509"/>
                  </a:lnTo>
                  <a:lnTo>
                    <a:pt x="368670" y="489615"/>
                  </a:lnTo>
                  <a:lnTo>
                    <a:pt x="430115" y="556381"/>
                  </a:lnTo>
                  <a:lnTo>
                    <a:pt x="491560" y="495179"/>
                  </a:lnTo>
                  <a:lnTo>
                    <a:pt x="547419" y="278190"/>
                  </a:lnTo>
                  <a:lnTo>
                    <a:pt x="608864" y="228116"/>
                  </a:lnTo>
                  <a:lnTo>
                    <a:pt x="670309" y="233680"/>
                  </a:lnTo>
                  <a:lnTo>
                    <a:pt x="731754" y="50074"/>
                  </a:lnTo>
                  <a:lnTo>
                    <a:pt x="793199" y="0"/>
                  </a:lnTo>
                  <a:lnTo>
                    <a:pt x="854644" y="144659"/>
                  </a:lnTo>
                  <a:lnTo>
                    <a:pt x="916089" y="272626"/>
                  </a:lnTo>
                  <a:lnTo>
                    <a:pt x="977534" y="328265"/>
                  </a:lnTo>
                  <a:lnTo>
                    <a:pt x="1038979" y="367211"/>
                  </a:lnTo>
                  <a:lnTo>
                    <a:pt x="1100424" y="272626"/>
                  </a:lnTo>
                  <a:lnTo>
                    <a:pt x="1156283" y="66765"/>
                  </a:lnTo>
                  <a:lnTo>
                    <a:pt x="1217728" y="5563"/>
                  </a:lnTo>
                  <a:lnTo>
                    <a:pt x="1279173" y="50074"/>
                  </a:lnTo>
                  <a:lnTo>
                    <a:pt x="1340618" y="122403"/>
                  </a:lnTo>
                  <a:lnTo>
                    <a:pt x="1402063" y="161350"/>
                  </a:lnTo>
                  <a:lnTo>
                    <a:pt x="1463508" y="200297"/>
                  </a:lnTo>
                  <a:lnTo>
                    <a:pt x="1524953" y="317137"/>
                  </a:lnTo>
                  <a:lnTo>
                    <a:pt x="1586398" y="166914"/>
                  </a:lnTo>
                  <a:lnTo>
                    <a:pt x="1647843" y="200297"/>
                  </a:lnTo>
                  <a:lnTo>
                    <a:pt x="1709288" y="233680"/>
                  </a:lnTo>
                  <a:lnTo>
                    <a:pt x="1765148" y="389467"/>
                  </a:lnTo>
                  <a:lnTo>
                    <a:pt x="1826593" y="350520"/>
                  </a:lnTo>
                  <a:lnTo>
                    <a:pt x="1888038" y="433977"/>
                  </a:lnTo>
                  <a:lnTo>
                    <a:pt x="1949483" y="356084"/>
                  </a:lnTo>
                  <a:lnTo>
                    <a:pt x="2010928" y="411722"/>
                  </a:lnTo>
                  <a:lnTo>
                    <a:pt x="2072373" y="528562"/>
                  </a:lnTo>
                  <a:lnTo>
                    <a:pt x="2133818" y="356084"/>
                  </a:lnTo>
                  <a:lnTo>
                    <a:pt x="2195263" y="489615"/>
                  </a:lnTo>
                  <a:lnTo>
                    <a:pt x="2256708" y="534126"/>
                  </a:lnTo>
                  <a:lnTo>
                    <a:pt x="2312567" y="589764"/>
                  </a:lnTo>
                  <a:lnTo>
                    <a:pt x="2374012" y="639824"/>
                  </a:lnTo>
                  <a:lnTo>
                    <a:pt x="2435457" y="684334"/>
                  </a:lnTo>
                  <a:lnTo>
                    <a:pt x="2496902" y="639824"/>
                  </a:lnTo>
                  <a:lnTo>
                    <a:pt x="2558347" y="662079"/>
                  </a:lnTo>
                  <a:lnTo>
                    <a:pt x="2619792" y="639824"/>
                  </a:lnTo>
                  <a:lnTo>
                    <a:pt x="2681237" y="656515"/>
                  </a:lnTo>
                  <a:lnTo>
                    <a:pt x="2742682" y="678770"/>
                  </a:lnTo>
                  <a:lnTo>
                    <a:pt x="2804127" y="695462"/>
                  </a:lnTo>
                  <a:lnTo>
                    <a:pt x="2865572" y="706589"/>
                  </a:lnTo>
                  <a:lnTo>
                    <a:pt x="2921431" y="706589"/>
                  </a:lnTo>
                  <a:lnTo>
                    <a:pt x="2982876" y="662079"/>
                  </a:lnTo>
                  <a:lnTo>
                    <a:pt x="3044321" y="723281"/>
                  </a:lnTo>
                  <a:lnTo>
                    <a:pt x="3105766" y="656515"/>
                  </a:lnTo>
                  <a:lnTo>
                    <a:pt x="3167211" y="756664"/>
                  </a:lnTo>
                  <a:lnTo>
                    <a:pt x="3167211" y="890195"/>
                  </a:lnTo>
                  <a:lnTo>
                    <a:pt x="3105766" y="890195"/>
                  </a:lnTo>
                  <a:lnTo>
                    <a:pt x="3044321" y="890195"/>
                  </a:lnTo>
                  <a:lnTo>
                    <a:pt x="2982876" y="890195"/>
                  </a:lnTo>
                  <a:lnTo>
                    <a:pt x="2921431" y="890195"/>
                  </a:lnTo>
                  <a:lnTo>
                    <a:pt x="2865572" y="890195"/>
                  </a:lnTo>
                  <a:lnTo>
                    <a:pt x="2804127" y="890195"/>
                  </a:lnTo>
                  <a:lnTo>
                    <a:pt x="2742682" y="890195"/>
                  </a:lnTo>
                  <a:lnTo>
                    <a:pt x="2681237" y="890195"/>
                  </a:lnTo>
                  <a:lnTo>
                    <a:pt x="2619792" y="890195"/>
                  </a:lnTo>
                  <a:lnTo>
                    <a:pt x="2558347" y="890195"/>
                  </a:lnTo>
                  <a:lnTo>
                    <a:pt x="2496902" y="890195"/>
                  </a:lnTo>
                  <a:lnTo>
                    <a:pt x="2435457" y="890195"/>
                  </a:lnTo>
                  <a:lnTo>
                    <a:pt x="2374012" y="890195"/>
                  </a:lnTo>
                  <a:lnTo>
                    <a:pt x="2312567" y="890195"/>
                  </a:lnTo>
                  <a:lnTo>
                    <a:pt x="2256708" y="890195"/>
                  </a:lnTo>
                  <a:lnTo>
                    <a:pt x="2195263" y="890195"/>
                  </a:lnTo>
                  <a:lnTo>
                    <a:pt x="2133818" y="890195"/>
                  </a:lnTo>
                  <a:lnTo>
                    <a:pt x="2072373" y="890195"/>
                  </a:lnTo>
                  <a:lnTo>
                    <a:pt x="2010928" y="890195"/>
                  </a:lnTo>
                  <a:lnTo>
                    <a:pt x="1949483" y="890195"/>
                  </a:lnTo>
                  <a:lnTo>
                    <a:pt x="1888038" y="890195"/>
                  </a:lnTo>
                  <a:lnTo>
                    <a:pt x="1826593" y="890195"/>
                  </a:lnTo>
                  <a:lnTo>
                    <a:pt x="1765148" y="890195"/>
                  </a:lnTo>
                  <a:lnTo>
                    <a:pt x="1709288" y="890195"/>
                  </a:lnTo>
                  <a:lnTo>
                    <a:pt x="1647843" y="890195"/>
                  </a:lnTo>
                  <a:lnTo>
                    <a:pt x="1586398" y="890195"/>
                  </a:lnTo>
                  <a:lnTo>
                    <a:pt x="1524953" y="890195"/>
                  </a:lnTo>
                  <a:lnTo>
                    <a:pt x="1463508" y="890195"/>
                  </a:lnTo>
                  <a:lnTo>
                    <a:pt x="1402063" y="890195"/>
                  </a:lnTo>
                  <a:lnTo>
                    <a:pt x="1340618" y="890195"/>
                  </a:lnTo>
                  <a:lnTo>
                    <a:pt x="1279173" y="890195"/>
                  </a:lnTo>
                  <a:lnTo>
                    <a:pt x="1217728" y="890195"/>
                  </a:lnTo>
                  <a:lnTo>
                    <a:pt x="1156283" y="890195"/>
                  </a:lnTo>
                  <a:lnTo>
                    <a:pt x="1100424" y="890195"/>
                  </a:lnTo>
                  <a:lnTo>
                    <a:pt x="1038979" y="890195"/>
                  </a:lnTo>
                  <a:lnTo>
                    <a:pt x="977534" y="890195"/>
                  </a:lnTo>
                  <a:lnTo>
                    <a:pt x="916089" y="890195"/>
                  </a:lnTo>
                  <a:lnTo>
                    <a:pt x="854644" y="890195"/>
                  </a:lnTo>
                  <a:lnTo>
                    <a:pt x="793199" y="890195"/>
                  </a:lnTo>
                  <a:lnTo>
                    <a:pt x="731754" y="890195"/>
                  </a:lnTo>
                  <a:lnTo>
                    <a:pt x="670309" y="890195"/>
                  </a:lnTo>
                  <a:lnTo>
                    <a:pt x="608864" y="890195"/>
                  </a:lnTo>
                  <a:lnTo>
                    <a:pt x="547419" y="890195"/>
                  </a:lnTo>
                  <a:lnTo>
                    <a:pt x="491560" y="890195"/>
                  </a:lnTo>
                  <a:lnTo>
                    <a:pt x="430115" y="890195"/>
                  </a:lnTo>
                  <a:lnTo>
                    <a:pt x="368670" y="890195"/>
                  </a:lnTo>
                  <a:lnTo>
                    <a:pt x="307225" y="890195"/>
                  </a:lnTo>
                  <a:lnTo>
                    <a:pt x="245780" y="890195"/>
                  </a:lnTo>
                  <a:lnTo>
                    <a:pt x="184335" y="890195"/>
                  </a:lnTo>
                  <a:lnTo>
                    <a:pt x="122890" y="890195"/>
                  </a:lnTo>
                  <a:lnTo>
                    <a:pt x="61445" y="890195"/>
                  </a:lnTo>
                  <a:lnTo>
                    <a:pt x="0" y="890195"/>
                  </a:lnTo>
                  <a:lnTo>
                    <a:pt x="0" y="689898"/>
                  </a:lnTo>
                  <a:close/>
                </a:path>
              </a:pathLst>
            </a:custGeom>
            <a:ln w="7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36671" y="4874242"/>
              <a:ext cx="2620010" cy="517525"/>
            </a:xfrm>
            <a:custGeom>
              <a:avLst/>
              <a:gdLst/>
              <a:ahLst/>
              <a:cxnLst/>
              <a:rect l="l" t="t" r="r" b="b"/>
              <a:pathLst>
                <a:path w="2620010" h="517525">
                  <a:moveTo>
                    <a:pt x="122890" y="461781"/>
                  </a:moveTo>
                  <a:lnTo>
                    <a:pt x="61445" y="500728"/>
                  </a:lnTo>
                  <a:lnTo>
                    <a:pt x="0" y="517419"/>
                  </a:lnTo>
                  <a:lnTo>
                    <a:pt x="245780" y="517419"/>
                  </a:lnTo>
                  <a:lnTo>
                    <a:pt x="184335" y="484037"/>
                  </a:lnTo>
                  <a:lnTo>
                    <a:pt x="122890" y="461781"/>
                  </a:lnTo>
                  <a:close/>
                </a:path>
                <a:path w="2620010" h="517525">
                  <a:moveTo>
                    <a:pt x="424529" y="461781"/>
                  </a:moveTo>
                  <a:lnTo>
                    <a:pt x="368670" y="506292"/>
                  </a:lnTo>
                  <a:lnTo>
                    <a:pt x="307225" y="517419"/>
                  </a:lnTo>
                  <a:lnTo>
                    <a:pt x="547419" y="517419"/>
                  </a:lnTo>
                  <a:lnTo>
                    <a:pt x="485974" y="500728"/>
                  </a:lnTo>
                  <a:lnTo>
                    <a:pt x="424529" y="461781"/>
                  </a:lnTo>
                  <a:close/>
                </a:path>
                <a:path w="2620010" h="517525">
                  <a:moveTo>
                    <a:pt x="731754" y="350505"/>
                  </a:moveTo>
                  <a:lnTo>
                    <a:pt x="670309" y="417271"/>
                  </a:lnTo>
                  <a:lnTo>
                    <a:pt x="608864" y="517419"/>
                  </a:lnTo>
                  <a:lnTo>
                    <a:pt x="1586398" y="517420"/>
                  </a:lnTo>
                  <a:lnTo>
                    <a:pt x="1541904" y="400579"/>
                  </a:lnTo>
                  <a:lnTo>
                    <a:pt x="854644" y="400579"/>
                  </a:lnTo>
                  <a:lnTo>
                    <a:pt x="793199" y="383888"/>
                  </a:lnTo>
                  <a:lnTo>
                    <a:pt x="731754" y="350505"/>
                  </a:lnTo>
                  <a:close/>
                </a:path>
                <a:path w="2620010" h="517525">
                  <a:moveTo>
                    <a:pt x="1642257" y="356069"/>
                  </a:moveTo>
                  <a:lnTo>
                    <a:pt x="1586398" y="517420"/>
                  </a:lnTo>
                  <a:lnTo>
                    <a:pt x="1888038" y="517420"/>
                  </a:lnTo>
                  <a:lnTo>
                    <a:pt x="1853308" y="445090"/>
                  </a:lnTo>
                  <a:lnTo>
                    <a:pt x="1703703" y="445090"/>
                  </a:lnTo>
                  <a:lnTo>
                    <a:pt x="1642257" y="356069"/>
                  </a:lnTo>
                  <a:close/>
                </a:path>
                <a:path w="2620010" h="517525">
                  <a:moveTo>
                    <a:pt x="1949483" y="461781"/>
                  </a:moveTo>
                  <a:lnTo>
                    <a:pt x="1888038" y="517420"/>
                  </a:lnTo>
                  <a:lnTo>
                    <a:pt x="2072373" y="517420"/>
                  </a:lnTo>
                  <a:lnTo>
                    <a:pt x="2010928" y="484037"/>
                  </a:lnTo>
                  <a:lnTo>
                    <a:pt x="1949483" y="461781"/>
                  </a:lnTo>
                  <a:close/>
                </a:path>
                <a:path w="2620010" h="517525">
                  <a:moveTo>
                    <a:pt x="2133818" y="439526"/>
                  </a:moveTo>
                  <a:lnTo>
                    <a:pt x="2072373" y="517420"/>
                  </a:lnTo>
                  <a:lnTo>
                    <a:pt x="2435457" y="517420"/>
                  </a:lnTo>
                  <a:lnTo>
                    <a:pt x="2374012" y="511856"/>
                  </a:lnTo>
                  <a:lnTo>
                    <a:pt x="2189677" y="511856"/>
                  </a:lnTo>
                  <a:lnTo>
                    <a:pt x="2133818" y="439526"/>
                  </a:lnTo>
                  <a:close/>
                </a:path>
                <a:path w="2620010" h="517525">
                  <a:moveTo>
                    <a:pt x="2558347" y="506292"/>
                  </a:moveTo>
                  <a:lnTo>
                    <a:pt x="2496902" y="517420"/>
                  </a:lnTo>
                  <a:lnTo>
                    <a:pt x="2619792" y="517420"/>
                  </a:lnTo>
                  <a:lnTo>
                    <a:pt x="2558347" y="506292"/>
                  </a:lnTo>
                  <a:close/>
                </a:path>
                <a:path w="2620010" h="517525">
                  <a:moveTo>
                    <a:pt x="2312567" y="450654"/>
                  </a:moveTo>
                  <a:lnTo>
                    <a:pt x="2251122" y="467345"/>
                  </a:lnTo>
                  <a:lnTo>
                    <a:pt x="2189677" y="511856"/>
                  </a:lnTo>
                  <a:lnTo>
                    <a:pt x="2374012" y="511856"/>
                  </a:lnTo>
                  <a:lnTo>
                    <a:pt x="2312567" y="450654"/>
                  </a:lnTo>
                  <a:close/>
                </a:path>
                <a:path w="2620010" h="517525">
                  <a:moveTo>
                    <a:pt x="1826593" y="389452"/>
                  </a:moveTo>
                  <a:lnTo>
                    <a:pt x="1765148" y="411707"/>
                  </a:lnTo>
                  <a:lnTo>
                    <a:pt x="1703703" y="445090"/>
                  </a:lnTo>
                  <a:lnTo>
                    <a:pt x="1853308" y="445090"/>
                  </a:lnTo>
                  <a:lnTo>
                    <a:pt x="1826593" y="389452"/>
                  </a:lnTo>
                  <a:close/>
                </a:path>
                <a:path w="2620010" h="517525">
                  <a:moveTo>
                    <a:pt x="1217728" y="0"/>
                  </a:moveTo>
                  <a:lnTo>
                    <a:pt x="1156283" y="127967"/>
                  </a:lnTo>
                  <a:lnTo>
                    <a:pt x="1094838" y="200297"/>
                  </a:lnTo>
                  <a:lnTo>
                    <a:pt x="1033393" y="233680"/>
                  </a:lnTo>
                  <a:lnTo>
                    <a:pt x="977534" y="333814"/>
                  </a:lnTo>
                  <a:lnTo>
                    <a:pt x="854644" y="400579"/>
                  </a:lnTo>
                  <a:lnTo>
                    <a:pt x="1541904" y="400579"/>
                  </a:lnTo>
                  <a:lnTo>
                    <a:pt x="1524953" y="356069"/>
                  </a:lnTo>
                  <a:lnTo>
                    <a:pt x="1505547" y="322686"/>
                  </a:lnTo>
                  <a:lnTo>
                    <a:pt x="1402063" y="322686"/>
                  </a:lnTo>
                  <a:lnTo>
                    <a:pt x="1340618" y="278175"/>
                  </a:lnTo>
                  <a:lnTo>
                    <a:pt x="1279173" y="122403"/>
                  </a:lnTo>
                  <a:lnTo>
                    <a:pt x="1217728" y="0"/>
                  </a:lnTo>
                  <a:close/>
                </a:path>
                <a:path w="2620010" h="517525">
                  <a:moveTo>
                    <a:pt x="1463508" y="250371"/>
                  </a:moveTo>
                  <a:lnTo>
                    <a:pt x="1402063" y="322686"/>
                  </a:lnTo>
                  <a:lnTo>
                    <a:pt x="1505547" y="322686"/>
                  </a:lnTo>
                  <a:lnTo>
                    <a:pt x="1463508" y="250371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13781" y="4874242"/>
              <a:ext cx="3167380" cy="517525"/>
            </a:xfrm>
            <a:custGeom>
              <a:avLst/>
              <a:gdLst/>
              <a:ahLst/>
              <a:cxnLst/>
              <a:rect l="l" t="t" r="r" b="b"/>
              <a:pathLst>
                <a:path w="3167379" h="517525">
                  <a:moveTo>
                    <a:pt x="0" y="517419"/>
                  </a:moveTo>
                  <a:lnTo>
                    <a:pt x="61445" y="517419"/>
                  </a:lnTo>
                  <a:lnTo>
                    <a:pt x="122890" y="517419"/>
                  </a:lnTo>
                  <a:lnTo>
                    <a:pt x="184335" y="500728"/>
                  </a:lnTo>
                  <a:lnTo>
                    <a:pt x="245780" y="461781"/>
                  </a:lnTo>
                  <a:lnTo>
                    <a:pt x="307225" y="484037"/>
                  </a:lnTo>
                  <a:lnTo>
                    <a:pt x="368670" y="517419"/>
                  </a:lnTo>
                  <a:lnTo>
                    <a:pt x="430115" y="517419"/>
                  </a:lnTo>
                  <a:lnTo>
                    <a:pt x="491560" y="506292"/>
                  </a:lnTo>
                  <a:lnTo>
                    <a:pt x="547419" y="461781"/>
                  </a:lnTo>
                  <a:lnTo>
                    <a:pt x="608864" y="500728"/>
                  </a:lnTo>
                  <a:lnTo>
                    <a:pt x="670309" y="517419"/>
                  </a:lnTo>
                  <a:lnTo>
                    <a:pt x="731754" y="517419"/>
                  </a:lnTo>
                  <a:lnTo>
                    <a:pt x="793199" y="417271"/>
                  </a:lnTo>
                  <a:lnTo>
                    <a:pt x="854644" y="350505"/>
                  </a:lnTo>
                  <a:lnTo>
                    <a:pt x="916089" y="383888"/>
                  </a:lnTo>
                  <a:lnTo>
                    <a:pt x="977534" y="400579"/>
                  </a:lnTo>
                  <a:lnTo>
                    <a:pt x="1038979" y="367196"/>
                  </a:lnTo>
                  <a:lnTo>
                    <a:pt x="1100424" y="333814"/>
                  </a:lnTo>
                  <a:lnTo>
                    <a:pt x="1156283" y="233680"/>
                  </a:lnTo>
                  <a:lnTo>
                    <a:pt x="1217728" y="200297"/>
                  </a:lnTo>
                  <a:lnTo>
                    <a:pt x="1279173" y="127967"/>
                  </a:lnTo>
                  <a:lnTo>
                    <a:pt x="1340618" y="0"/>
                  </a:lnTo>
                  <a:lnTo>
                    <a:pt x="1402063" y="122403"/>
                  </a:lnTo>
                  <a:lnTo>
                    <a:pt x="1463508" y="278175"/>
                  </a:lnTo>
                  <a:lnTo>
                    <a:pt x="1524953" y="322686"/>
                  </a:lnTo>
                  <a:lnTo>
                    <a:pt x="1586398" y="250371"/>
                  </a:lnTo>
                  <a:lnTo>
                    <a:pt x="1647843" y="356069"/>
                  </a:lnTo>
                  <a:lnTo>
                    <a:pt x="1709288" y="517420"/>
                  </a:lnTo>
                  <a:lnTo>
                    <a:pt x="1765148" y="356069"/>
                  </a:lnTo>
                  <a:lnTo>
                    <a:pt x="1826593" y="445090"/>
                  </a:lnTo>
                  <a:lnTo>
                    <a:pt x="1888038" y="411707"/>
                  </a:lnTo>
                  <a:lnTo>
                    <a:pt x="1949483" y="389452"/>
                  </a:lnTo>
                  <a:lnTo>
                    <a:pt x="2010928" y="517420"/>
                  </a:lnTo>
                  <a:lnTo>
                    <a:pt x="2072373" y="461781"/>
                  </a:lnTo>
                  <a:lnTo>
                    <a:pt x="2133818" y="484037"/>
                  </a:lnTo>
                  <a:lnTo>
                    <a:pt x="2195263" y="517420"/>
                  </a:lnTo>
                  <a:lnTo>
                    <a:pt x="2256708" y="439526"/>
                  </a:lnTo>
                  <a:lnTo>
                    <a:pt x="2312567" y="511856"/>
                  </a:lnTo>
                  <a:lnTo>
                    <a:pt x="2374012" y="467345"/>
                  </a:lnTo>
                  <a:lnTo>
                    <a:pt x="2435457" y="450654"/>
                  </a:lnTo>
                  <a:lnTo>
                    <a:pt x="2496902" y="511856"/>
                  </a:lnTo>
                  <a:lnTo>
                    <a:pt x="2558347" y="517420"/>
                  </a:lnTo>
                  <a:lnTo>
                    <a:pt x="2619792" y="517420"/>
                  </a:lnTo>
                  <a:lnTo>
                    <a:pt x="2681237" y="506292"/>
                  </a:lnTo>
                  <a:lnTo>
                    <a:pt x="2742682" y="517420"/>
                  </a:lnTo>
                  <a:lnTo>
                    <a:pt x="2804127" y="517420"/>
                  </a:lnTo>
                  <a:lnTo>
                    <a:pt x="2865572" y="517420"/>
                  </a:lnTo>
                  <a:lnTo>
                    <a:pt x="2921431" y="517420"/>
                  </a:lnTo>
                  <a:lnTo>
                    <a:pt x="2982876" y="517420"/>
                  </a:lnTo>
                  <a:lnTo>
                    <a:pt x="3044321" y="517420"/>
                  </a:lnTo>
                  <a:lnTo>
                    <a:pt x="3105766" y="517420"/>
                  </a:lnTo>
                  <a:lnTo>
                    <a:pt x="3167211" y="517420"/>
                  </a:lnTo>
                  <a:lnTo>
                    <a:pt x="3105766" y="517420"/>
                  </a:lnTo>
                  <a:lnTo>
                    <a:pt x="3044321" y="517420"/>
                  </a:lnTo>
                  <a:lnTo>
                    <a:pt x="2982876" y="517420"/>
                  </a:lnTo>
                  <a:lnTo>
                    <a:pt x="2921431" y="517420"/>
                  </a:lnTo>
                  <a:lnTo>
                    <a:pt x="2865572" y="517420"/>
                  </a:lnTo>
                  <a:lnTo>
                    <a:pt x="2804127" y="517420"/>
                  </a:lnTo>
                  <a:lnTo>
                    <a:pt x="2742682" y="517420"/>
                  </a:lnTo>
                  <a:lnTo>
                    <a:pt x="2681237" y="517420"/>
                  </a:lnTo>
                  <a:lnTo>
                    <a:pt x="2619792" y="517420"/>
                  </a:lnTo>
                  <a:lnTo>
                    <a:pt x="2558347" y="517420"/>
                  </a:lnTo>
                  <a:lnTo>
                    <a:pt x="2496902" y="517420"/>
                  </a:lnTo>
                  <a:lnTo>
                    <a:pt x="2435457" y="517420"/>
                  </a:lnTo>
                  <a:lnTo>
                    <a:pt x="2374012" y="517420"/>
                  </a:lnTo>
                  <a:lnTo>
                    <a:pt x="2312567" y="517420"/>
                  </a:lnTo>
                  <a:lnTo>
                    <a:pt x="2256708" y="517420"/>
                  </a:lnTo>
                  <a:lnTo>
                    <a:pt x="2195263" y="517420"/>
                  </a:lnTo>
                  <a:lnTo>
                    <a:pt x="2133818" y="517420"/>
                  </a:lnTo>
                  <a:lnTo>
                    <a:pt x="2072373" y="517420"/>
                  </a:lnTo>
                  <a:lnTo>
                    <a:pt x="2010928" y="517420"/>
                  </a:lnTo>
                  <a:lnTo>
                    <a:pt x="1949483" y="517420"/>
                  </a:lnTo>
                  <a:lnTo>
                    <a:pt x="1888038" y="517420"/>
                  </a:lnTo>
                  <a:lnTo>
                    <a:pt x="1826593" y="517420"/>
                  </a:lnTo>
                  <a:lnTo>
                    <a:pt x="1765148" y="517420"/>
                  </a:lnTo>
                  <a:lnTo>
                    <a:pt x="1709288" y="517420"/>
                  </a:lnTo>
                  <a:lnTo>
                    <a:pt x="1647843" y="517420"/>
                  </a:lnTo>
                  <a:lnTo>
                    <a:pt x="1586398" y="517420"/>
                  </a:lnTo>
                  <a:lnTo>
                    <a:pt x="1524953" y="517420"/>
                  </a:lnTo>
                  <a:lnTo>
                    <a:pt x="1463508" y="517420"/>
                  </a:lnTo>
                  <a:lnTo>
                    <a:pt x="1402063" y="517420"/>
                  </a:lnTo>
                  <a:lnTo>
                    <a:pt x="1340618" y="517419"/>
                  </a:lnTo>
                  <a:lnTo>
                    <a:pt x="1279173" y="517419"/>
                  </a:lnTo>
                  <a:lnTo>
                    <a:pt x="1217728" y="517419"/>
                  </a:lnTo>
                  <a:lnTo>
                    <a:pt x="1156283" y="517419"/>
                  </a:lnTo>
                  <a:lnTo>
                    <a:pt x="1100424" y="517419"/>
                  </a:lnTo>
                  <a:lnTo>
                    <a:pt x="1038979" y="517419"/>
                  </a:lnTo>
                  <a:lnTo>
                    <a:pt x="977534" y="517419"/>
                  </a:lnTo>
                  <a:lnTo>
                    <a:pt x="916089" y="517419"/>
                  </a:lnTo>
                  <a:lnTo>
                    <a:pt x="854644" y="517419"/>
                  </a:lnTo>
                  <a:lnTo>
                    <a:pt x="793199" y="517419"/>
                  </a:lnTo>
                  <a:lnTo>
                    <a:pt x="731754" y="517419"/>
                  </a:lnTo>
                  <a:lnTo>
                    <a:pt x="670309" y="517419"/>
                  </a:lnTo>
                  <a:lnTo>
                    <a:pt x="608864" y="517419"/>
                  </a:lnTo>
                  <a:lnTo>
                    <a:pt x="547419" y="517419"/>
                  </a:lnTo>
                  <a:lnTo>
                    <a:pt x="491560" y="517419"/>
                  </a:lnTo>
                  <a:lnTo>
                    <a:pt x="430115" y="517419"/>
                  </a:lnTo>
                  <a:lnTo>
                    <a:pt x="368670" y="517419"/>
                  </a:lnTo>
                  <a:lnTo>
                    <a:pt x="307225" y="517419"/>
                  </a:lnTo>
                  <a:lnTo>
                    <a:pt x="245780" y="517419"/>
                  </a:lnTo>
                  <a:lnTo>
                    <a:pt x="184335" y="517419"/>
                  </a:lnTo>
                  <a:lnTo>
                    <a:pt x="122890" y="517419"/>
                  </a:lnTo>
                  <a:lnTo>
                    <a:pt x="61445" y="517419"/>
                  </a:lnTo>
                  <a:lnTo>
                    <a:pt x="0" y="517419"/>
                  </a:lnTo>
                  <a:close/>
                </a:path>
              </a:pathLst>
            </a:custGeom>
            <a:ln w="7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010981" y="3694721"/>
              <a:ext cx="81280" cy="1697355"/>
            </a:xfrm>
            <a:custGeom>
              <a:avLst/>
              <a:gdLst/>
              <a:ahLst/>
              <a:cxnLst/>
              <a:rect l="l" t="t" r="r" b="b"/>
              <a:pathLst>
                <a:path w="81280" h="1697354">
                  <a:moveTo>
                    <a:pt x="19558" y="1274114"/>
                  </a:moveTo>
                  <a:lnTo>
                    <a:pt x="0" y="1274114"/>
                  </a:lnTo>
                  <a:lnTo>
                    <a:pt x="0" y="1696948"/>
                  </a:lnTo>
                  <a:lnTo>
                    <a:pt x="19558" y="1696948"/>
                  </a:lnTo>
                  <a:lnTo>
                    <a:pt x="19558" y="1274114"/>
                  </a:lnTo>
                  <a:close/>
                </a:path>
                <a:path w="81280" h="1697354">
                  <a:moveTo>
                    <a:pt x="81000" y="0"/>
                  </a:moveTo>
                  <a:lnTo>
                    <a:pt x="53073" y="0"/>
                  </a:lnTo>
                  <a:lnTo>
                    <a:pt x="53073" y="1696948"/>
                  </a:lnTo>
                  <a:lnTo>
                    <a:pt x="81000" y="1696948"/>
                  </a:lnTo>
                  <a:lnTo>
                    <a:pt x="81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10988" y="3694713"/>
              <a:ext cx="81280" cy="1697355"/>
            </a:xfrm>
            <a:custGeom>
              <a:avLst/>
              <a:gdLst/>
              <a:ahLst/>
              <a:cxnLst/>
              <a:rect l="l" t="t" r="r" b="b"/>
              <a:pathLst>
                <a:path w="81280" h="1697354">
                  <a:moveTo>
                    <a:pt x="0" y="1274113"/>
                  </a:moveTo>
                  <a:lnTo>
                    <a:pt x="19550" y="1274113"/>
                  </a:lnTo>
                  <a:lnTo>
                    <a:pt x="19550" y="1696948"/>
                  </a:lnTo>
                  <a:lnTo>
                    <a:pt x="0" y="1696948"/>
                  </a:lnTo>
                </a:path>
                <a:path w="81280" h="1697354">
                  <a:moveTo>
                    <a:pt x="53066" y="0"/>
                  </a:moveTo>
                  <a:lnTo>
                    <a:pt x="80995" y="0"/>
                  </a:lnTo>
                  <a:lnTo>
                    <a:pt x="80995" y="1696948"/>
                  </a:lnTo>
                  <a:lnTo>
                    <a:pt x="53066" y="1696948"/>
                  </a:lnTo>
                  <a:lnTo>
                    <a:pt x="53066" y="0"/>
                  </a:lnTo>
                </a:path>
              </a:pathLst>
            </a:custGeom>
            <a:ln w="7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91438" y="3505544"/>
              <a:ext cx="3189605" cy="1903095"/>
            </a:xfrm>
            <a:custGeom>
              <a:avLst/>
              <a:gdLst/>
              <a:ahLst/>
              <a:cxnLst/>
              <a:rect l="l" t="t" r="r" b="b"/>
              <a:pathLst>
                <a:path w="3189604" h="1903095">
                  <a:moveTo>
                    <a:pt x="22343" y="1886118"/>
                  </a:moveTo>
                  <a:lnTo>
                    <a:pt x="22343" y="0"/>
                  </a:lnTo>
                </a:path>
                <a:path w="3189604" h="1903095">
                  <a:moveTo>
                    <a:pt x="0" y="1886118"/>
                  </a:moveTo>
                  <a:lnTo>
                    <a:pt x="22343" y="1886118"/>
                  </a:lnTo>
                </a:path>
                <a:path w="3189604" h="1903095">
                  <a:moveTo>
                    <a:pt x="0" y="1652438"/>
                  </a:moveTo>
                  <a:lnTo>
                    <a:pt x="22343" y="1652438"/>
                  </a:lnTo>
                </a:path>
                <a:path w="3189604" h="1903095">
                  <a:moveTo>
                    <a:pt x="0" y="1413209"/>
                  </a:moveTo>
                  <a:lnTo>
                    <a:pt x="22343" y="1413209"/>
                  </a:lnTo>
                </a:path>
                <a:path w="3189604" h="1903095">
                  <a:moveTo>
                    <a:pt x="0" y="1179528"/>
                  </a:moveTo>
                  <a:lnTo>
                    <a:pt x="22343" y="1179528"/>
                  </a:lnTo>
                </a:path>
                <a:path w="3189604" h="1903095">
                  <a:moveTo>
                    <a:pt x="0" y="945848"/>
                  </a:moveTo>
                  <a:lnTo>
                    <a:pt x="22343" y="945848"/>
                  </a:lnTo>
                </a:path>
                <a:path w="3189604" h="1903095">
                  <a:moveTo>
                    <a:pt x="0" y="706604"/>
                  </a:moveTo>
                  <a:lnTo>
                    <a:pt x="22343" y="706604"/>
                  </a:lnTo>
                </a:path>
                <a:path w="3189604" h="1903095">
                  <a:moveTo>
                    <a:pt x="0" y="472924"/>
                  </a:moveTo>
                  <a:lnTo>
                    <a:pt x="22343" y="472924"/>
                  </a:lnTo>
                </a:path>
                <a:path w="3189604" h="1903095">
                  <a:moveTo>
                    <a:pt x="0" y="239244"/>
                  </a:moveTo>
                  <a:lnTo>
                    <a:pt x="22343" y="239244"/>
                  </a:lnTo>
                </a:path>
                <a:path w="3189604" h="1903095">
                  <a:moveTo>
                    <a:pt x="0" y="0"/>
                  </a:moveTo>
                  <a:lnTo>
                    <a:pt x="22343" y="0"/>
                  </a:lnTo>
                </a:path>
                <a:path w="3189604" h="1903095">
                  <a:moveTo>
                    <a:pt x="22343" y="1886118"/>
                  </a:moveTo>
                  <a:lnTo>
                    <a:pt x="3189555" y="1886118"/>
                  </a:lnTo>
                </a:path>
                <a:path w="3189604" h="1903095">
                  <a:moveTo>
                    <a:pt x="22343" y="1886118"/>
                  </a:moveTo>
                  <a:lnTo>
                    <a:pt x="22343" y="1902810"/>
                  </a:lnTo>
                </a:path>
                <a:path w="3189604" h="1903095">
                  <a:moveTo>
                    <a:pt x="83788" y="1886118"/>
                  </a:moveTo>
                  <a:lnTo>
                    <a:pt x="83788" y="1902810"/>
                  </a:lnTo>
                </a:path>
                <a:path w="3189604" h="1903095">
                  <a:moveTo>
                    <a:pt x="145233" y="1886118"/>
                  </a:moveTo>
                  <a:lnTo>
                    <a:pt x="145233" y="1902810"/>
                  </a:lnTo>
                </a:path>
                <a:path w="3189604" h="1903095">
                  <a:moveTo>
                    <a:pt x="206678" y="1886118"/>
                  </a:moveTo>
                  <a:lnTo>
                    <a:pt x="206678" y="1902810"/>
                  </a:lnTo>
                </a:path>
                <a:path w="3189604" h="1903095">
                  <a:moveTo>
                    <a:pt x="268123" y="1886118"/>
                  </a:moveTo>
                  <a:lnTo>
                    <a:pt x="268123" y="1902810"/>
                  </a:lnTo>
                </a:path>
                <a:path w="3189604" h="1903095">
                  <a:moveTo>
                    <a:pt x="329568" y="1886118"/>
                  </a:moveTo>
                  <a:lnTo>
                    <a:pt x="329568" y="1902810"/>
                  </a:lnTo>
                </a:path>
                <a:path w="3189604" h="1903095">
                  <a:moveTo>
                    <a:pt x="391013" y="1886118"/>
                  </a:moveTo>
                  <a:lnTo>
                    <a:pt x="391013" y="1902810"/>
                  </a:lnTo>
                </a:path>
                <a:path w="3189604" h="1903095">
                  <a:moveTo>
                    <a:pt x="452458" y="1886118"/>
                  </a:moveTo>
                  <a:lnTo>
                    <a:pt x="452458" y="1902810"/>
                  </a:lnTo>
                </a:path>
                <a:path w="3189604" h="1903095">
                  <a:moveTo>
                    <a:pt x="513903" y="1886118"/>
                  </a:moveTo>
                  <a:lnTo>
                    <a:pt x="513903" y="1902810"/>
                  </a:lnTo>
                </a:path>
                <a:path w="3189604" h="1903095">
                  <a:moveTo>
                    <a:pt x="569762" y="1886118"/>
                  </a:moveTo>
                  <a:lnTo>
                    <a:pt x="569762" y="1902810"/>
                  </a:lnTo>
                </a:path>
                <a:path w="3189604" h="1903095">
                  <a:moveTo>
                    <a:pt x="631208" y="1886118"/>
                  </a:moveTo>
                  <a:lnTo>
                    <a:pt x="631208" y="1902810"/>
                  </a:lnTo>
                </a:path>
                <a:path w="3189604" h="1903095">
                  <a:moveTo>
                    <a:pt x="692653" y="1886118"/>
                  </a:moveTo>
                  <a:lnTo>
                    <a:pt x="692653" y="1902810"/>
                  </a:lnTo>
                </a:path>
                <a:path w="3189604" h="1903095">
                  <a:moveTo>
                    <a:pt x="754098" y="1886118"/>
                  </a:moveTo>
                  <a:lnTo>
                    <a:pt x="754098" y="1902810"/>
                  </a:lnTo>
                </a:path>
                <a:path w="3189604" h="1903095">
                  <a:moveTo>
                    <a:pt x="815543" y="1886118"/>
                  </a:moveTo>
                  <a:lnTo>
                    <a:pt x="815543" y="1902810"/>
                  </a:lnTo>
                </a:path>
                <a:path w="3189604" h="1903095">
                  <a:moveTo>
                    <a:pt x="876988" y="1886118"/>
                  </a:moveTo>
                  <a:lnTo>
                    <a:pt x="876988" y="1902810"/>
                  </a:lnTo>
                </a:path>
                <a:path w="3189604" h="1903095">
                  <a:moveTo>
                    <a:pt x="938433" y="1886118"/>
                  </a:moveTo>
                  <a:lnTo>
                    <a:pt x="938433" y="1902810"/>
                  </a:lnTo>
                </a:path>
                <a:path w="3189604" h="1903095">
                  <a:moveTo>
                    <a:pt x="999878" y="1886118"/>
                  </a:moveTo>
                  <a:lnTo>
                    <a:pt x="999878" y="1902810"/>
                  </a:lnTo>
                </a:path>
                <a:path w="3189604" h="1903095">
                  <a:moveTo>
                    <a:pt x="1061323" y="1886118"/>
                  </a:moveTo>
                  <a:lnTo>
                    <a:pt x="1061323" y="1902810"/>
                  </a:lnTo>
                </a:path>
                <a:path w="3189604" h="1903095">
                  <a:moveTo>
                    <a:pt x="1122768" y="1886118"/>
                  </a:moveTo>
                  <a:lnTo>
                    <a:pt x="1122768" y="1902810"/>
                  </a:lnTo>
                </a:path>
                <a:path w="3189604" h="1903095">
                  <a:moveTo>
                    <a:pt x="1178627" y="1886118"/>
                  </a:moveTo>
                  <a:lnTo>
                    <a:pt x="1178627" y="1902810"/>
                  </a:lnTo>
                </a:path>
                <a:path w="3189604" h="1903095">
                  <a:moveTo>
                    <a:pt x="1240072" y="1886118"/>
                  </a:moveTo>
                  <a:lnTo>
                    <a:pt x="1240072" y="1902810"/>
                  </a:lnTo>
                </a:path>
                <a:path w="3189604" h="1903095">
                  <a:moveTo>
                    <a:pt x="1301517" y="1886118"/>
                  </a:moveTo>
                  <a:lnTo>
                    <a:pt x="1301517" y="1902810"/>
                  </a:lnTo>
                </a:path>
                <a:path w="3189604" h="1903095">
                  <a:moveTo>
                    <a:pt x="1362962" y="1886118"/>
                  </a:moveTo>
                  <a:lnTo>
                    <a:pt x="1362962" y="1902810"/>
                  </a:lnTo>
                </a:path>
                <a:path w="3189604" h="1903095">
                  <a:moveTo>
                    <a:pt x="1424407" y="1886118"/>
                  </a:moveTo>
                  <a:lnTo>
                    <a:pt x="1424407" y="1902810"/>
                  </a:lnTo>
                </a:path>
                <a:path w="3189604" h="1903095">
                  <a:moveTo>
                    <a:pt x="1485852" y="1886118"/>
                  </a:moveTo>
                  <a:lnTo>
                    <a:pt x="1485852" y="1902810"/>
                  </a:lnTo>
                </a:path>
                <a:path w="3189604" h="1903095">
                  <a:moveTo>
                    <a:pt x="1547297" y="1886118"/>
                  </a:moveTo>
                  <a:lnTo>
                    <a:pt x="1547297" y="1902810"/>
                  </a:lnTo>
                </a:path>
                <a:path w="3189604" h="1903095">
                  <a:moveTo>
                    <a:pt x="1608742" y="1886118"/>
                  </a:moveTo>
                  <a:lnTo>
                    <a:pt x="1608742" y="1902810"/>
                  </a:lnTo>
                </a:path>
                <a:path w="3189604" h="1903095">
                  <a:moveTo>
                    <a:pt x="1670187" y="1886118"/>
                  </a:moveTo>
                  <a:lnTo>
                    <a:pt x="1670187" y="1902810"/>
                  </a:lnTo>
                </a:path>
                <a:path w="3189604" h="1903095">
                  <a:moveTo>
                    <a:pt x="1731632" y="1886118"/>
                  </a:moveTo>
                  <a:lnTo>
                    <a:pt x="1731632" y="1902810"/>
                  </a:lnTo>
                </a:path>
                <a:path w="3189604" h="1903095">
                  <a:moveTo>
                    <a:pt x="1787491" y="1886118"/>
                  </a:moveTo>
                  <a:lnTo>
                    <a:pt x="1787491" y="1902810"/>
                  </a:lnTo>
                </a:path>
                <a:path w="3189604" h="1903095">
                  <a:moveTo>
                    <a:pt x="1848936" y="1886118"/>
                  </a:moveTo>
                  <a:lnTo>
                    <a:pt x="1848936" y="1902810"/>
                  </a:lnTo>
                </a:path>
                <a:path w="3189604" h="1903095">
                  <a:moveTo>
                    <a:pt x="1910381" y="1886118"/>
                  </a:moveTo>
                  <a:lnTo>
                    <a:pt x="1910381" y="1902810"/>
                  </a:lnTo>
                </a:path>
                <a:path w="3189604" h="1903095">
                  <a:moveTo>
                    <a:pt x="1971826" y="1886118"/>
                  </a:moveTo>
                  <a:lnTo>
                    <a:pt x="1971826" y="1902810"/>
                  </a:lnTo>
                </a:path>
                <a:path w="3189604" h="1903095">
                  <a:moveTo>
                    <a:pt x="2033271" y="1886118"/>
                  </a:moveTo>
                  <a:lnTo>
                    <a:pt x="2033271" y="1902810"/>
                  </a:lnTo>
                </a:path>
                <a:path w="3189604" h="1903095">
                  <a:moveTo>
                    <a:pt x="2094716" y="1886118"/>
                  </a:moveTo>
                  <a:lnTo>
                    <a:pt x="2094716" y="1902810"/>
                  </a:lnTo>
                </a:path>
                <a:path w="3189604" h="1903095">
                  <a:moveTo>
                    <a:pt x="2156161" y="1886118"/>
                  </a:moveTo>
                  <a:lnTo>
                    <a:pt x="2156161" y="1902810"/>
                  </a:lnTo>
                </a:path>
                <a:path w="3189604" h="1903095">
                  <a:moveTo>
                    <a:pt x="2217606" y="1886118"/>
                  </a:moveTo>
                  <a:lnTo>
                    <a:pt x="2217606" y="1902810"/>
                  </a:lnTo>
                </a:path>
                <a:path w="3189604" h="1903095">
                  <a:moveTo>
                    <a:pt x="2279051" y="1886118"/>
                  </a:moveTo>
                  <a:lnTo>
                    <a:pt x="2279051" y="1902810"/>
                  </a:lnTo>
                </a:path>
                <a:path w="3189604" h="1903095">
                  <a:moveTo>
                    <a:pt x="2334911" y="1886118"/>
                  </a:moveTo>
                  <a:lnTo>
                    <a:pt x="2334911" y="1902810"/>
                  </a:lnTo>
                </a:path>
                <a:path w="3189604" h="1903095">
                  <a:moveTo>
                    <a:pt x="2396356" y="1886118"/>
                  </a:moveTo>
                  <a:lnTo>
                    <a:pt x="2396356" y="1902810"/>
                  </a:lnTo>
                </a:path>
                <a:path w="3189604" h="1903095">
                  <a:moveTo>
                    <a:pt x="2457801" y="1886118"/>
                  </a:moveTo>
                  <a:lnTo>
                    <a:pt x="2457801" y="1902810"/>
                  </a:lnTo>
                </a:path>
                <a:path w="3189604" h="1903095">
                  <a:moveTo>
                    <a:pt x="2519246" y="1886118"/>
                  </a:moveTo>
                  <a:lnTo>
                    <a:pt x="2519246" y="1902810"/>
                  </a:lnTo>
                </a:path>
                <a:path w="3189604" h="1903095">
                  <a:moveTo>
                    <a:pt x="2580691" y="1886118"/>
                  </a:moveTo>
                  <a:lnTo>
                    <a:pt x="2580691" y="1902810"/>
                  </a:lnTo>
                </a:path>
                <a:path w="3189604" h="1903095">
                  <a:moveTo>
                    <a:pt x="2642136" y="1886118"/>
                  </a:moveTo>
                  <a:lnTo>
                    <a:pt x="2642136" y="1902810"/>
                  </a:lnTo>
                </a:path>
                <a:path w="3189604" h="1903095">
                  <a:moveTo>
                    <a:pt x="2703581" y="1886118"/>
                  </a:moveTo>
                  <a:lnTo>
                    <a:pt x="2703581" y="1902810"/>
                  </a:lnTo>
                </a:path>
                <a:path w="3189604" h="1903095">
                  <a:moveTo>
                    <a:pt x="2765026" y="1886118"/>
                  </a:moveTo>
                  <a:lnTo>
                    <a:pt x="2765026" y="1902810"/>
                  </a:lnTo>
                </a:path>
                <a:path w="3189604" h="1903095">
                  <a:moveTo>
                    <a:pt x="2826471" y="1886118"/>
                  </a:moveTo>
                  <a:lnTo>
                    <a:pt x="2826471" y="1902810"/>
                  </a:lnTo>
                </a:path>
                <a:path w="3189604" h="1903095">
                  <a:moveTo>
                    <a:pt x="2887916" y="1886118"/>
                  </a:moveTo>
                  <a:lnTo>
                    <a:pt x="2887916" y="1902810"/>
                  </a:lnTo>
                </a:path>
                <a:path w="3189604" h="1903095">
                  <a:moveTo>
                    <a:pt x="2943775" y="1886118"/>
                  </a:moveTo>
                  <a:lnTo>
                    <a:pt x="2943775" y="1902810"/>
                  </a:lnTo>
                </a:path>
                <a:path w="3189604" h="1903095">
                  <a:moveTo>
                    <a:pt x="3005220" y="1886118"/>
                  </a:moveTo>
                  <a:lnTo>
                    <a:pt x="3005220" y="1902810"/>
                  </a:lnTo>
                </a:path>
                <a:path w="3189604" h="1903095">
                  <a:moveTo>
                    <a:pt x="3066665" y="1886118"/>
                  </a:moveTo>
                  <a:lnTo>
                    <a:pt x="3066665" y="1902810"/>
                  </a:lnTo>
                </a:path>
                <a:path w="3189604" h="1903095">
                  <a:moveTo>
                    <a:pt x="3128110" y="1886118"/>
                  </a:moveTo>
                  <a:lnTo>
                    <a:pt x="3128110" y="1902810"/>
                  </a:lnTo>
                </a:path>
                <a:path w="3189604" h="1903095">
                  <a:moveTo>
                    <a:pt x="3189555" y="1886118"/>
                  </a:moveTo>
                  <a:lnTo>
                    <a:pt x="3189555" y="1902810"/>
                  </a:lnTo>
                </a:path>
              </a:pathLst>
            </a:custGeom>
            <a:ln w="557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95263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69" h="45085">
                  <a:moveTo>
                    <a:pt x="39101" y="0"/>
                  </a:moveTo>
                  <a:lnTo>
                    <a:pt x="0" y="0"/>
                  </a:lnTo>
                  <a:lnTo>
                    <a:pt x="0" y="44510"/>
                  </a:lnTo>
                  <a:lnTo>
                    <a:pt x="39101" y="44510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95263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69" h="45085">
                  <a:moveTo>
                    <a:pt x="0" y="44510"/>
                  </a:moveTo>
                  <a:lnTo>
                    <a:pt x="39101" y="44510"/>
                  </a:lnTo>
                  <a:lnTo>
                    <a:pt x="39101" y="0"/>
                  </a:lnTo>
                  <a:lnTo>
                    <a:pt x="0" y="0"/>
                  </a:lnTo>
                  <a:lnTo>
                    <a:pt x="0" y="44510"/>
                  </a:lnTo>
                  <a:close/>
                </a:path>
              </a:pathLst>
            </a:custGeom>
            <a:ln w="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20338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9101" y="0"/>
                  </a:moveTo>
                  <a:lnTo>
                    <a:pt x="0" y="0"/>
                  </a:lnTo>
                  <a:lnTo>
                    <a:pt x="0" y="44510"/>
                  </a:lnTo>
                  <a:lnTo>
                    <a:pt x="39101" y="44510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20338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0" y="44510"/>
                  </a:moveTo>
                  <a:lnTo>
                    <a:pt x="39101" y="44510"/>
                  </a:lnTo>
                  <a:lnTo>
                    <a:pt x="39101" y="0"/>
                  </a:lnTo>
                  <a:lnTo>
                    <a:pt x="0" y="0"/>
                  </a:lnTo>
                  <a:lnTo>
                    <a:pt x="0" y="44510"/>
                  </a:lnTo>
                  <a:close/>
                </a:path>
              </a:pathLst>
            </a:custGeom>
            <a:ln w="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667211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9101" y="0"/>
                  </a:moveTo>
                  <a:lnTo>
                    <a:pt x="0" y="0"/>
                  </a:lnTo>
                  <a:lnTo>
                    <a:pt x="0" y="44510"/>
                  </a:lnTo>
                  <a:lnTo>
                    <a:pt x="39101" y="44510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667211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0" y="44510"/>
                  </a:moveTo>
                  <a:lnTo>
                    <a:pt x="39101" y="44510"/>
                  </a:lnTo>
                  <a:lnTo>
                    <a:pt x="39101" y="0"/>
                  </a:lnTo>
                  <a:lnTo>
                    <a:pt x="0" y="0"/>
                  </a:lnTo>
                  <a:lnTo>
                    <a:pt x="0" y="44510"/>
                  </a:lnTo>
                  <a:close/>
                </a:path>
              </a:pathLst>
            </a:custGeom>
            <a:ln w="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957679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9101" y="0"/>
                  </a:moveTo>
                  <a:lnTo>
                    <a:pt x="0" y="0"/>
                  </a:lnTo>
                  <a:lnTo>
                    <a:pt x="0" y="44510"/>
                  </a:lnTo>
                  <a:lnTo>
                    <a:pt x="39101" y="44510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957679" y="5664289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0" y="44510"/>
                  </a:moveTo>
                  <a:lnTo>
                    <a:pt x="39101" y="44510"/>
                  </a:lnTo>
                  <a:lnTo>
                    <a:pt x="39101" y="0"/>
                  </a:lnTo>
                  <a:lnTo>
                    <a:pt x="0" y="0"/>
                  </a:lnTo>
                  <a:lnTo>
                    <a:pt x="0" y="44510"/>
                  </a:lnTo>
                  <a:close/>
                </a:path>
              </a:pathLst>
            </a:custGeom>
            <a:ln w="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760906" y="4306892"/>
            <a:ext cx="98425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40"/>
              </a:lnSpc>
            </a:pPr>
            <a:r>
              <a:rPr dirty="0" sz="550" b="1">
                <a:latin typeface="Calibri"/>
                <a:cs typeface="Calibri"/>
              </a:rPr>
              <a:t>N°</a:t>
            </a:r>
            <a:r>
              <a:rPr dirty="0" sz="550" spc="20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Casos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87601" y="5395663"/>
            <a:ext cx="3239135" cy="34353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400">
                <a:latin typeface="Calibri"/>
                <a:cs typeface="Calibri"/>
              </a:rPr>
              <a:t>1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6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7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8</a:t>
            </a:r>
            <a:r>
              <a:rPr dirty="0" sz="400" spc="2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9</a:t>
            </a:r>
            <a:r>
              <a:rPr dirty="0" sz="400" spc="10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10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11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12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13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14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15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16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17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18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19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20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21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22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23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24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25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26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27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28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29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30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31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32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33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34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35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36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37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38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39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40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41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42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43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44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45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46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47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48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49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50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51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52</a:t>
            </a:r>
            <a:r>
              <a:rPr dirty="0" sz="400" spc="-25">
                <a:latin typeface="Calibri"/>
                <a:cs typeface="Calibri"/>
              </a:rPr>
              <a:t> 53</a:t>
            </a:r>
            <a:endParaRPr sz="400">
              <a:latin typeface="Calibri"/>
              <a:cs typeface="Calibri"/>
            </a:endParaRPr>
          </a:p>
          <a:p>
            <a:pPr algn="ctr" marR="15240">
              <a:lnSpc>
                <a:spcPct val="100000"/>
              </a:lnSpc>
              <a:spcBef>
                <a:spcPts val="220"/>
              </a:spcBef>
            </a:pPr>
            <a:r>
              <a:rPr dirty="0" sz="550" b="1">
                <a:latin typeface="Calibri"/>
                <a:cs typeface="Calibri"/>
              </a:rPr>
              <a:t>Sem.</a:t>
            </a:r>
            <a:r>
              <a:rPr dirty="0" sz="550" spc="40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Epidemiológicas</a:t>
            </a:r>
            <a:endParaRPr sz="550">
              <a:latin typeface="Calibri"/>
              <a:cs typeface="Calibri"/>
            </a:endParaRPr>
          </a:p>
          <a:p>
            <a:pPr algn="ctr" marR="61594">
              <a:lnSpc>
                <a:spcPct val="100000"/>
              </a:lnSpc>
              <a:spcBef>
                <a:spcPts val="340"/>
              </a:spcBef>
              <a:tabLst>
                <a:tab pos="526415" algn="l"/>
                <a:tab pos="972819" algn="l"/>
                <a:tab pos="1266190" algn="l"/>
              </a:tabLst>
            </a:pPr>
            <a:r>
              <a:rPr dirty="0" sz="550">
                <a:latin typeface="Calibri"/>
                <a:cs typeface="Calibri"/>
              </a:rPr>
              <a:t>Zona</a:t>
            </a:r>
            <a:r>
              <a:rPr dirty="0" sz="550" spc="8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Alarma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Calibri"/>
                <a:cs typeface="Calibri"/>
              </a:rPr>
              <a:t>Seguridad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20">
                <a:latin typeface="Calibri"/>
                <a:cs typeface="Calibri"/>
              </a:rPr>
              <a:t>Éxito</a:t>
            </a:r>
            <a:r>
              <a:rPr dirty="0" sz="550">
                <a:latin typeface="Calibri"/>
                <a:cs typeface="Calibri"/>
              </a:rPr>
              <a:t>	Casos</a:t>
            </a:r>
            <a:r>
              <a:rPr dirty="0" sz="550" spc="10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actual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446483" y="3563927"/>
            <a:ext cx="687070" cy="184150"/>
          </a:xfrm>
          <a:custGeom>
            <a:avLst/>
            <a:gdLst/>
            <a:ahLst/>
            <a:cxnLst/>
            <a:rect l="l" t="t" r="r" b="b"/>
            <a:pathLst>
              <a:path w="687070" h="184150">
                <a:moveTo>
                  <a:pt x="0" y="183605"/>
                </a:moveTo>
                <a:lnTo>
                  <a:pt x="687067" y="183605"/>
                </a:lnTo>
                <a:lnTo>
                  <a:pt x="687067" y="0"/>
                </a:lnTo>
                <a:lnTo>
                  <a:pt x="0" y="0"/>
                </a:lnTo>
                <a:lnTo>
                  <a:pt x="0" y="183605"/>
                </a:lnTo>
                <a:close/>
              </a:path>
            </a:pathLst>
          </a:custGeom>
          <a:ln w="2226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293370" y="2197354"/>
            <a:ext cx="6722109" cy="324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08325">
              <a:lnSpc>
                <a:spcPct val="100000"/>
              </a:lnSpc>
              <a:spcBef>
                <a:spcPts val="100"/>
              </a:spcBef>
            </a:pP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forma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clínica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y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inicio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enfermedad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reportados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02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  <a:p>
            <a:pPr algn="ctr" marR="3057525">
              <a:lnSpc>
                <a:spcPct val="100000"/>
              </a:lnSpc>
              <a:spcBef>
                <a:spcPts val="595"/>
              </a:spcBef>
            </a:pPr>
            <a:r>
              <a:rPr dirty="0" sz="650" spc="135" b="1">
                <a:latin typeface="Arial"/>
                <a:cs typeface="Arial"/>
              </a:rPr>
              <a:t>CASOS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5" b="1">
                <a:latin typeface="Arial"/>
                <a:cs typeface="Arial"/>
              </a:rPr>
              <a:t>DE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DENGUE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20" b="1">
                <a:latin typeface="Arial"/>
                <a:cs typeface="Arial"/>
              </a:rPr>
              <a:t>NOTIFICADOS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5" b="1">
                <a:latin typeface="Arial"/>
                <a:cs typeface="Arial"/>
              </a:rPr>
              <a:t>EN</a:t>
            </a:r>
            <a:r>
              <a:rPr dirty="0" sz="650" spc="15" b="1">
                <a:latin typeface="Arial"/>
                <a:cs typeface="Arial"/>
              </a:rPr>
              <a:t> </a:t>
            </a:r>
            <a:r>
              <a:rPr dirty="0" sz="650" spc="135" b="1">
                <a:latin typeface="Arial"/>
                <a:cs typeface="Arial"/>
              </a:rPr>
              <a:t>LA</a:t>
            </a:r>
            <a:r>
              <a:rPr dirty="0" sz="650" spc="10" b="1">
                <a:latin typeface="Arial"/>
                <a:cs typeface="Arial"/>
              </a:rPr>
              <a:t> </a:t>
            </a:r>
            <a:r>
              <a:rPr dirty="0" sz="650" spc="105" b="1">
                <a:latin typeface="Arial"/>
                <a:cs typeface="Arial"/>
              </a:rPr>
              <a:t>SE02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650">
              <a:latin typeface="Arial"/>
              <a:cs typeface="Arial"/>
            </a:endParaRPr>
          </a:p>
          <a:p>
            <a:pPr algn="just" marL="3510915" marR="5080">
              <a:lnSpc>
                <a:spcPts val="919"/>
              </a:lnSpc>
            </a:pPr>
            <a:r>
              <a:rPr dirty="0" sz="800" spc="-20">
                <a:latin typeface="Arial MT"/>
                <a:cs typeface="Arial MT"/>
              </a:rPr>
              <a:t>Según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fecha</a:t>
            </a:r>
            <a:r>
              <a:rPr dirty="0" sz="800" spc="-20">
                <a:latin typeface="Arial MT"/>
                <a:cs typeface="Arial MT"/>
              </a:rPr>
              <a:t> de </a:t>
            </a:r>
            <a:r>
              <a:rPr dirty="0" sz="800" spc="-10">
                <a:latin typeface="Arial MT"/>
                <a:cs typeface="Arial MT"/>
              </a:rPr>
              <a:t>inicio</a:t>
            </a:r>
            <a:r>
              <a:rPr dirty="0" sz="800" spc="-20">
                <a:latin typeface="Arial MT"/>
                <a:cs typeface="Arial MT"/>
              </a:rPr>
              <a:t> de </a:t>
            </a:r>
            <a:r>
              <a:rPr dirty="0" sz="800" spc="-10">
                <a:latin typeface="Arial MT"/>
                <a:cs typeface="Arial MT"/>
              </a:rPr>
              <a:t>síntomas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reportados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en </a:t>
            </a:r>
            <a:r>
              <a:rPr dirty="0" sz="800" spc="-10">
                <a:latin typeface="Arial MT"/>
                <a:cs typeface="Arial MT"/>
              </a:rPr>
              <a:t>esta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</a:t>
            </a:r>
            <a:r>
              <a:rPr dirty="0" sz="800">
                <a:latin typeface="Arial MT"/>
                <a:cs typeface="Arial MT"/>
              </a:rPr>
              <a:t>corresponden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3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</a:t>
            </a:r>
            <a:r>
              <a:rPr dirty="0" sz="800" spc="3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mayoría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(72.2%)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3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que</a:t>
            </a:r>
            <a:r>
              <a:rPr dirty="0" sz="800" spc="3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presentaron </a:t>
            </a:r>
            <a:r>
              <a:rPr dirty="0" sz="800">
                <a:latin typeface="Arial MT"/>
                <a:cs typeface="Arial MT"/>
              </a:rPr>
              <a:t>síntomas</a:t>
            </a:r>
            <a:r>
              <a:rPr dirty="0" sz="800" spc="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presente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semana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1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27.8%</a:t>
            </a:r>
            <a:r>
              <a:rPr dirty="0" sz="800" spc="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anterior.</a:t>
            </a:r>
            <a:endParaRPr sz="800">
              <a:latin typeface="Arial MT"/>
              <a:cs typeface="Arial MT"/>
            </a:endParaRPr>
          </a:p>
          <a:p>
            <a:pPr algn="ctr" marR="131445">
              <a:lnSpc>
                <a:spcPts val="940"/>
              </a:lnSpc>
              <a:spcBef>
                <a:spcPts val="575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SE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01-</a:t>
            </a:r>
            <a:r>
              <a:rPr dirty="0" sz="800" spc="-85" b="1">
                <a:latin typeface="Arial"/>
                <a:cs typeface="Arial"/>
              </a:rPr>
              <a:t>02/2025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Endémico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0" b="1">
                <a:latin typeface="Arial"/>
                <a:cs typeface="Arial"/>
              </a:rPr>
              <a:t> Tumbes</a:t>
            </a:r>
            <a:endParaRPr sz="800">
              <a:latin typeface="Arial"/>
              <a:cs typeface="Arial"/>
            </a:endParaRPr>
          </a:p>
          <a:p>
            <a:pPr marL="1574800">
              <a:lnSpc>
                <a:spcPts val="640"/>
              </a:lnSpc>
            </a:pPr>
            <a:r>
              <a:rPr dirty="0" sz="550" spc="-25">
                <a:latin typeface="Calibri"/>
                <a:cs typeface="Calibri"/>
              </a:rPr>
              <a:t>80</a:t>
            </a:r>
            <a:endParaRPr sz="550">
              <a:latin typeface="Calibri"/>
              <a:cs typeface="Calibri"/>
            </a:endParaRPr>
          </a:p>
          <a:p>
            <a:pPr marL="4242435">
              <a:lnSpc>
                <a:spcPct val="100000"/>
              </a:lnSpc>
              <a:spcBef>
                <a:spcPts val="335"/>
              </a:spcBef>
            </a:pP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Zona Epidemia</a:t>
            </a:r>
            <a:endParaRPr sz="6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  <a:spcBef>
                <a:spcPts val="85"/>
              </a:spcBef>
            </a:pPr>
            <a:r>
              <a:rPr dirty="0" sz="550" spc="-25">
                <a:latin typeface="Calibri"/>
                <a:cs typeface="Calibri"/>
              </a:rPr>
              <a:t>70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60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40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  <a:spcBef>
                <a:spcPts val="5"/>
              </a:spcBef>
            </a:pPr>
            <a:r>
              <a:rPr dirty="0" sz="550" spc="-25">
                <a:latin typeface="Calibri"/>
                <a:cs typeface="Calibri"/>
              </a:rPr>
              <a:t>30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20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574800">
              <a:lnSpc>
                <a:spcPct val="100000"/>
              </a:lnSpc>
              <a:spcBef>
                <a:spcPts val="5"/>
              </a:spcBef>
            </a:pPr>
            <a:r>
              <a:rPr dirty="0" sz="550" spc="-25">
                <a:latin typeface="Calibri"/>
                <a:cs typeface="Calibri"/>
              </a:rPr>
              <a:t>10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55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</a:pPr>
            <a:r>
              <a:rPr dirty="0" sz="550" spc="-5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graphicFrame>
        <p:nvGraphicFramePr>
          <p:cNvPr id="39" name="object 39" descr=""/>
          <p:cNvGraphicFramePr>
            <a:graphicFrameLocks noGrp="1"/>
          </p:cNvGraphicFramePr>
          <p:nvPr/>
        </p:nvGraphicFramePr>
        <p:xfrm>
          <a:off x="304165" y="6775645"/>
          <a:ext cx="4216400" cy="125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195"/>
                <a:gridCol w="509905"/>
                <a:gridCol w="530860"/>
                <a:gridCol w="544830"/>
                <a:gridCol w="496569"/>
                <a:gridCol w="553085"/>
                <a:gridCol w="458470"/>
              </a:tblGrid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90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(01-</a:t>
                      </a:r>
                      <a:r>
                        <a:rPr dirty="0" sz="500" spc="50" b="1">
                          <a:latin typeface="Calibri"/>
                          <a:cs typeface="Calibri"/>
                        </a:rPr>
                        <a:t>11)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40" b="1">
                          <a:latin typeface="Calibri"/>
                          <a:cs typeface="Calibri"/>
                        </a:rPr>
                        <a:t>17)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40" b="1">
                          <a:latin typeface="Calibri"/>
                          <a:cs typeface="Calibri"/>
                        </a:rPr>
                        <a:t>29)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40" b="1">
                          <a:latin typeface="Calibri"/>
                          <a:cs typeface="Calibri"/>
                        </a:rPr>
                        <a:t>59)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65" b="1">
                          <a:latin typeface="Calibri"/>
                          <a:cs typeface="Calibri"/>
                        </a:rPr>
                        <a:t>(60+)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450" spc="11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0">
                          <a:latin typeface="Arial MT"/>
                          <a:cs typeface="Arial MT"/>
                        </a:rPr>
                        <a:t>VERDES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6839">
                <a:tc>
                  <a:txBody>
                    <a:bodyPr/>
                    <a:lstStyle/>
                    <a:p>
                      <a:pPr marL="17780">
                        <a:lnSpc>
                          <a:spcPts val="509"/>
                        </a:lnSpc>
                        <a:spcBef>
                          <a:spcPts val="310"/>
                        </a:spcBef>
                      </a:pPr>
                      <a:r>
                        <a:rPr dirty="0" sz="450" spc="110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SAL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</a:tr>
              <a:tr h="9398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2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CASITAS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CORRALES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450" spc="9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CRUZ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MATAPALO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0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sz="4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HOSPITAL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0"/>
                        </a:lnSpc>
                        <a:spcBef>
                          <a:spcPts val="110"/>
                        </a:spcBef>
                      </a:pPr>
                      <a:r>
                        <a:rPr dirty="0" sz="450" spc="105">
                          <a:latin typeface="Arial MT"/>
                          <a:cs typeface="Arial MT"/>
                        </a:rPr>
                        <a:t>PAPAYAL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0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JACINTO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0"/>
                        </a:lnSpc>
                        <a:spcBef>
                          <a:spcPts val="11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JUAN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VIRGEN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1174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TUMBES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15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11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14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19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9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68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</a:tbl>
          </a:graphicData>
        </a:graphic>
      </p:graphicFrame>
      <p:sp>
        <p:nvSpPr>
          <p:cNvPr id="40" name="object 40" descr=""/>
          <p:cNvSpPr txBox="1"/>
          <p:nvPr/>
        </p:nvSpPr>
        <p:spPr>
          <a:xfrm>
            <a:off x="1415627" y="8281868"/>
            <a:ext cx="826769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</a:tabLst>
            </a:pPr>
            <a:r>
              <a:rPr dirty="0" sz="450" spc="75">
                <a:latin typeface="Arial MT"/>
                <a:cs typeface="Arial MT"/>
              </a:rPr>
              <a:t>22.22%</a:t>
            </a:r>
            <a:r>
              <a:rPr dirty="0" sz="450">
                <a:latin typeface="Arial MT"/>
                <a:cs typeface="Arial MT"/>
              </a:rPr>
              <a:t>	</a:t>
            </a:r>
            <a:r>
              <a:rPr dirty="0" sz="450" spc="75">
                <a:latin typeface="Arial MT"/>
                <a:cs typeface="Arial MT"/>
              </a:rPr>
              <a:t>15.56%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545825" y="8281868"/>
            <a:ext cx="183578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350" algn="l"/>
                <a:tab pos="1045844" algn="l"/>
                <a:tab pos="1517015" algn="l"/>
              </a:tabLst>
            </a:pPr>
            <a:r>
              <a:rPr dirty="0" sz="450" spc="75">
                <a:latin typeface="Arial MT"/>
                <a:cs typeface="Arial MT"/>
              </a:rPr>
              <a:t>21.11%</a:t>
            </a:r>
            <a:r>
              <a:rPr dirty="0" sz="450">
                <a:latin typeface="Arial MT"/>
                <a:cs typeface="Arial MT"/>
              </a:rPr>
              <a:t>	</a:t>
            </a:r>
            <a:r>
              <a:rPr dirty="0" sz="450" spc="75">
                <a:latin typeface="Arial MT"/>
                <a:cs typeface="Arial MT"/>
              </a:rPr>
              <a:t>28.89%</a:t>
            </a:r>
            <a:r>
              <a:rPr dirty="0" sz="450">
                <a:latin typeface="Arial MT"/>
                <a:cs typeface="Arial MT"/>
              </a:rPr>
              <a:t>	</a:t>
            </a:r>
            <a:r>
              <a:rPr dirty="0" sz="450" spc="75">
                <a:latin typeface="Arial MT"/>
                <a:cs typeface="Arial MT"/>
              </a:rPr>
              <a:t>12.22%</a:t>
            </a:r>
            <a:r>
              <a:rPr dirty="0" sz="450">
                <a:latin typeface="Arial MT"/>
                <a:cs typeface="Arial MT"/>
              </a:rPr>
              <a:t>	</a:t>
            </a:r>
            <a:r>
              <a:rPr dirty="0" sz="450" spc="75">
                <a:latin typeface="Arial MT"/>
                <a:cs typeface="Arial MT"/>
              </a:rPr>
              <a:t>100.00%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11734" y="6680746"/>
            <a:ext cx="458470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spc="120" b="1">
                <a:latin typeface="Arial"/>
                <a:cs typeface="Arial"/>
              </a:rPr>
              <a:t>DISTRITO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074514" y="6548081"/>
            <a:ext cx="1226185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spc="120" b="1">
                <a:latin typeface="Arial"/>
                <a:cs typeface="Arial"/>
              </a:rPr>
              <a:t>N°</a:t>
            </a:r>
            <a:r>
              <a:rPr dirty="0" sz="500" spc="65" b="1">
                <a:latin typeface="Arial"/>
                <a:cs typeface="Arial"/>
              </a:rPr>
              <a:t> </a:t>
            </a:r>
            <a:r>
              <a:rPr dirty="0" sz="500" spc="135" b="1">
                <a:latin typeface="Arial"/>
                <a:cs typeface="Arial"/>
              </a:rPr>
              <a:t>CASOS/GRUPO</a:t>
            </a:r>
            <a:r>
              <a:rPr dirty="0" sz="500" spc="90" b="1">
                <a:latin typeface="Arial"/>
                <a:cs typeface="Arial"/>
              </a:rPr>
              <a:t> </a:t>
            </a:r>
            <a:r>
              <a:rPr dirty="0" sz="500" spc="125" b="1">
                <a:latin typeface="Arial"/>
                <a:cs typeface="Arial"/>
              </a:rPr>
              <a:t>ETAREO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57874" y="6685158"/>
            <a:ext cx="2931795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105" b="1">
                <a:latin typeface="Calibri"/>
                <a:cs typeface="Calibri"/>
              </a:rPr>
              <a:t>Niño</a:t>
            </a:r>
            <a:r>
              <a:rPr dirty="0" sz="500" spc="370" b="1">
                <a:latin typeface="Calibri"/>
                <a:cs typeface="Calibri"/>
              </a:rPr>
              <a:t>  </a:t>
            </a:r>
            <a:r>
              <a:rPr dirty="0" sz="500" spc="95" b="1">
                <a:latin typeface="Calibri"/>
                <a:cs typeface="Calibri"/>
              </a:rPr>
              <a:t>Adolescente</a:t>
            </a:r>
            <a:r>
              <a:rPr dirty="0" sz="500" spc="200" b="1">
                <a:latin typeface="Calibri"/>
                <a:cs typeface="Calibri"/>
              </a:rPr>
              <a:t> </a:t>
            </a:r>
            <a:r>
              <a:rPr dirty="0" sz="500" spc="75" b="1">
                <a:latin typeface="Calibri"/>
                <a:cs typeface="Calibri"/>
              </a:rPr>
              <a:t>(12-</a:t>
            </a:r>
            <a:r>
              <a:rPr dirty="0" sz="500" spc="450" b="1">
                <a:latin typeface="Calibri"/>
                <a:cs typeface="Calibri"/>
              </a:rPr>
              <a:t> </a:t>
            </a:r>
            <a:r>
              <a:rPr dirty="0" sz="500" spc="100" b="1">
                <a:latin typeface="Calibri"/>
                <a:cs typeface="Calibri"/>
              </a:rPr>
              <a:t>Joven</a:t>
            </a:r>
            <a:r>
              <a:rPr dirty="0" sz="500" spc="175" b="1">
                <a:latin typeface="Calibri"/>
                <a:cs typeface="Calibri"/>
              </a:rPr>
              <a:t> </a:t>
            </a:r>
            <a:r>
              <a:rPr dirty="0" sz="500" spc="75" b="1">
                <a:latin typeface="Calibri"/>
                <a:cs typeface="Calibri"/>
              </a:rPr>
              <a:t>(18-</a:t>
            </a:r>
            <a:r>
              <a:rPr dirty="0" sz="500" spc="260" b="1">
                <a:latin typeface="Calibri"/>
                <a:cs typeface="Calibri"/>
              </a:rPr>
              <a:t>  </a:t>
            </a:r>
            <a:r>
              <a:rPr dirty="0" sz="500" spc="95" b="1">
                <a:latin typeface="Calibri"/>
                <a:cs typeface="Calibri"/>
              </a:rPr>
              <a:t>Adulto</a:t>
            </a:r>
            <a:r>
              <a:rPr dirty="0" sz="500" spc="35" b="1">
                <a:latin typeface="Calibri"/>
                <a:cs typeface="Calibri"/>
              </a:rPr>
              <a:t> </a:t>
            </a:r>
            <a:r>
              <a:rPr dirty="0" sz="500" spc="75" b="1">
                <a:latin typeface="Calibri"/>
                <a:cs typeface="Calibri"/>
              </a:rPr>
              <a:t>(30-</a:t>
            </a:r>
            <a:r>
              <a:rPr dirty="0" sz="500" spc="445" b="1">
                <a:latin typeface="Calibri"/>
                <a:cs typeface="Calibri"/>
              </a:rPr>
              <a:t> </a:t>
            </a:r>
            <a:r>
              <a:rPr dirty="0" sz="500" spc="95" b="1">
                <a:latin typeface="Calibri"/>
                <a:cs typeface="Calibri"/>
              </a:rPr>
              <a:t>Adulto</a:t>
            </a:r>
            <a:r>
              <a:rPr dirty="0" sz="500" spc="30" b="1">
                <a:latin typeface="Calibri"/>
                <a:cs typeface="Calibri"/>
              </a:rPr>
              <a:t> </a:t>
            </a:r>
            <a:r>
              <a:rPr dirty="0" sz="500" spc="105" b="1">
                <a:latin typeface="Calibri"/>
                <a:cs typeface="Calibri"/>
              </a:rPr>
              <a:t>Mayor</a:t>
            </a:r>
            <a:r>
              <a:rPr dirty="0" sz="500" spc="195" b="1">
                <a:latin typeface="Calibri"/>
                <a:cs typeface="Calibri"/>
              </a:rPr>
              <a:t>  </a:t>
            </a:r>
            <a:r>
              <a:rPr dirty="0" baseline="5050" sz="825" spc="157" b="1">
                <a:latin typeface="Arial"/>
                <a:cs typeface="Arial"/>
              </a:rPr>
              <a:t>TOTAL</a:t>
            </a:r>
            <a:endParaRPr baseline="5050" sz="825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304164" y="6285244"/>
            <a:ext cx="6355715" cy="1031875"/>
            <a:chOff x="304164" y="6285244"/>
            <a:chExt cx="6355715" cy="1031875"/>
          </a:xfrm>
        </p:grpSpPr>
        <p:sp>
          <p:nvSpPr>
            <p:cNvPr id="46" name="object 46" descr=""/>
            <p:cNvSpPr/>
            <p:nvPr/>
          </p:nvSpPr>
          <p:spPr>
            <a:xfrm>
              <a:off x="304165" y="6556375"/>
              <a:ext cx="3693160" cy="4445"/>
            </a:xfrm>
            <a:custGeom>
              <a:avLst/>
              <a:gdLst/>
              <a:ahLst/>
              <a:cxnLst/>
              <a:rect l="l" t="t" r="r" b="b"/>
              <a:pathLst>
                <a:path w="3693160" h="4445">
                  <a:moveTo>
                    <a:pt x="6032" y="2209"/>
                  </a:moveTo>
                  <a:lnTo>
                    <a:pt x="5143" y="647"/>
                  </a:lnTo>
                  <a:lnTo>
                    <a:pt x="3009" y="0"/>
                  </a:lnTo>
                  <a:lnTo>
                    <a:pt x="876" y="647"/>
                  </a:lnTo>
                  <a:lnTo>
                    <a:pt x="0" y="2209"/>
                  </a:lnTo>
                  <a:lnTo>
                    <a:pt x="876" y="3771"/>
                  </a:lnTo>
                  <a:lnTo>
                    <a:pt x="3009" y="4406"/>
                  </a:lnTo>
                  <a:lnTo>
                    <a:pt x="5143" y="3771"/>
                  </a:lnTo>
                  <a:lnTo>
                    <a:pt x="6032" y="2209"/>
                  </a:lnTo>
                  <a:close/>
                </a:path>
                <a:path w="3693160" h="4445">
                  <a:moveTo>
                    <a:pt x="1075918" y="2209"/>
                  </a:moveTo>
                  <a:lnTo>
                    <a:pt x="1075029" y="647"/>
                  </a:lnTo>
                  <a:lnTo>
                    <a:pt x="1072896" y="0"/>
                  </a:lnTo>
                  <a:lnTo>
                    <a:pt x="1070762" y="647"/>
                  </a:lnTo>
                  <a:lnTo>
                    <a:pt x="1069873" y="2209"/>
                  </a:lnTo>
                  <a:lnTo>
                    <a:pt x="1070762" y="3771"/>
                  </a:lnTo>
                  <a:lnTo>
                    <a:pt x="1072896" y="4406"/>
                  </a:lnTo>
                  <a:lnTo>
                    <a:pt x="1075029" y="3771"/>
                  </a:lnTo>
                  <a:lnTo>
                    <a:pt x="1075918" y="2209"/>
                  </a:lnTo>
                  <a:close/>
                </a:path>
                <a:path w="3693160" h="4445">
                  <a:moveTo>
                    <a:pt x="3692956" y="2209"/>
                  </a:moveTo>
                  <a:lnTo>
                    <a:pt x="3692067" y="647"/>
                  </a:lnTo>
                  <a:lnTo>
                    <a:pt x="3689934" y="0"/>
                  </a:lnTo>
                  <a:lnTo>
                    <a:pt x="3687800" y="647"/>
                  </a:lnTo>
                  <a:lnTo>
                    <a:pt x="3686911" y="2209"/>
                  </a:lnTo>
                  <a:lnTo>
                    <a:pt x="3687800" y="3771"/>
                  </a:lnTo>
                  <a:lnTo>
                    <a:pt x="3689934" y="4406"/>
                  </a:lnTo>
                  <a:lnTo>
                    <a:pt x="3692067" y="3771"/>
                  </a:lnTo>
                  <a:lnTo>
                    <a:pt x="3692956" y="220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04164" y="6556398"/>
              <a:ext cx="4140200" cy="4445"/>
            </a:xfrm>
            <a:custGeom>
              <a:avLst/>
              <a:gdLst/>
              <a:ahLst/>
              <a:cxnLst/>
              <a:rect l="l" t="t" r="r" b="b"/>
              <a:pathLst>
                <a:path w="4140200" h="4445">
                  <a:moveTo>
                    <a:pt x="0" y="4412"/>
                  </a:moveTo>
                  <a:lnTo>
                    <a:pt x="4140170" y="4412"/>
                  </a:lnTo>
                  <a:lnTo>
                    <a:pt x="4140170" y="0"/>
                  </a:lnTo>
                  <a:lnTo>
                    <a:pt x="0" y="0"/>
                  </a:lnTo>
                  <a:lnTo>
                    <a:pt x="0" y="4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742592" y="6556375"/>
              <a:ext cx="2701925" cy="4445"/>
            </a:xfrm>
            <a:custGeom>
              <a:avLst/>
              <a:gdLst/>
              <a:ahLst/>
              <a:cxnLst/>
              <a:rect l="l" t="t" r="r" b="b"/>
              <a:pathLst>
                <a:path w="2701925" h="4445">
                  <a:moveTo>
                    <a:pt x="6045" y="2209"/>
                  </a:moveTo>
                  <a:lnTo>
                    <a:pt x="5156" y="647"/>
                  </a:lnTo>
                  <a:lnTo>
                    <a:pt x="3022" y="0"/>
                  </a:lnTo>
                  <a:lnTo>
                    <a:pt x="889" y="647"/>
                  </a:lnTo>
                  <a:lnTo>
                    <a:pt x="0" y="2209"/>
                  </a:lnTo>
                  <a:lnTo>
                    <a:pt x="889" y="3771"/>
                  </a:lnTo>
                  <a:lnTo>
                    <a:pt x="3022" y="4406"/>
                  </a:lnTo>
                  <a:lnTo>
                    <a:pt x="5156" y="3771"/>
                  </a:lnTo>
                  <a:lnTo>
                    <a:pt x="6045" y="2209"/>
                  </a:lnTo>
                  <a:close/>
                </a:path>
                <a:path w="2701925" h="4445">
                  <a:moveTo>
                    <a:pt x="713282" y="2209"/>
                  </a:moveTo>
                  <a:lnTo>
                    <a:pt x="712406" y="647"/>
                  </a:lnTo>
                  <a:lnTo>
                    <a:pt x="710272" y="0"/>
                  </a:lnTo>
                  <a:lnTo>
                    <a:pt x="708139" y="647"/>
                  </a:lnTo>
                  <a:lnTo>
                    <a:pt x="707250" y="2209"/>
                  </a:lnTo>
                  <a:lnTo>
                    <a:pt x="708139" y="3771"/>
                  </a:lnTo>
                  <a:lnTo>
                    <a:pt x="710272" y="4406"/>
                  </a:lnTo>
                  <a:lnTo>
                    <a:pt x="712406" y="3771"/>
                  </a:lnTo>
                  <a:lnTo>
                    <a:pt x="713282" y="2209"/>
                  </a:lnTo>
                  <a:close/>
                </a:path>
                <a:path w="2701925" h="4445">
                  <a:moveTo>
                    <a:pt x="1190713" y="2209"/>
                  </a:moveTo>
                  <a:lnTo>
                    <a:pt x="1189824" y="647"/>
                  </a:lnTo>
                  <a:lnTo>
                    <a:pt x="1187691" y="0"/>
                  </a:lnTo>
                  <a:lnTo>
                    <a:pt x="1185557" y="647"/>
                  </a:lnTo>
                  <a:lnTo>
                    <a:pt x="1184681" y="2209"/>
                  </a:lnTo>
                  <a:lnTo>
                    <a:pt x="1185557" y="3771"/>
                  </a:lnTo>
                  <a:lnTo>
                    <a:pt x="1187691" y="4406"/>
                  </a:lnTo>
                  <a:lnTo>
                    <a:pt x="1189824" y="3771"/>
                  </a:lnTo>
                  <a:lnTo>
                    <a:pt x="1190713" y="2209"/>
                  </a:lnTo>
                  <a:close/>
                </a:path>
                <a:path w="2701925" h="4445">
                  <a:moveTo>
                    <a:pt x="1710550" y="2209"/>
                  </a:moveTo>
                  <a:lnTo>
                    <a:pt x="1709661" y="647"/>
                  </a:lnTo>
                  <a:lnTo>
                    <a:pt x="1707527" y="0"/>
                  </a:lnTo>
                  <a:lnTo>
                    <a:pt x="1705394" y="647"/>
                  </a:lnTo>
                  <a:lnTo>
                    <a:pt x="1704517" y="2209"/>
                  </a:lnTo>
                  <a:lnTo>
                    <a:pt x="1705394" y="3771"/>
                  </a:lnTo>
                  <a:lnTo>
                    <a:pt x="1707527" y="4406"/>
                  </a:lnTo>
                  <a:lnTo>
                    <a:pt x="1709661" y="3771"/>
                  </a:lnTo>
                  <a:lnTo>
                    <a:pt x="1710550" y="2209"/>
                  </a:lnTo>
                  <a:close/>
                </a:path>
                <a:path w="2701925" h="4445">
                  <a:moveTo>
                    <a:pt x="2701772" y="2209"/>
                  </a:moveTo>
                  <a:lnTo>
                    <a:pt x="2700896" y="647"/>
                  </a:lnTo>
                  <a:lnTo>
                    <a:pt x="2698762" y="0"/>
                  </a:lnTo>
                  <a:lnTo>
                    <a:pt x="2696629" y="647"/>
                  </a:lnTo>
                  <a:lnTo>
                    <a:pt x="2695740" y="2209"/>
                  </a:lnTo>
                  <a:lnTo>
                    <a:pt x="2696629" y="3771"/>
                  </a:lnTo>
                  <a:lnTo>
                    <a:pt x="2698762" y="4406"/>
                  </a:lnTo>
                  <a:lnTo>
                    <a:pt x="2700896" y="3771"/>
                  </a:lnTo>
                  <a:lnTo>
                    <a:pt x="2701772" y="220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74010" y="6649352"/>
              <a:ext cx="2623185" cy="8890"/>
            </a:xfrm>
            <a:custGeom>
              <a:avLst/>
              <a:gdLst/>
              <a:ahLst/>
              <a:cxnLst/>
              <a:rect l="l" t="t" r="r" b="b"/>
              <a:pathLst>
                <a:path w="2623185" h="8890">
                  <a:moveTo>
                    <a:pt x="2623153" y="0"/>
                  </a:moveTo>
                  <a:lnTo>
                    <a:pt x="0" y="0"/>
                  </a:lnTo>
                  <a:lnTo>
                    <a:pt x="0" y="8824"/>
                  </a:lnTo>
                  <a:lnTo>
                    <a:pt x="2623153" y="8824"/>
                  </a:lnTo>
                  <a:lnTo>
                    <a:pt x="26231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4406" y="6285244"/>
              <a:ext cx="1575094" cy="1031316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4772771" y="8335927"/>
            <a:ext cx="26098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100">
                <a:latin typeface="Arial MT"/>
                <a:cs typeface="Arial MT"/>
              </a:rPr>
              <a:t>Casos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0" name="object 6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2" name="object 52" descr=""/>
          <p:cNvSpPr txBox="1"/>
          <p:nvPr/>
        </p:nvSpPr>
        <p:spPr>
          <a:xfrm>
            <a:off x="5437492" y="8335927"/>
            <a:ext cx="12065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95" b="1">
                <a:latin typeface="Arial"/>
                <a:cs typeface="Arial"/>
              </a:rPr>
              <a:t>20</a:t>
            </a:r>
            <a:endParaRPr sz="4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787236" y="8335927"/>
            <a:ext cx="12065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9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4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128303" y="8335927"/>
            <a:ext cx="12065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9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45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426212" y="8335927"/>
            <a:ext cx="12065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95" b="1">
                <a:latin typeface="Arial"/>
                <a:cs typeface="Arial"/>
              </a:rPr>
              <a:t>26</a:t>
            </a:r>
            <a:endParaRPr sz="4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788829" y="8335927"/>
            <a:ext cx="12065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95" b="1">
                <a:latin typeface="Arial"/>
                <a:cs typeface="Arial"/>
              </a:rPr>
              <a:t>11</a:t>
            </a:r>
            <a:endParaRPr sz="450">
              <a:latin typeface="Arial"/>
              <a:cs typeface="Arial"/>
            </a:endParaRPr>
          </a:p>
        </p:txBody>
      </p:sp>
      <p:graphicFrame>
        <p:nvGraphicFramePr>
          <p:cNvPr id="57" name="object 57" descr=""/>
          <p:cNvGraphicFramePr>
            <a:graphicFrameLocks noGrp="1"/>
          </p:cNvGraphicFramePr>
          <p:nvPr/>
        </p:nvGraphicFramePr>
        <p:xfrm>
          <a:off x="302872" y="7967069"/>
          <a:ext cx="6834505" cy="38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75"/>
                <a:gridCol w="368934"/>
                <a:gridCol w="707390"/>
                <a:gridCol w="477519"/>
                <a:gridCol w="520065"/>
                <a:gridCol w="544195"/>
                <a:gridCol w="474345"/>
                <a:gridCol w="866139"/>
                <a:gridCol w="320039"/>
                <a:gridCol w="384810"/>
                <a:gridCol w="298450"/>
                <a:gridCol w="298450"/>
                <a:gridCol w="423545"/>
              </a:tblGrid>
              <a:tr h="99695">
                <a:tc rowSpan="2">
                  <a:txBody>
                    <a:bodyPr/>
                    <a:lstStyle/>
                    <a:p>
                      <a:pPr marL="14604" marR="619760">
                        <a:lnSpc>
                          <a:spcPct val="135300"/>
                        </a:lnSpc>
                        <a:spcBef>
                          <a:spcPts val="24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ZARUMILLA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ZORRITOS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8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3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3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35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</a:t>
                      </a:r>
                      <a:r>
                        <a:rPr dirty="0" sz="3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3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5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4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3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NIÑO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3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ADOLESC.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86360" indent="-13335">
                        <a:lnSpc>
                          <a:spcPct val="117600"/>
                        </a:lnSpc>
                        <a:spcBef>
                          <a:spcPts val="114"/>
                        </a:spcBef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r>
                        <a:rPr dirty="0" sz="300" spc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MAYOR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130" b="1"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20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14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19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26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0"/>
                        </a:lnSpc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11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570"/>
                        </a:lnSpc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90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350" spc="85" b="1">
                          <a:latin typeface="Arial"/>
                          <a:cs typeface="Arial"/>
                        </a:rPr>
                        <a:t>Tasa</a:t>
                      </a:r>
                      <a:r>
                        <a:rPr dirty="0" sz="3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5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0" b="1"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3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0" b="1">
                          <a:latin typeface="Arial"/>
                          <a:cs typeface="Arial"/>
                        </a:rPr>
                        <a:t>hab.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0.39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0.40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0.24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0.30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826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8" name="object 58" descr=""/>
          <p:cNvSpPr txBox="1"/>
          <p:nvPr/>
        </p:nvSpPr>
        <p:spPr>
          <a:xfrm>
            <a:off x="6434575" y="6911354"/>
            <a:ext cx="377825" cy="3346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7100"/>
              </a:lnSpc>
              <a:spcBef>
                <a:spcPts val="60"/>
              </a:spcBef>
            </a:pPr>
            <a:r>
              <a:rPr dirty="0" sz="650" spc="-10" b="1">
                <a:solidFill>
                  <a:srgbClr val="FF0000"/>
                </a:solidFill>
                <a:latin typeface="Calibri"/>
                <a:cs typeface="Calibri"/>
              </a:rPr>
              <a:t>Femenino</a:t>
            </a:r>
            <a:r>
              <a:rPr dirty="0" sz="650" spc="5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39</a:t>
            </a:r>
            <a:endParaRPr sz="65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15"/>
              </a:spcBef>
            </a:pP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43%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841605" y="6200376"/>
            <a:ext cx="393700" cy="3346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7100"/>
              </a:lnSpc>
              <a:spcBef>
                <a:spcPts val="60"/>
              </a:spcBef>
            </a:pPr>
            <a:r>
              <a:rPr dirty="0" sz="650" spc="-10" b="1">
                <a:solidFill>
                  <a:srgbClr val="FF0000"/>
                </a:solidFill>
                <a:latin typeface="Calibri"/>
                <a:cs typeface="Calibri"/>
              </a:rPr>
              <a:t>Masculino</a:t>
            </a:r>
            <a:r>
              <a:rPr dirty="0" sz="650" spc="5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51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57%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451372" y="5057430"/>
              <a:ext cx="3352165" cy="1419225"/>
            </a:xfrm>
            <a:custGeom>
              <a:avLst/>
              <a:gdLst/>
              <a:ahLst/>
              <a:cxnLst/>
              <a:rect l="l" t="t" r="r" b="b"/>
              <a:pathLst>
                <a:path w="3352165" h="1419225">
                  <a:moveTo>
                    <a:pt x="0" y="1218039"/>
                  </a:moveTo>
                  <a:lnTo>
                    <a:pt x="16431" y="1212028"/>
                  </a:lnTo>
                  <a:lnTo>
                    <a:pt x="32862" y="1205482"/>
                  </a:lnTo>
                  <a:lnTo>
                    <a:pt x="49293" y="1200019"/>
                  </a:lnTo>
                  <a:lnTo>
                    <a:pt x="65724" y="1197254"/>
                  </a:lnTo>
                  <a:lnTo>
                    <a:pt x="82155" y="1200805"/>
                  </a:lnTo>
                  <a:lnTo>
                    <a:pt x="98586" y="1208724"/>
                  </a:lnTo>
                  <a:lnTo>
                    <a:pt x="115017" y="1214370"/>
                  </a:lnTo>
                  <a:lnTo>
                    <a:pt x="131448" y="1211099"/>
                  </a:lnTo>
                  <a:lnTo>
                    <a:pt x="147879" y="1195452"/>
                  </a:lnTo>
                  <a:lnTo>
                    <a:pt x="164310" y="1171539"/>
                  </a:lnTo>
                  <a:lnTo>
                    <a:pt x="180741" y="1144064"/>
                  </a:lnTo>
                  <a:lnTo>
                    <a:pt x="197172" y="1117733"/>
                  </a:lnTo>
                  <a:lnTo>
                    <a:pt x="213603" y="1091678"/>
                  </a:lnTo>
                  <a:lnTo>
                    <a:pt x="230034" y="1064114"/>
                  </a:lnTo>
                  <a:lnTo>
                    <a:pt x="246465" y="1038282"/>
                  </a:lnTo>
                  <a:lnTo>
                    <a:pt x="262896" y="1017426"/>
                  </a:lnTo>
                  <a:lnTo>
                    <a:pt x="279327" y="1004191"/>
                  </a:lnTo>
                  <a:lnTo>
                    <a:pt x="295758" y="996249"/>
                  </a:lnTo>
                  <a:lnTo>
                    <a:pt x="312189" y="989390"/>
                  </a:lnTo>
                  <a:lnTo>
                    <a:pt x="328620" y="979401"/>
                  </a:lnTo>
                  <a:lnTo>
                    <a:pt x="345052" y="964987"/>
                  </a:lnTo>
                  <a:lnTo>
                    <a:pt x="361483" y="948475"/>
                  </a:lnTo>
                  <a:lnTo>
                    <a:pt x="377914" y="930997"/>
                  </a:lnTo>
                  <a:lnTo>
                    <a:pt x="394345" y="913687"/>
                  </a:lnTo>
                  <a:lnTo>
                    <a:pt x="410776" y="896625"/>
                  </a:lnTo>
                  <a:lnTo>
                    <a:pt x="427207" y="879300"/>
                  </a:lnTo>
                  <a:lnTo>
                    <a:pt x="443638" y="861872"/>
                  </a:lnTo>
                  <a:lnTo>
                    <a:pt x="460069" y="844502"/>
                  </a:lnTo>
                  <a:lnTo>
                    <a:pt x="474126" y="834144"/>
                  </a:lnTo>
                  <a:lnTo>
                    <a:pt x="492917" y="821773"/>
                  </a:lnTo>
                  <a:lnTo>
                    <a:pt x="511715" y="803470"/>
                  </a:lnTo>
                  <a:lnTo>
                    <a:pt x="534009" y="741868"/>
                  </a:lnTo>
                  <a:lnTo>
                    <a:pt x="542224" y="699080"/>
                  </a:lnTo>
                  <a:lnTo>
                    <a:pt x="550438" y="649669"/>
                  </a:lnTo>
                  <a:lnTo>
                    <a:pt x="558651" y="596353"/>
                  </a:lnTo>
                  <a:lnTo>
                    <a:pt x="566862" y="541846"/>
                  </a:lnTo>
                  <a:lnTo>
                    <a:pt x="575071" y="488866"/>
                  </a:lnTo>
                  <a:lnTo>
                    <a:pt x="583277" y="440128"/>
                  </a:lnTo>
                  <a:lnTo>
                    <a:pt x="591481" y="398348"/>
                  </a:lnTo>
                  <a:lnTo>
                    <a:pt x="604626" y="343398"/>
                  </a:lnTo>
                  <a:lnTo>
                    <a:pt x="617770" y="296445"/>
                  </a:lnTo>
                  <a:lnTo>
                    <a:pt x="630915" y="254835"/>
                  </a:lnTo>
                  <a:lnTo>
                    <a:pt x="644060" y="215913"/>
                  </a:lnTo>
                  <a:lnTo>
                    <a:pt x="657205" y="177024"/>
                  </a:lnTo>
                  <a:lnTo>
                    <a:pt x="670350" y="130067"/>
                  </a:lnTo>
                  <a:lnTo>
                    <a:pt x="683495" y="76834"/>
                  </a:lnTo>
                  <a:lnTo>
                    <a:pt x="696639" y="29440"/>
                  </a:lnTo>
                  <a:lnTo>
                    <a:pt x="709784" y="0"/>
                  </a:lnTo>
                  <a:lnTo>
                    <a:pt x="722929" y="629"/>
                  </a:lnTo>
                  <a:lnTo>
                    <a:pt x="739360" y="67495"/>
                  </a:lnTo>
                  <a:lnTo>
                    <a:pt x="747576" y="123212"/>
                  </a:lnTo>
                  <a:lnTo>
                    <a:pt x="755791" y="185434"/>
                  </a:lnTo>
                  <a:lnTo>
                    <a:pt x="764007" y="247900"/>
                  </a:lnTo>
                  <a:lnTo>
                    <a:pt x="772222" y="304346"/>
                  </a:lnTo>
                  <a:lnTo>
                    <a:pt x="780438" y="348510"/>
                  </a:lnTo>
                  <a:lnTo>
                    <a:pt x="788653" y="374129"/>
                  </a:lnTo>
                  <a:lnTo>
                    <a:pt x="801798" y="373529"/>
                  </a:lnTo>
                  <a:lnTo>
                    <a:pt x="814943" y="339113"/>
                  </a:lnTo>
                  <a:lnTo>
                    <a:pt x="828088" y="290474"/>
                  </a:lnTo>
                  <a:lnTo>
                    <a:pt x="841233" y="247203"/>
                  </a:lnTo>
                  <a:lnTo>
                    <a:pt x="854378" y="228894"/>
                  </a:lnTo>
                  <a:lnTo>
                    <a:pt x="870809" y="248772"/>
                  </a:lnTo>
                  <a:lnTo>
                    <a:pt x="887240" y="293736"/>
                  </a:lnTo>
                  <a:lnTo>
                    <a:pt x="903671" y="344322"/>
                  </a:lnTo>
                  <a:lnTo>
                    <a:pt x="920102" y="381070"/>
                  </a:lnTo>
                  <a:lnTo>
                    <a:pt x="935651" y="393209"/>
                  </a:lnTo>
                  <a:lnTo>
                    <a:pt x="952964" y="396325"/>
                  </a:lnTo>
                  <a:lnTo>
                    <a:pt x="970277" y="400461"/>
                  </a:lnTo>
                  <a:lnTo>
                    <a:pt x="985826" y="415662"/>
                  </a:lnTo>
                  <a:lnTo>
                    <a:pt x="1002257" y="454042"/>
                  </a:lnTo>
                  <a:lnTo>
                    <a:pt x="1018688" y="505777"/>
                  </a:lnTo>
                  <a:lnTo>
                    <a:pt x="1035119" y="560005"/>
                  </a:lnTo>
                  <a:lnTo>
                    <a:pt x="1051550" y="605864"/>
                  </a:lnTo>
                  <a:lnTo>
                    <a:pt x="1067981" y="637482"/>
                  </a:lnTo>
                  <a:lnTo>
                    <a:pt x="1084412" y="661638"/>
                  </a:lnTo>
                  <a:lnTo>
                    <a:pt x="1100843" y="686445"/>
                  </a:lnTo>
                  <a:lnTo>
                    <a:pt x="1117274" y="720014"/>
                  </a:lnTo>
                  <a:lnTo>
                    <a:pt x="1133705" y="770559"/>
                  </a:lnTo>
                  <a:lnTo>
                    <a:pt x="1150136" y="831749"/>
                  </a:lnTo>
                  <a:lnTo>
                    <a:pt x="1166567" y="889810"/>
                  </a:lnTo>
                  <a:lnTo>
                    <a:pt x="1182999" y="930964"/>
                  </a:lnTo>
                  <a:lnTo>
                    <a:pt x="1198046" y="944747"/>
                  </a:lnTo>
                  <a:lnTo>
                    <a:pt x="1215861" y="947092"/>
                  </a:lnTo>
                  <a:lnTo>
                    <a:pt x="1233676" y="944834"/>
                  </a:lnTo>
                  <a:lnTo>
                    <a:pt x="1248723" y="944809"/>
                  </a:lnTo>
                  <a:lnTo>
                    <a:pt x="1265154" y="948456"/>
                  </a:lnTo>
                  <a:lnTo>
                    <a:pt x="1281585" y="951936"/>
                  </a:lnTo>
                  <a:lnTo>
                    <a:pt x="1298016" y="957039"/>
                  </a:lnTo>
                  <a:lnTo>
                    <a:pt x="1330878" y="977597"/>
                  </a:lnTo>
                  <a:lnTo>
                    <a:pt x="1363740" y="1010128"/>
                  </a:lnTo>
                  <a:lnTo>
                    <a:pt x="1396602" y="1059121"/>
                  </a:lnTo>
                  <a:lnTo>
                    <a:pt x="1413033" y="1092433"/>
                  </a:lnTo>
                  <a:lnTo>
                    <a:pt x="1429464" y="1124560"/>
                  </a:lnTo>
                  <a:lnTo>
                    <a:pt x="1462326" y="1163315"/>
                  </a:lnTo>
                  <a:lnTo>
                    <a:pt x="1511620" y="1176507"/>
                  </a:lnTo>
                  <a:lnTo>
                    <a:pt x="1528051" y="1170787"/>
                  </a:lnTo>
                  <a:lnTo>
                    <a:pt x="1544482" y="1158800"/>
                  </a:lnTo>
                  <a:lnTo>
                    <a:pt x="1560913" y="1149621"/>
                  </a:lnTo>
                  <a:lnTo>
                    <a:pt x="1577344" y="1152325"/>
                  </a:lnTo>
                  <a:lnTo>
                    <a:pt x="1593775" y="1174345"/>
                  </a:lnTo>
                  <a:lnTo>
                    <a:pt x="1610206" y="1209172"/>
                  </a:lnTo>
                  <a:lnTo>
                    <a:pt x="1626637" y="1244972"/>
                  </a:lnTo>
                  <a:lnTo>
                    <a:pt x="1643068" y="1269909"/>
                  </a:lnTo>
                  <a:lnTo>
                    <a:pt x="1659498" y="1279820"/>
                  </a:lnTo>
                  <a:lnTo>
                    <a:pt x="1675925" y="1281358"/>
                  </a:lnTo>
                  <a:lnTo>
                    <a:pt x="1692346" y="1278897"/>
                  </a:lnTo>
                  <a:lnTo>
                    <a:pt x="1708756" y="1276813"/>
                  </a:lnTo>
                  <a:lnTo>
                    <a:pt x="1725187" y="1274622"/>
                  </a:lnTo>
                  <a:lnTo>
                    <a:pt x="1741618" y="1270544"/>
                  </a:lnTo>
                  <a:lnTo>
                    <a:pt x="1758049" y="1267007"/>
                  </a:lnTo>
                  <a:lnTo>
                    <a:pt x="1807342" y="1273794"/>
                  </a:lnTo>
                  <a:lnTo>
                    <a:pt x="1856635" y="1306105"/>
                  </a:lnTo>
                  <a:lnTo>
                    <a:pt x="1873066" y="1326099"/>
                  </a:lnTo>
                  <a:lnTo>
                    <a:pt x="1889497" y="1344796"/>
                  </a:lnTo>
                  <a:lnTo>
                    <a:pt x="1905928" y="1356360"/>
                  </a:lnTo>
                  <a:lnTo>
                    <a:pt x="1922359" y="1357307"/>
                  </a:lnTo>
                  <a:lnTo>
                    <a:pt x="1938790" y="1351391"/>
                  </a:lnTo>
                  <a:lnTo>
                    <a:pt x="1955221" y="1343635"/>
                  </a:lnTo>
                  <a:lnTo>
                    <a:pt x="1971652" y="1339068"/>
                  </a:lnTo>
                  <a:lnTo>
                    <a:pt x="1988083" y="1338285"/>
                  </a:lnTo>
                  <a:lnTo>
                    <a:pt x="2004515" y="1338853"/>
                  </a:lnTo>
                  <a:lnTo>
                    <a:pt x="2020946" y="1341258"/>
                  </a:lnTo>
                  <a:lnTo>
                    <a:pt x="2037377" y="1345986"/>
                  </a:lnTo>
                  <a:lnTo>
                    <a:pt x="2053808" y="1354984"/>
                  </a:lnTo>
                  <a:lnTo>
                    <a:pt x="2070239" y="1367386"/>
                  </a:lnTo>
                  <a:lnTo>
                    <a:pt x="2086670" y="1379464"/>
                  </a:lnTo>
                  <a:lnTo>
                    <a:pt x="2103101" y="1387490"/>
                  </a:lnTo>
                  <a:lnTo>
                    <a:pt x="2119532" y="1389623"/>
                  </a:lnTo>
                  <a:lnTo>
                    <a:pt x="2135963" y="1388137"/>
                  </a:lnTo>
                  <a:lnTo>
                    <a:pt x="2152394" y="1385462"/>
                  </a:lnTo>
                  <a:lnTo>
                    <a:pt x="2168825" y="1384030"/>
                  </a:lnTo>
                  <a:lnTo>
                    <a:pt x="2185256" y="1385381"/>
                  </a:lnTo>
                  <a:lnTo>
                    <a:pt x="2201687" y="1387922"/>
                  </a:lnTo>
                  <a:lnTo>
                    <a:pt x="2218118" y="1389381"/>
                  </a:lnTo>
                  <a:lnTo>
                    <a:pt x="2234549" y="1387490"/>
                  </a:lnTo>
                  <a:lnTo>
                    <a:pt x="2250980" y="1379275"/>
                  </a:lnTo>
                  <a:lnTo>
                    <a:pt x="2267411" y="1366737"/>
                  </a:lnTo>
                  <a:lnTo>
                    <a:pt x="2283842" y="1355065"/>
                  </a:lnTo>
                  <a:lnTo>
                    <a:pt x="2300273" y="1349446"/>
                  </a:lnTo>
                  <a:lnTo>
                    <a:pt x="2316704" y="1353660"/>
                  </a:lnTo>
                  <a:lnTo>
                    <a:pt x="2333135" y="1364143"/>
                  </a:lnTo>
                  <a:lnTo>
                    <a:pt x="2349567" y="1375058"/>
                  </a:lnTo>
                  <a:lnTo>
                    <a:pt x="2365998" y="1380571"/>
                  </a:lnTo>
                  <a:lnTo>
                    <a:pt x="2382429" y="1376627"/>
                  </a:lnTo>
                  <a:lnTo>
                    <a:pt x="2398860" y="1367170"/>
                  </a:lnTo>
                  <a:lnTo>
                    <a:pt x="2415291" y="1358361"/>
                  </a:lnTo>
                  <a:lnTo>
                    <a:pt x="2431722" y="1356360"/>
                  </a:lnTo>
                  <a:lnTo>
                    <a:pt x="2448153" y="1366656"/>
                  </a:lnTo>
                  <a:lnTo>
                    <a:pt x="2464584" y="1384678"/>
                  </a:lnTo>
                  <a:lnTo>
                    <a:pt x="2481015" y="1401511"/>
                  </a:lnTo>
                  <a:lnTo>
                    <a:pt x="2497446" y="1408238"/>
                  </a:lnTo>
                  <a:lnTo>
                    <a:pt x="2513877" y="1398511"/>
                  </a:lnTo>
                  <a:lnTo>
                    <a:pt x="2530308" y="1378409"/>
                  </a:lnTo>
                  <a:lnTo>
                    <a:pt x="2546739" y="1357658"/>
                  </a:lnTo>
                  <a:lnTo>
                    <a:pt x="2563170" y="1345986"/>
                  </a:lnTo>
                  <a:lnTo>
                    <a:pt x="2579601" y="1347608"/>
                  </a:lnTo>
                  <a:lnTo>
                    <a:pt x="2596032" y="1356795"/>
                  </a:lnTo>
                  <a:lnTo>
                    <a:pt x="2612463" y="1368359"/>
                  </a:lnTo>
                  <a:lnTo>
                    <a:pt x="2628894" y="1377112"/>
                  </a:lnTo>
                  <a:lnTo>
                    <a:pt x="2645325" y="1382274"/>
                  </a:lnTo>
                  <a:lnTo>
                    <a:pt x="2661756" y="1386408"/>
                  </a:lnTo>
                  <a:lnTo>
                    <a:pt x="2678187" y="1389352"/>
                  </a:lnTo>
                  <a:lnTo>
                    <a:pt x="2694619" y="1390945"/>
                  </a:lnTo>
                  <a:lnTo>
                    <a:pt x="2711050" y="1390352"/>
                  </a:lnTo>
                  <a:lnTo>
                    <a:pt x="2727481" y="1387921"/>
                  </a:lnTo>
                  <a:lnTo>
                    <a:pt x="2743912" y="1385273"/>
                  </a:lnTo>
                  <a:lnTo>
                    <a:pt x="2760343" y="1384030"/>
                  </a:lnTo>
                  <a:lnTo>
                    <a:pt x="2776773" y="1385921"/>
                  </a:lnTo>
                  <a:lnTo>
                    <a:pt x="2793200" y="1389649"/>
                  </a:lnTo>
                  <a:lnTo>
                    <a:pt x="2809621" y="1392296"/>
                  </a:lnTo>
                  <a:lnTo>
                    <a:pt x="2826030" y="1390945"/>
                  </a:lnTo>
                  <a:lnTo>
                    <a:pt x="2842462" y="1381867"/>
                  </a:lnTo>
                  <a:lnTo>
                    <a:pt x="2858893" y="1367601"/>
                  </a:lnTo>
                  <a:lnTo>
                    <a:pt x="2875324" y="1354632"/>
                  </a:lnTo>
                  <a:lnTo>
                    <a:pt x="2891755" y="1349446"/>
                  </a:lnTo>
                  <a:lnTo>
                    <a:pt x="2908186" y="1356037"/>
                  </a:lnTo>
                  <a:lnTo>
                    <a:pt x="2924617" y="1370196"/>
                  </a:lnTo>
                  <a:lnTo>
                    <a:pt x="2941048" y="1386084"/>
                  </a:lnTo>
                  <a:lnTo>
                    <a:pt x="2957479" y="1397864"/>
                  </a:lnTo>
                  <a:lnTo>
                    <a:pt x="2973910" y="1404402"/>
                  </a:lnTo>
                  <a:lnTo>
                    <a:pt x="2990341" y="1408670"/>
                  </a:lnTo>
                  <a:lnTo>
                    <a:pt x="3006772" y="1410994"/>
                  </a:lnTo>
                  <a:lnTo>
                    <a:pt x="3023203" y="1411697"/>
                  </a:lnTo>
                  <a:lnTo>
                    <a:pt x="3039634" y="1409373"/>
                  </a:lnTo>
                  <a:lnTo>
                    <a:pt x="3056065" y="1404347"/>
                  </a:lnTo>
                  <a:lnTo>
                    <a:pt x="3072496" y="1399538"/>
                  </a:lnTo>
                  <a:lnTo>
                    <a:pt x="3088927" y="1397864"/>
                  </a:lnTo>
                  <a:lnTo>
                    <a:pt x="3105358" y="1401755"/>
                  </a:lnTo>
                  <a:lnTo>
                    <a:pt x="3121789" y="1409104"/>
                  </a:lnTo>
                  <a:lnTo>
                    <a:pt x="3138220" y="1416021"/>
                  </a:lnTo>
                  <a:lnTo>
                    <a:pt x="3154651" y="1418615"/>
                  </a:lnTo>
                  <a:lnTo>
                    <a:pt x="3171082" y="1414697"/>
                  </a:lnTo>
                  <a:lnTo>
                    <a:pt x="3187514" y="1406725"/>
                  </a:lnTo>
                  <a:lnTo>
                    <a:pt x="3203945" y="1397782"/>
                  </a:lnTo>
                  <a:lnTo>
                    <a:pt x="3220376" y="1390945"/>
                  </a:lnTo>
                  <a:lnTo>
                    <a:pt x="3236807" y="1389325"/>
                  </a:lnTo>
                  <a:lnTo>
                    <a:pt x="3253238" y="1390514"/>
                  </a:lnTo>
                  <a:lnTo>
                    <a:pt x="3269669" y="1389325"/>
                  </a:lnTo>
                  <a:lnTo>
                    <a:pt x="3286100" y="1380571"/>
                  </a:lnTo>
                  <a:lnTo>
                    <a:pt x="3302531" y="1361199"/>
                  </a:lnTo>
                  <a:lnTo>
                    <a:pt x="3318962" y="1334530"/>
                  </a:lnTo>
                  <a:lnTo>
                    <a:pt x="3335393" y="1304943"/>
                  </a:lnTo>
                  <a:lnTo>
                    <a:pt x="3351824" y="1276813"/>
                  </a:lnTo>
                </a:path>
              </a:pathLst>
            </a:custGeom>
            <a:ln w="7303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1372" y="5931329"/>
              <a:ext cx="3352165" cy="523240"/>
            </a:xfrm>
            <a:custGeom>
              <a:avLst/>
              <a:gdLst/>
              <a:ahLst/>
              <a:cxnLst/>
              <a:rect l="l" t="t" r="r" b="b"/>
              <a:pathLst>
                <a:path w="3352165" h="523239">
                  <a:moveTo>
                    <a:pt x="0" y="485694"/>
                  </a:moveTo>
                  <a:lnTo>
                    <a:pt x="16431" y="482290"/>
                  </a:lnTo>
                  <a:lnTo>
                    <a:pt x="32862" y="478693"/>
                  </a:lnTo>
                  <a:lnTo>
                    <a:pt x="49293" y="475485"/>
                  </a:lnTo>
                  <a:lnTo>
                    <a:pt x="65724" y="473249"/>
                  </a:lnTo>
                  <a:lnTo>
                    <a:pt x="82155" y="472908"/>
                  </a:lnTo>
                  <a:lnTo>
                    <a:pt x="98586" y="473897"/>
                  </a:lnTo>
                  <a:lnTo>
                    <a:pt x="115017" y="474561"/>
                  </a:lnTo>
                  <a:lnTo>
                    <a:pt x="131448" y="473249"/>
                  </a:lnTo>
                  <a:lnTo>
                    <a:pt x="147879" y="469003"/>
                  </a:lnTo>
                  <a:lnTo>
                    <a:pt x="164310" y="462878"/>
                  </a:lnTo>
                  <a:lnTo>
                    <a:pt x="180741" y="456234"/>
                  </a:lnTo>
                  <a:lnTo>
                    <a:pt x="197172" y="450433"/>
                  </a:lnTo>
                  <a:lnTo>
                    <a:pt x="246465" y="437696"/>
                  </a:lnTo>
                  <a:lnTo>
                    <a:pt x="295758" y="426621"/>
                  </a:lnTo>
                  <a:lnTo>
                    <a:pt x="312189" y="423094"/>
                  </a:lnTo>
                  <a:lnTo>
                    <a:pt x="328620" y="419319"/>
                  </a:lnTo>
                  <a:lnTo>
                    <a:pt x="345052" y="415744"/>
                  </a:lnTo>
                  <a:lnTo>
                    <a:pt x="361483" y="412320"/>
                  </a:lnTo>
                  <a:lnTo>
                    <a:pt x="377914" y="408076"/>
                  </a:lnTo>
                  <a:lnTo>
                    <a:pt x="394345" y="402037"/>
                  </a:lnTo>
                  <a:lnTo>
                    <a:pt x="410776" y="392955"/>
                  </a:lnTo>
                  <a:lnTo>
                    <a:pt x="427207" y="381677"/>
                  </a:lnTo>
                  <a:lnTo>
                    <a:pt x="443638" y="370379"/>
                  </a:lnTo>
                  <a:lnTo>
                    <a:pt x="460069" y="361235"/>
                  </a:lnTo>
                  <a:lnTo>
                    <a:pt x="476500" y="357878"/>
                  </a:lnTo>
                  <a:lnTo>
                    <a:pt x="492931" y="358126"/>
                  </a:lnTo>
                  <a:lnTo>
                    <a:pt x="509362" y="355436"/>
                  </a:lnTo>
                  <a:lnTo>
                    <a:pt x="525793" y="343263"/>
                  </a:lnTo>
                  <a:lnTo>
                    <a:pt x="542224" y="316238"/>
                  </a:lnTo>
                  <a:lnTo>
                    <a:pt x="558651" y="279056"/>
                  </a:lnTo>
                  <a:lnTo>
                    <a:pt x="575071" y="240271"/>
                  </a:lnTo>
                  <a:lnTo>
                    <a:pt x="591481" y="208438"/>
                  </a:lnTo>
                  <a:lnTo>
                    <a:pt x="607912" y="186543"/>
                  </a:lnTo>
                  <a:lnTo>
                    <a:pt x="624343" y="169796"/>
                  </a:lnTo>
                  <a:lnTo>
                    <a:pt x="640774" y="155082"/>
                  </a:lnTo>
                  <a:lnTo>
                    <a:pt x="657205" y="139290"/>
                  </a:lnTo>
                  <a:lnTo>
                    <a:pt x="673636" y="118839"/>
                  </a:lnTo>
                  <a:lnTo>
                    <a:pt x="690067" y="96306"/>
                  </a:lnTo>
                  <a:lnTo>
                    <a:pt x="706498" y="77813"/>
                  </a:lnTo>
                  <a:lnTo>
                    <a:pt x="722929" y="69485"/>
                  </a:lnTo>
                  <a:lnTo>
                    <a:pt x="739360" y="77149"/>
                  </a:lnTo>
                  <a:lnTo>
                    <a:pt x="755791" y="96164"/>
                  </a:lnTo>
                  <a:lnTo>
                    <a:pt x="772222" y="116872"/>
                  </a:lnTo>
                  <a:lnTo>
                    <a:pt x="788653" y="129610"/>
                  </a:lnTo>
                  <a:lnTo>
                    <a:pt x="805084" y="129722"/>
                  </a:lnTo>
                  <a:lnTo>
                    <a:pt x="821515" y="123049"/>
                  </a:lnTo>
                  <a:lnTo>
                    <a:pt x="837947" y="115685"/>
                  </a:lnTo>
                  <a:lnTo>
                    <a:pt x="854378" y="113721"/>
                  </a:lnTo>
                  <a:lnTo>
                    <a:pt x="870809" y="121722"/>
                  </a:lnTo>
                  <a:lnTo>
                    <a:pt x="887240" y="135459"/>
                  </a:lnTo>
                  <a:lnTo>
                    <a:pt x="903671" y="147834"/>
                  </a:lnTo>
                  <a:lnTo>
                    <a:pt x="920102" y="151746"/>
                  </a:lnTo>
                  <a:lnTo>
                    <a:pt x="936533" y="140718"/>
                  </a:lnTo>
                  <a:lnTo>
                    <a:pt x="952964" y="120067"/>
                  </a:lnTo>
                  <a:lnTo>
                    <a:pt x="969395" y="100389"/>
                  </a:lnTo>
                  <a:lnTo>
                    <a:pt x="985826" y="92279"/>
                  </a:lnTo>
                  <a:lnTo>
                    <a:pt x="1002257" y="100956"/>
                  </a:lnTo>
                  <a:lnTo>
                    <a:pt x="1018688" y="119976"/>
                  </a:lnTo>
                  <a:lnTo>
                    <a:pt x="1035119" y="142434"/>
                  </a:lnTo>
                  <a:lnTo>
                    <a:pt x="1051550" y="161426"/>
                  </a:lnTo>
                  <a:lnTo>
                    <a:pt x="1084412" y="191421"/>
                  </a:lnTo>
                  <a:lnTo>
                    <a:pt x="1117274" y="211908"/>
                  </a:lnTo>
                  <a:lnTo>
                    <a:pt x="1150136" y="215958"/>
                  </a:lnTo>
                  <a:lnTo>
                    <a:pt x="1166567" y="212478"/>
                  </a:lnTo>
                  <a:lnTo>
                    <a:pt x="1182999" y="204968"/>
                  </a:lnTo>
                  <a:lnTo>
                    <a:pt x="1199430" y="190856"/>
                  </a:lnTo>
                  <a:lnTo>
                    <a:pt x="1215861" y="171106"/>
                  </a:lnTo>
                  <a:lnTo>
                    <a:pt x="1232292" y="150837"/>
                  </a:lnTo>
                  <a:lnTo>
                    <a:pt x="1248723" y="135163"/>
                  </a:lnTo>
                  <a:lnTo>
                    <a:pt x="1265154" y="126170"/>
                  </a:lnTo>
                  <a:lnTo>
                    <a:pt x="1281585" y="120894"/>
                  </a:lnTo>
                  <a:lnTo>
                    <a:pt x="1298016" y="116871"/>
                  </a:lnTo>
                  <a:lnTo>
                    <a:pt x="1314447" y="111639"/>
                  </a:lnTo>
                  <a:lnTo>
                    <a:pt x="1330878" y="104399"/>
                  </a:lnTo>
                  <a:lnTo>
                    <a:pt x="1347309" y="96511"/>
                  </a:lnTo>
                  <a:lnTo>
                    <a:pt x="1363740" y="88754"/>
                  </a:lnTo>
                  <a:lnTo>
                    <a:pt x="1380171" y="81905"/>
                  </a:lnTo>
                  <a:lnTo>
                    <a:pt x="1396602" y="72983"/>
                  </a:lnTo>
                  <a:lnTo>
                    <a:pt x="1413033" y="62636"/>
                  </a:lnTo>
                  <a:lnTo>
                    <a:pt x="1429464" y="57084"/>
                  </a:lnTo>
                  <a:lnTo>
                    <a:pt x="1445895" y="62545"/>
                  </a:lnTo>
                  <a:lnTo>
                    <a:pt x="1462326" y="88765"/>
                  </a:lnTo>
                  <a:lnTo>
                    <a:pt x="1478757" y="129711"/>
                  </a:lnTo>
                  <a:lnTo>
                    <a:pt x="1495188" y="168013"/>
                  </a:lnTo>
                  <a:lnTo>
                    <a:pt x="1511620" y="186302"/>
                  </a:lnTo>
                  <a:lnTo>
                    <a:pt x="1528051" y="172328"/>
                  </a:lnTo>
                  <a:lnTo>
                    <a:pt x="1544482" y="137875"/>
                  </a:lnTo>
                  <a:lnTo>
                    <a:pt x="1560913" y="101710"/>
                  </a:lnTo>
                  <a:lnTo>
                    <a:pt x="1577344" y="82599"/>
                  </a:lnTo>
                  <a:lnTo>
                    <a:pt x="1593775" y="90645"/>
                  </a:lnTo>
                  <a:lnTo>
                    <a:pt x="1610206" y="114145"/>
                  </a:lnTo>
                  <a:lnTo>
                    <a:pt x="1626637" y="139160"/>
                  </a:lnTo>
                  <a:lnTo>
                    <a:pt x="1643068" y="151746"/>
                  </a:lnTo>
                  <a:lnTo>
                    <a:pt x="1659498" y="144980"/>
                  </a:lnTo>
                  <a:lnTo>
                    <a:pt x="1675925" y="127369"/>
                  </a:lnTo>
                  <a:lnTo>
                    <a:pt x="1692346" y="108120"/>
                  </a:lnTo>
                  <a:lnTo>
                    <a:pt x="1708756" y="96443"/>
                  </a:lnTo>
                  <a:lnTo>
                    <a:pt x="1725187" y="95628"/>
                  </a:lnTo>
                  <a:lnTo>
                    <a:pt x="1741618" y="100502"/>
                  </a:lnTo>
                  <a:lnTo>
                    <a:pt x="1758049" y="107492"/>
                  </a:lnTo>
                  <a:lnTo>
                    <a:pt x="1774480" y="113027"/>
                  </a:lnTo>
                  <a:lnTo>
                    <a:pt x="1790911" y="114706"/>
                  </a:lnTo>
                  <a:lnTo>
                    <a:pt x="1807342" y="114899"/>
                  </a:lnTo>
                  <a:lnTo>
                    <a:pt x="1823773" y="117270"/>
                  </a:lnTo>
                  <a:lnTo>
                    <a:pt x="1840204" y="125483"/>
                  </a:lnTo>
                  <a:lnTo>
                    <a:pt x="1856635" y="146291"/>
                  </a:lnTo>
                  <a:lnTo>
                    <a:pt x="1873066" y="175819"/>
                  </a:lnTo>
                  <a:lnTo>
                    <a:pt x="1889497" y="201784"/>
                  </a:lnTo>
                  <a:lnTo>
                    <a:pt x="1905928" y="211908"/>
                  </a:lnTo>
                  <a:lnTo>
                    <a:pt x="1922359" y="199810"/>
                  </a:lnTo>
                  <a:lnTo>
                    <a:pt x="1938790" y="173093"/>
                  </a:lnTo>
                  <a:lnTo>
                    <a:pt x="1955221" y="140369"/>
                  </a:lnTo>
                  <a:lnTo>
                    <a:pt x="1971652" y="110251"/>
                  </a:lnTo>
                  <a:lnTo>
                    <a:pt x="1988083" y="81219"/>
                  </a:lnTo>
                  <a:lnTo>
                    <a:pt x="2004515" y="49933"/>
                  </a:lnTo>
                  <a:lnTo>
                    <a:pt x="2020946" y="22360"/>
                  </a:lnTo>
                  <a:lnTo>
                    <a:pt x="2037377" y="4465"/>
                  </a:lnTo>
                  <a:lnTo>
                    <a:pt x="2053808" y="0"/>
                  </a:lnTo>
                  <a:lnTo>
                    <a:pt x="2070239" y="5040"/>
                  </a:lnTo>
                  <a:lnTo>
                    <a:pt x="2086670" y="14122"/>
                  </a:lnTo>
                  <a:lnTo>
                    <a:pt x="2103101" y="21779"/>
                  </a:lnTo>
                  <a:lnTo>
                    <a:pt x="2119532" y="27067"/>
                  </a:lnTo>
                  <a:lnTo>
                    <a:pt x="2135963" y="32742"/>
                  </a:lnTo>
                  <a:lnTo>
                    <a:pt x="2152394" y="38808"/>
                  </a:lnTo>
                  <a:lnTo>
                    <a:pt x="2168825" y="45267"/>
                  </a:lnTo>
                  <a:lnTo>
                    <a:pt x="2185256" y="51002"/>
                  </a:lnTo>
                  <a:lnTo>
                    <a:pt x="2234549" y="75001"/>
                  </a:lnTo>
                  <a:lnTo>
                    <a:pt x="2267411" y="114538"/>
                  </a:lnTo>
                  <a:lnTo>
                    <a:pt x="2283842" y="137695"/>
                  </a:lnTo>
                  <a:lnTo>
                    <a:pt x="2300273" y="158650"/>
                  </a:lnTo>
                  <a:lnTo>
                    <a:pt x="2333135" y="193877"/>
                  </a:lnTo>
                  <a:lnTo>
                    <a:pt x="2365998" y="225022"/>
                  </a:lnTo>
                  <a:lnTo>
                    <a:pt x="2398860" y="248802"/>
                  </a:lnTo>
                  <a:lnTo>
                    <a:pt x="2415291" y="260651"/>
                  </a:lnTo>
                  <a:lnTo>
                    <a:pt x="2431722" y="276198"/>
                  </a:lnTo>
                  <a:lnTo>
                    <a:pt x="2448153" y="298693"/>
                  </a:lnTo>
                  <a:lnTo>
                    <a:pt x="2464584" y="325808"/>
                  </a:lnTo>
                  <a:lnTo>
                    <a:pt x="2481015" y="351970"/>
                  </a:lnTo>
                  <a:lnTo>
                    <a:pt x="2497446" y="371609"/>
                  </a:lnTo>
                  <a:lnTo>
                    <a:pt x="2513877" y="381981"/>
                  </a:lnTo>
                  <a:lnTo>
                    <a:pt x="2530308" y="386476"/>
                  </a:lnTo>
                  <a:lnTo>
                    <a:pt x="2546739" y="388725"/>
                  </a:lnTo>
                  <a:lnTo>
                    <a:pt x="2563170" y="392357"/>
                  </a:lnTo>
                  <a:lnTo>
                    <a:pt x="2579601" y="398123"/>
                  </a:lnTo>
                  <a:lnTo>
                    <a:pt x="2596032" y="404158"/>
                  </a:lnTo>
                  <a:lnTo>
                    <a:pt x="2612463" y="410169"/>
                  </a:lnTo>
                  <a:lnTo>
                    <a:pt x="2628894" y="415863"/>
                  </a:lnTo>
                  <a:lnTo>
                    <a:pt x="2645325" y="420908"/>
                  </a:lnTo>
                  <a:lnTo>
                    <a:pt x="2661756" y="425542"/>
                  </a:lnTo>
                  <a:lnTo>
                    <a:pt x="2678187" y="430349"/>
                  </a:lnTo>
                  <a:lnTo>
                    <a:pt x="2727481" y="449439"/>
                  </a:lnTo>
                  <a:lnTo>
                    <a:pt x="2776773" y="475481"/>
                  </a:lnTo>
                  <a:lnTo>
                    <a:pt x="2793200" y="487899"/>
                  </a:lnTo>
                  <a:lnTo>
                    <a:pt x="2809621" y="497832"/>
                  </a:lnTo>
                  <a:lnTo>
                    <a:pt x="2826030" y="500904"/>
                  </a:lnTo>
                  <a:lnTo>
                    <a:pt x="2842462" y="492112"/>
                  </a:lnTo>
                  <a:lnTo>
                    <a:pt x="2858893" y="475065"/>
                  </a:lnTo>
                  <a:lnTo>
                    <a:pt x="2875324" y="458320"/>
                  </a:lnTo>
                  <a:lnTo>
                    <a:pt x="2891755" y="450434"/>
                  </a:lnTo>
                  <a:lnTo>
                    <a:pt x="2908186" y="456153"/>
                  </a:lnTo>
                  <a:lnTo>
                    <a:pt x="2924617" y="470094"/>
                  </a:lnTo>
                  <a:lnTo>
                    <a:pt x="2941048" y="485613"/>
                  </a:lnTo>
                  <a:lnTo>
                    <a:pt x="2957479" y="496064"/>
                  </a:lnTo>
                  <a:lnTo>
                    <a:pt x="2973910" y="499565"/>
                  </a:lnTo>
                  <a:lnTo>
                    <a:pt x="2990341" y="499694"/>
                  </a:lnTo>
                  <a:lnTo>
                    <a:pt x="3006772" y="498009"/>
                  </a:lnTo>
                  <a:lnTo>
                    <a:pt x="3023203" y="496064"/>
                  </a:lnTo>
                  <a:lnTo>
                    <a:pt x="3039634" y="492661"/>
                  </a:lnTo>
                  <a:lnTo>
                    <a:pt x="3056065" y="487508"/>
                  </a:lnTo>
                  <a:lnTo>
                    <a:pt x="3072496" y="483522"/>
                  </a:lnTo>
                  <a:lnTo>
                    <a:pt x="3088927" y="483619"/>
                  </a:lnTo>
                  <a:lnTo>
                    <a:pt x="3105358" y="490847"/>
                  </a:lnTo>
                  <a:lnTo>
                    <a:pt x="3121789" y="502893"/>
                  </a:lnTo>
                  <a:lnTo>
                    <a:pt x="3138220" y="514635"/>
                  </a:lnTo>
                  <a:lnTo>
                    <a:pt x="3154651" y="520955"/>
                  </a:lnTo>
                  <a:lnTo>
                    <a:pt x="3171082" y="518519"/>
                  </a:lnTo>
                  <a:lnTo>
                    <a:pt x="3187514" y="510714"/>
                  </a:lnTo>
                  <a:lnTo>
                    <a:pt x="3203945" y="502498"/>
                  </a:lnTo>
                  <a:lnTo>
                    <a:pt x="3220376" y="498830"/>
                  </a:lnTo>
                  <a:lnTo>
                    <a:pt x="3236807" y="502887"/>
                  </a:lnTo>
                  <a:lnTo>
                    <a:pt x="3253238" y="511405"/>
                  </a:lnTo>
                  <a:lnTo>
                    <a:pt x="3269669" y="519685"/>
                  </a:lnTo>
                  <a:lnTo>
                    <a:pt x="3286100" y="523030"/>
                  </a:lnTo>
                  <a:lnTo>
                    <a:pt x="3302531" y="519390"/>
                  </a:lnTo>
                  <a:lnTo>
                    <a:pt x="3318962" y="511536"/>
                  </a:lnTo>
                  <a:lnTo>
                    <a:pt x="3335393" y="501996"/>
                  </a:lnTo>
                  <a:lnTo>
                    <a:pt x="3351824" y="493299"/>
                  </a:lnTo>
                </a:path>
              </a:pathLst>
            </a:custGeom>
            <a:ln w="7305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1372" y="6271744"/>
              <a:ext cx="66040" cy="186690"/>
            </a:xfrm>
            <a:custGeom>
              <a:avLst/>
              <a:gdLst/>
              <a:ahLst/>
              <a:cxnLst/>
              <a:rect l="l" t="t" r="r" b="b"/>
              <a:pathLst>
                <a:path w="66040" h="186689">
                  <a:moveTo>
                    <a:pt x="0" y="186275"/>
                  </a:moveTo>
                  <a:lnTo>
                    <a:pt x="17941" y="135338"/>
                  </a:lnTo>
                  <a:lnTo>
                    <a:pt x="36908" y="81494"/>
                  </a:lnTo>
                  <a:lnTo>
                    <a:pt x="53824" y="33471"/>
                  </a:lnTo>
                  <a:lnTo>
                    <a:pt x="65614" y="0"/>
                  </a:lnTo>
                </a:path>
              </a:pathLst>
            </a:custGeom>
            <a:ln w="82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5954" y="6313050"/>
            <a:ext cx="53340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0918" y="6140071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0918" y="5967110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0918" y="5794059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200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0918" y="5621098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250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0918" y="5448137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300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0918" y="5275177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350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0918" y="5102417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0918" y="4929456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9355" y="5466677"/>
            <a:ext cx="85090" cy="55816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400" spc="-45" b="1">
                <a:latin typeface="Arial"/>
                <a:cs typeface="Arial"/>
              </a:rPr>
              <a:t>Total</a:t>
            </a:r>
            <a:r>
              <a:rPr dirty="0" sz="400" spc="-30" b="1">
                <a:latin typeface="Arial"/>
                <a:cs typeface="Arial"/>
              </a:rPr>
              <a:t> </a:t>
            </a:r>
            <a:r>
              <a:rPr dirty="0" sz="400" spc="-45" b="1">
                <a:latin typeface="Arial"/>
                <a:cs typeface="Arial"/>
              </a:rPr>
              <a:t>de</a:t>
            </a:r>
            <a:r>
              <a:rPr dirty="0" sz="400" spc="-5" b="1">
                <a:latin typeface="Arial"/>
                <a:cs typeface="Arial"/>
              </a:rPr>
              <a:t> </a:t>
            </a:r>
            <a:r>
              <a:rPr dirty="0" sz="400" spc="-45" b="1">
                <a:latin typeface="Arial"/>
                <a:cs typeface="Arial"/>
              </a:rPr>
              <a:t>casos</a:t>
            </a:r>
            <a:r>
              <a:rPr dirty="0" sz="400" b="1">
                <a:latin typeface="Arial"/>
                <a:cs typeface="Arial"/>
              </a:rPr>
              <a:t> </a:t>
            </a:r>
            <a:r>
              <a:rPr dirty="0" sz="400" spc="-40" b="1">
                <a:latin typeface="Arial"/>
                <a:cs typeface="Arial"/>
              </a:rPr>
              <a:t>repostados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0900" y="6481521"/>
            <a:ext cx="3495040" cy="1917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81704" algn="l"/>
              </a:tabLst>
            </a:pPr>
            <a:r>
              <a:rPr dirty="0" sz="250">
                <a:latin typeface="Arial MT"/>
                <a:cs typeface="Arial MT"/>
              </a:rPr>
              <a:t>0</a:t>
            </a:r>
            <a:r>
              <a:rPr dirty="0" sz="250" spc="175">
                <a:latin typeface="Arial MT"/>
                <a:cs typeface="Arial MT"/>
              </a:rPr>
              <a:t> </a:t>
            </a:r>
            <a:r>
              <a:rPr dirty="0" u="sng" sz="250">
                <a:uFill>
                  <a:solidFill>
                    <a:srgbClr val="D9D9D9"/>
                  </a:solidFill>
                </a:uFill>
                <a:latin typeface="Arial MT"/>
                <a:cs typeface="Arial MT"/>
              </a:rPr>
              <a:t>	</a:t>
            </a:r>
            <a:endParaRPr sz="250">
              <a:latin typeface="Arial MT"/>
              <a:cs typeface="Arial MT"/>
            </a:endParaRPr>
          </a:p>
          <a:p>
            <a:pPr marL="80010">
              <a:lnSpc>
                <a:spcPct val="100000"/>
              </a:lnSpc>
              <a:spcBef>
                <a:spcPts val="70"/>
              </a:spcBef>
            </a:pPr>
            <a:r>
              <a:rPr dirty="0" sz="300" b="1">
                <a:latin typeface="Arial"/>
                <a:cs typeface="Arial"/>
              </a:rPr>
              <a:t>1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6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7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8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9</a:t>
            </a:r>
            <a:r>
              <a:rPr dirty="0" sz="300" spc="19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10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12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13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17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19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21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22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24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27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29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31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32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33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37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39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40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41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42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43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47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49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50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spc="-50" b="1">
                <a:latin typeface="Arial"/>
                <a:cs typeface="Arial"/>
              </a:rPr>
              <a:t>52</a:t>
            </a:r>
            <a:endParaRPr sz="300">
              <a:latin typeface="Arial"/>
              <a:cs typeface="Arial"/>
            </a:endParaRPr>
          </a:p>
          <a:p>
            <a:pPr algn="ctr" marL="38735">
              <a:lnSpc>
                <a:spcPct val="100000"/>
              </a:lnSpc>
              <a:spcBef>
                <a:spcPts val="55"/>
              </a:spcBef>
            </a:pPr>
            <a:r>
              <a:rPr dirty="0" sz="400" spc="-50" b="1">
                <a:latin typeface="Arial"/>
                <a:cs typeface="Arial"/>
              </a:rPr>
              <a:t>Semana</a:t>
            </a:r>
            <a:r>
              <a:rPr dirty="0" sz="400" b="1">
                <a:latin typeface="Arial"/>
                <a:cs typeface="Arial"/>
              </a:rPr>
              <a:t> </a:t>
            </a:r>
            <a:r>
              <a:rPr dirty="0" sz="400" spc="-10" b="1">
                <a:latin typeface="Arial"/>
                <a:cs typeface="Arial"/>
              </a:rPr>
              <a:t>epidemiológica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82260" y="4969041"/>
            <a:ext cx="1941195" cy="8255"/>
            <a:chOff x="882260" y="4969041"/>
            <a:chExt cx="1941195" cy="8255"/>
          </a:xfrm>
        </p:grpSpPr>
        <p:sp>
          <p:nvSpPr>
            <p:cNvPr id="20" name="object 20" descr=""/>
            <p:cNvSpPr/>
            <p:nvPr/>
          </p:nvSpPr>
          <p:spPr>
            <a:xfrm>
              <a:off x="886070" y="4973168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7305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73448" y="4973169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7305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26020" y="4973169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8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62940" y="1057910"/>
            <a:ext cx="3002280" cy="2959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6870" marR="5080" indent="-344805">
              <a:lnSpc>
                <a:spcPts val="1050"/>
              </a:lnSpc>
              <a:spcBef>
                <a:spcPts val="160"/>
              </a:spcBef>
            </a:pPr>
            <a:r>
              <a:rPr dirty="0" sz="900" spc="-95" b="1">
                <a:latin typeface="Arial"/>
                <a:cs typeface="Arial"/>
              </a:rPr>
              <a:t>Tasa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incidencia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acumulada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distrital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Dengue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la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S.E.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02-</a:t>
            </a:r>
            <a:r>
              <a:rPr dirty="0" sz="900" spc="-75" b="1">
                <a:latin typeface="Arial"/>
                <a:cs typeface="Arial"/>
              </a:rPr>
              <a:t>2025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según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Distrito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10" b="1">
                <a:latin typeface="Arial"/>
                <a:cs typeface="Arial"/>
              </a:rPr>
              <a:t>Tumbes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Periodo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2024-</a:t>
            </a:r>
            <a:r>
              <a:rPr dirty="0" sz="900" spc="-20" b="1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55930" y="3864864"/>
            <a:ext cx="6461760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seis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seguido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26204" y="6265545"/>
            <a:ext cx="3085465" cy="68707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sistema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2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registrado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168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febriles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investigados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para </a:t>
            </a:r>
            <a:r>
              <a:rPr dirty="0" sz="900">
                <a:latin typeface="Arial MT"/>
                <a:cs typeface="Arial MT"/>
              </a:rPr>
              <a:t>dengue, de los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 se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 descartado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78 casos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(46.4%), </a:t>
            </a:r>
            <a:r>
              <a:rPr dirty="0" sz="900">
                <a:latin typeface="Arial MT"/>
                <a:cs typeface="Arial MT"/>
              </a:rPr>
              <a:t>84 casos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(50%)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 se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(3.6%).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036695" y="909955"/>
            <a:ext cx="2000885" cy="321310"/>
          </a:xfrm>
          <a:custGeom>
            <a:avLst/>
            <a:gdLst/>
            <a:ahLst/>
            <a:cxnLst/>
            <a:rect l="l" t="t" r="r" b="b"/>
            <a:pathLst>
              <a:path w="2000885" h="321309">
                <a:moveTo>
                  <a:pt x="2000885" y="0"/>
                </a:moveTo>
                <a:lnTo>
                  <a:pt x="0" y="0"/>
                </a:lnTo>
                <a:lnTo>
                  <a:pt x="0" y="321309"/>
                </a:lnTo>
                <a:lnTo>
                  <a:pt x="2000885" y="321309"/>
                </a:lnTo>
                <a:lnTo>
                  <a:pt x="2000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219575" y="941070"/>
            <a:ext cx="163576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8419" marR="5080" indent="-4572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Mapa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Riesgo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la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49-52/2024- 02/2025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(Seis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últimas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semanas)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926204" y="7681848"/>
            <a:ext cx="3085465" cy="9499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Equipos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Respuesta</a:t>
            </a:r>
            <a:r>
              <a:rPr dirty="0" sz="900" spc="-10">
                <a:latin typeface="Arial MT"/>
                <a:cs typeface="Arial MT"/>
              </a:rPr>
              <a:t> Rápida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Dirección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Ejecutiva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Epidemiología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investigado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realizando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georreferenciación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positivas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larva,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presencia </a:t>
            </a:r>
            <a:r>
              <a:rPr dirty="0" sz="900">
                <a:latin typeface="Arial MT"/>
                <a:cs typeface="Arial MT"/>
              </a:rPr>
              <a:t>intradomiciliaria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vector.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positividad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es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Corrales.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Zarumilla.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8291" y="1462987"/>
            <a:ext cx="4388485" cy="92710"/>
          </a:xfrm>
          <a:prstGeom prst="rect">
            <a:avLst/>
          </a:prstGeom>
          <a:solidFill>
            <a:srgbClr val="006FC0"/>
          </a:solidFill>
        </p:spPr>
        <p:txBody>
          <a:bodyPr wrap="square" lIns="0" tIns="635" rIns="0" bIns="0" rtlCol="0" vert="horz">
            <a:spAutoFit/>
          </a:bodyPr>
          <a:lstStyle/>
          <a:p>
            <a:pPr marL="1178560">
              <a:lnSpc>
                <a:spcPct val="100000"/>
              </a:lnSpc>
              <a:spcBef>
                <a:spcPts val="5"/>
              </a:spcBef>
            </a:pPr>
            <a:r>
              <a:rPr dirty="0" sz="550" spc="145" b="1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dirty="0" sz="55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5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5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55" b="1">
                <a:solidFill>
                  <a:srgbClr val="FFFFFF"/>
                </a:solidFill>
                <a:latin typeface="Arial"/>
                <a:cs typeface="Arial"/>
              </a:rPr>
              <a:t>DENGUE</a:t>
            </a:r>
            <a:r>
              <a:rPr dirty="0" sz="5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40" b="1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dirty="0" sz="5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3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5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5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5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10" b="1">
                <a:solidFill>
                  <a:srgbClr val="FFFFFF"/>
                </a:solidFill>
                <a:latin typeface="Arial"/>
                <a:cs typeface="Arial"/>
              </a:rPr>
              <a:t>01_2025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259236" y="1639542"/>
          <a:ext cx="4473575" cy="1926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/>
                <a:gridCol w="387350"/>
                <a:gridCol w="417194"/>
                <a:gridCol w="520065"/>
                <a:gridCol w="387350"/>
                <a:gridCol w="387350"/>
                <a:gridCol w="520700"/>
                <a:gridCol w="759460"/>
              </a:tblGrid>
              <a:tr h="114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dirty="0" sz="70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Distritos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  <a:spcBef>
                          <a:spcPts val="45"/>
                        </a:spcBef>
                      </a:pPr>
                      <a:r>
                        <a:rPr dirty="0" sz="65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5715">
                        <a:lnSpc>
                          <a:spcPts val="760"/>
                        </a:lnSpc>
                        <a:spcBef>
                          <a:spcPts val="45"/>
                        </a:spcBef>
                      </a:pPr>
                      <a:r>
                        <a:rPr dirty="0" sz="65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 spc="9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Tendencia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ctr" marL="26670" marR="21590">
                        <a:lnSpc>
                          <a:spcPct val="111300"/>
                        </a:lnSpc>
                      </a:pPr>
                      <a:r>
                        <a:rPr dirty="0" sz="65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r>
                        <a:rPr dirty="0" sz="650" spc="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1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dirty="0" sz="650" spc="6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9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 </a:t>
                      </a:r>
                      <a:r>
                        <a:rPr dirty="0" sz="65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114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1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65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ctr" marL="3175">
                        <a:lnSpc>
                          <a:spcPts val="760"/>
                        </a:lnSpc>
                        <a:spcBef>
                          <a:spcPts val="85"/>
                        </a:spcBef>
                      </a:pPr>
                      <a:r>
                        <a:rPr dirty="0" sz="65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114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1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65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ctr" marL="3175">
                        <a:lnSpc>
                          <a:spcPts val="760"/>
                        </a:lnSpc>
                        <a:spcBef>
                          <a:spcPts val="85"/>
                        </a:spcBef>
                      </a:pPr>
                      <a:r>
                        <a:rPr dirty="0" sz="65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9461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110">
                          <a:latin typeface="Calibri Light"/>
                          <a:cs typeface="Calibri Light"/>
                        </a:rPr>
                        <a:t>TUMBES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100">
                          <a:latin typeface="Calibri Light"/>
                          <a:cs typeface="Calibri Light"/>
                        </a:rPr>
                        <a:t>83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56.08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0.81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100">
                          <a:latin typeface="Calibri Light"/>
                          <a:cs typeface="Calibri Light"/>
                        </a:rPr>
                        <a:t>68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75.56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0.75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ZARUMILLA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2.70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8.89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0.24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710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105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500" spc="5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JACINTO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1.35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0.21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2.22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0.20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105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500" spc="5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85">
                          <a:latin typeface="Calibri Light"/>
                          <a:cs typeface="Calibri Light"/>
                        </a:rPr>
                        <a:t>VERDES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5.56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500" spc="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00">
                          <a:latin typeface="Calibri Light"/>
                          <a:cs typeface="Calibri Light"/>
                        </a:rPr>
                        <a:t>CRUZ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1.35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2.22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710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105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500" spc="5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1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500" spc="5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0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500" spc="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85">
                          <a:latin typeface="Calibri Light"/>
                          <a:cs typeface="Calibri Light"/>
                        </a:rPr>
                        <a:t>VIRGEN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6.08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1.55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1.11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CORRALES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100">
                          <a:latin typeface="Calibri Light"/>
                          <a:cs typeface="Calibri Light"/>
                        </a:rPr>
                        <a:t>34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22.97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1.35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3.33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ZORRITOS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4.73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0.40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1.11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120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500" spc="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0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1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HOSPITAL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4.05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0.72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100">
                          <a:latin typeface="Calibri Light"/>
                          <a:cs typeface="Calibri Light"/>
                        </a:rPr>
                        <a:t>MATAPALO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PAPAYAL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11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500" spc="5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0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25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5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65">
                          <a:latin typeface="Calibri Light"/>
                          <a:cs typeface="Calibri Light"/>
                        </a:rPr>
                        <a:t>SAL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0.68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0.11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CASITAS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0.00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Región</a:t>
                      </a:r>
                      <a:r>
                        <a:rPr dirty="0" sz="650" spc="7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114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Tumbes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148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0.56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90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0.33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B="0" marT="3175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1" name="object 3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4847" y="3232798"/>
            <a:ext cx="159732" cy="330186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5612017" y="3142238"/>
            <a:ext cx="114490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80" b="1">
                <a:latin typeface="Arial"/>
                <a:cs typeface="Arial"/>
              </a:rPr>
              <a:t>RIESGO</a:t>
            </a:r>
            <a:r>
              <a:rPr dirty="0" sz="450" spc="60" b="1">
                <a:latin typeface="Arial"/>
                <a:cs typeface="Arial"/>
              </a:rPr>
              <a:t> </a:t>
            </a:r>
            <a:r>
              <a:rPr dirty="0" sz="450" spc="80" b="1">
                <a:latin typeface="Arial"/>
                <a:cs typeface="Arial"/>
              </a:rPr>
              <a:t>DE</a:t>
            </a:r>
            <a:r>
              <a:rPr dirty="0" sz="450" spc="30" b="1">
                <a:latin typeface="Arial"/>
                <a:cs typeface="Arial"/>
              </a:rPr>
              <a:t> </a:t>
            </a:r>
            <a:r>
              <a:rPr dirty="0" sz="450" spc="80" b="1">
                <a:latin typeface="Arial"/>
                <a:cs typeface="Arial"/>
              </a:rPr>
              <a:t>TRANSMISIÓN</a:t>
            </a:r>
            <a:r>
              <a:rPr dirty="0" sz="450" spc="45" b="1">
                <a:latin typeface="Arial"/>
                <a:cs typeface="Arial"/>
              </a:rPr>
              <a:t> </a:t>
            </a:r>
            <a:r>
              <a:rPr dirty="0" sz="450" spc="75" b="1">
                <a:latin typeface="Arial"/>
                <a:cs typeface="Arial"/>
              </a:rPr>
              <a:t>x</a:t>
            </a:r>
            <a:r>
              <a:rPr dirty="0" sz="450" spc="105" b="1">
                <a:latin typeface="Arial"/>
                <a:cs typeface="Arial"/>
              </a:rPr>
              <a:t> </a:t>
            </a:r>
            <a:r>
              <a:rPr dirty="0" sz="450" spc="40" b="1">
                <a:latin typeface="Arial"/>
                <a:cs typeface="Arial"/>
              </a:rPr>
              <a:t>10</a:t>
            </a:r>
            <a:endParaRPr sz="450">
              <a:latin typeface="Arial"/>
              <a:cs typeface="Arial"/>
            </a:endParaRPr>
          </a:p>
        </p:txBody>
      </p:sp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5592967" y="3232798"/>
          <a:ext cx="1238250" cy="32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/>
                <a:gridCol w="422910"/>
                <a:gridCol w="154305"/>
              </a:tblGrid>
              <a:tr h="81915">
                <a:tc>
                  <a:txBody>
                    <a:bodyPr/>
                    <a:lstStyle/>
                    <a:p>
                      <a:pPr marL="3175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0.00</a:t>
                      </a:r>
                      <a:r>
                        <a:rPr dirty="0" sz="450" spc="4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0.00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3175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7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0.01</a:t>
                      </a:r>
                      <a:r>
                        <a:rPr dirty="0" sz="450" spc="4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0.35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3175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0.35</a:t>
                      </a:r>
                      <a:r>
                        <a:rPr dirty="0" sz="450" spc="4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0.69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marL="31750">
                        <a:lnSpc>
                          <a:spcPts val="475"/>
                        </a:lnSpc>
                        <a:spcBef>
                          <a:spcPts val="55"/>
                        </a:spcBef>
                      </a:pPr>
                      <a:r>
                        <a:rPr dirty="0" sz="450" spc="55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475"/>
                        </a:lnSpc>
                        <a:spcBef>
                          <a:spcPts val="5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0.69</a:t>
                      </a:r>
                      <a:r>
                        <a:rPr dirty="0" sz="450" spc="4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1.03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3916028" y="5676900"/>
          <a:ext cx="3162935" cy="44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890"/>
                <a:gridCol w="420370"/>
                <a:gridCol w="420369"/>
                <a:gridCol w="420369"/>
                <a:gridCol w="415289"/>
              </a:tblGrid>
              <a:tr h="76200">
                <a:tc>
                  <a:txBody>
                    <a:bodyPr/>
                    <a:lstStyle/>
                    <a:p>
                      <a:pPr algn="ctr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Desc.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171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4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4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3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ALARMA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4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76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72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152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171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3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4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3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ALARMA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8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16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171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GRAVE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171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DEFUNCION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50"/>
                        </a:lnSpc>
                        <a:spcBef>
                          <a:spcPts val="20"/>
                        </a:spcBef>
                      </a:pPr>
                      <a:r>
                        <a:rPr dirty="0" sz="450" spc="50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5565">
                <a:tc>
                  <a:txBody>
                    <a:bodyPr/>
                    <a:lstStyle/>
                    <a:p>
                      <a:pPr marL="36258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4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78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0"/>
                        </a:lnSpc>
                        <a:spcBef>
                          <a:spcPts val="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168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/>
          <p:nvPr/>
        </p:nvSpPr>
        <p:spPr>
          <a:xfrm>
            <a:off x="4148368" y="5161915"/>
            <a:ext cx="2613660" cy="5270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06680" marR="8191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acumulados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de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Febriles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notificados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Clasificación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(Hasta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02/2025)</a:t>
            </a:r>
            <a:endParaRPr sz="800">
              <a:latin typeface="Arial"/>
              <a:cs typeface="Arial"/>
            </a:endParaRPr>
          </a:p>
          <a:p>
            <a:pPr algn="ctr" marL="12700" marR="5080">
              <a:lnSpc>
                <a:spcPct val="104000"/>
              </a:lnSpc>
              <a:spcBef>
                <a:spcPts val="675"/>
              </a:spcBef>
            </a:pPr>
            <a:r>
              <a:rPr dirty="0" sz="550" spc="140" b="1">
                <a:latin typeface="Arial"/>
                <a:cs typeface="Arial"/>
              </a:rPr>
              <a:t>CASOS</a:t>
            </a:r>
            <a:r>
              <a:rPr dirty="0" sz="550" spc="65" b="1">
                <a:latin typeface="Arial"/>
                <a:cs typeface="Arial"/>
              </a:rPr>
              <a:t> </a:t>
            </a:r>
            <a:r>
              <a:rPr dirty="0" sz="550" spc="140" b="1">
                <a:latin typeface="Arial"/>
                <a:cs typeface="Arial"/>
              </a:rPr>
              <a:t>DE</a:t>
            </a:r>
            <a:r>
              <a:rPr dirty="0" sz="550" spc="6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DENGUE:</a:t>
            </a:r>
            <a:r>
              <a:rPr dirty="0" sz="550" spc="8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CONFIRMADOS,</a:t>
            </a:r>
            <a:r>
              <a:rPr dirty="0" sz="550" spc="45" b="1">
                <a:latin typeface="Arial"/>
                <a:cs typeface="Arial"/>
              </a:rPr>
              <a:t> </a:t>
            </a:r>
            <a:r>
              <a:rPr dirty="0" sz="550" spc="135" b="1">
                <a:latin typeface="Arial"/>
                <a:cs typeface="Arial"/>
              </a:rPr>
              <a:t>DESCARTADOS</a:t>
            </a:r>
            <a:r>
              <a:rPr dirty="0" sz="550" spc="65" b="1">
                <a:latin typeface="Arial"/>
                <a:cs typeface="Arial"/>
              </a:rPr>
              <a:t> </a:t>
            </a:r>
            <a:r>
              <a:rPr dirty="0" sz="550" spc="85" b="1">
                <a:latin typeface="Arial"/>
                <a:cs typeface="Arial"/>
              </a:rPr>
              <a:t>Y </a:t>
            </a:r>
            <a:r>
              <a:rPr dirty="0" sz="550" spc="135" b="1">
                <a:latin typeface="Arial"/>
                <a:cs typeface="Arial"/>
              </a:rPr>
              <a:t>PROBABLES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140" b="1">
                <a:latin typeface="Arial"/>
                <a:cs typeface="Arial"/>
              </a:rPr>
              <a:t>A</a:t>
            </a:r>
            <a:r>
              <a:rPr dirty="0" sz="550" spc="20" b="1">
                <a:latin typeface="Arial"/>
                <a:cs typeface="Arial"/>
              </a:rPr>
              <a:t> </a:t>
            </a:r>
            <a:r>
              <a:rPr dirty="0" sz="550" spc="130" b="1">
                <a:latin typeface="Arial"/>
                <a:cs typeface="Arial"/>
              </a:rPr>
              <a:t>LA</a:t>
            </a:r>
            <a:r>
              <a:rPr dirty="0" sz="550" spc="15" b="1">
                <a:latin typeface="Arial"/>
                <a:cs typeface="Arial"/>
              </a:rPr>
              <a:t> </a:t>
            </a:r>
            <a:r>
              <a:rPr dirty="0" sz="550" spc="140" b="1">
                <a:latin typeface="Arial"/>
                <a:cs typeface="Arial"/>
              </a:rPr>
              <a:t>SE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105" b="1">
                <a:latin typeface="Arial"/>
                <a:cs typeface="Arial"/>
              </a:rPr>
              <a:t>02/2025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74417" y="4514215"/>
            <a:ext cx="2270125" cy="5130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31520" marR="318135" indent="-60896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2025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02005" algn="l"/>
                <a:tab pos="1853564" algn="l"/>
              </a:tabLst>
            </a:pPr>
            <a:r>
              <a:rPr dirty="0" sz="700" b="1">
                <a:latin typeface="Calibri"/>
                <a:cs typeface="Calibri"/>
              </a:rPr>
              <a:t>Casos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r>
              <a:rPr dirty="0" sz="700" b="1">
                <a:latin typeface="Calibri"/>
                <a:cs typeface="Calibri"/>
              </a:rPr>
              <a:t>	</a:t>
            </a:r>
            <a:r>
              <a:rPr dirty="0" sz="700" spc="-10" b="1">
                <a:latin typeface="Calibri"/>
                <a:cs typeface="Calibri"/>
              </a:rPr>
              <a:t>Promedio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(5</a:t>
            </a:r>
            <a:r>
              <a:rPr dirty="0" sz="700" spc="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años)</a:t>
            </a:r>
            <a:r>
              <a:rPr dirty="0" sz="700" b="1">
                <a:latin typeface="Calibri"/>
                <a:cs typeface="Calibri"/>
              </a:rPr>
              <a:t>	Casos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2025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9650" y="1000125"/>
            <a:ext cx="2538729" cy="208407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225" y="6835915"/>
            <a:ext cx="3632580" cy="2703195"/>
          </a:xfrm>
          <a:prstGeom prst="rect">
            <a:avLst/>
          </a:prstGeom>
        </p:spPr>
      </p:pic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935" y="4123408"/>
              <a:ext cx="3362853" cy="36795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37" y="1566387"/>
              <a:ext cx="4587300" cy="242386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64410" y="1057910"/>
            <a:ext cx="40112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01-02/2025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7209" y="3289554"/>
            <a:ext cx="2215515" cy="252920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635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lluvia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Tumbes.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Desde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16-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media </a:t>
            </a:r>
            <a:r>
              <a:rPr dirty="0" sz="900">
                <a:latin typeface="Arial MT"/>
                <a:cs typeface="Arial MT"/>
              </a:rPr>
              <a:t>ambiental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disminuido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trayendo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consigo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proyección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media para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queda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2024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inicio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2025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espera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 spc="-20">
                <a:latin typeface="Arial MT"/>
                <a:cs typeface="Arial MT"/>
              </a:rPr>
              <a:t>está </a:t>
            </a:r>
            <a:r>
              <a:rPr dirty="0" sz="900">
                <a:latin typeface="Arial MT"/>
                <a:cs typeface="Arial MT"/>
              </a:rPr>
              <a:t>proyectándose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también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probablemente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un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95800"/>
              </a:lnSpc>
            </a:pP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6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precipitaciones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pluviales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con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dengue.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ante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lluvias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doce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después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ascendieron.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659" y="5281520"/>
            <a:ext cx="4480234" cy="277276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30" y="2649220"/>
              <a:ext cx="2654300" cy="204787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589" y="5294630"/>
              <a:ext cx="2587371" cy="20478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" y="7963522"/>
              <a:ext cx="2717673" cy="20478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8164" y="975360"/>
            <a:ext cx="40112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01-02/2025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4069" y="2405634"/>
            <a:ext cx="10293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Cambria"/>
                <a:cs typeface="Cambria"/>
              </a:rPr>
              <a:t>Precipitació´n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8990" y="5085715"/>
            <a:ext cx="1654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5">
                <a:latin typeface="Cambria"/>
                <a:cs typeface="Cambria"/>
              </a:rPr>
              <a:t> </a:t>
            </a:r>
            <a:r>
              <a:rPr dirty="0" sz="1400" spc="-50">
                <a:latin typeface="Cambria"/>
                <a:cs typeface="Cambria"/>
              </a:rPr>
              <a:t>ma´xima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3730" y="7740269"/>
            <a:ext cx="1628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5">
                <a:latin typeface="Cambria"/>
                <a:cs typeface="Cambria"/>
              </a:rPr>
              <a:t> </a:t>
            </a:r>
            <a:r>
              <a:rPr dirty="0" sz="1400" spc="-50">
                <a:latin typeface="Cambria"/>
                <a:cs typeface="Cambria"/>
              </a:rPr>
              <a:t>mí´nima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5604" y="1330325"/>
            <a:ext cx="6172200" cy="30035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75"/>
              </a:spcBef>
            </a:pP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Enero</a:t>
            </a: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Marzo</a:t>
            </a: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4170" y="1667764"/>
            <a:ext cx="6675755" cy="7607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0"/>
              </a:spcBef>
            </a:pP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Servicio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Nacional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Meteorología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hidrología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Perú</a:t>
            </a:r>
            <a:r>
              <a:rPr dirty="0" sz="1000" spc="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-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SENAMHI,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pone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disposición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trimestral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lluvias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extremas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para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tomadores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decisiones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sectores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sensibles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al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20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agricultura,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salud,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recursos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hídricos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4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gestión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riesgos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desastres.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trimestrales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están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enmarcados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escala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estacional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obedecen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las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condiciones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esperadas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superficial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mar,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así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factores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atmosféricos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asociados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variabilidad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que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posteriormente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son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analizados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bajo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un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enfoque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Consenso.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666239" y="4347210"/>
            <a:ext cx="1550035" cy="5850255"/>
            <a:chOff x="1666239" y="4347210"/>
            <a:chExt cx="1550035" cy="585025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239" y="4347210"/>
              <a:ext cx="939025" cy="7447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104" y="4410710"/>
              <a:ext cx="763905" cy="56832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10054" y="4391660"/>
              <a:ext cx="802005" cy="606425"/>
            </a:xfrm>
            <a:custGeom>
              <a:avLst/>
              <a:gdLst/>
              <a:ahLst/>
              <a:cxnLst/>
              <a:rect l="l" t="t" r="r" b="b"/>
              <a:pathLst>
                <a:path w="802005" h="606425">
                  <a:moveTo>
                    <a:pt x="0" y="606425"/>
                  </a:moveTo>
                  <a:lnTo>
                    <a:pt x="802005" y="606425"/>
                  </a:lnTo>
                  <a:lnTo>
                    <a:pt x="80200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129" y="7010387"/>
              <a:ext cx="1114323" cy="7434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994" y="7073265"/>
              <a:ext cx="939165" cy="56832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18944" y="7054215"/>
              <a:ext cx="977265" cy="606425"/>
            </a:xfrm>
            <a:custGeom>
              <a:avLst/>
              <a:gdLst/>
              <a:ahLst/>
              <a:cxnLst/>
              <a:rect l="l" t="t" r="r" b="b"/>
              <a:pathLst>
                <a:path w="977264" h="606425">
                  <a:moveTo>
                    <a:pt x="0" y="606425"/>
                  </a:moveTo>
                  <a:lnTo>
                    <a:pt x="977265" y="606425"/>
                  </a:lnTo>
                  <a:lnTo>
                    <a:pt x="97726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3439" y="9453880"/>
              <a:ext cx="1092708" cy="74347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6304" y="9516732"/>
              <a:ext cx="916940" cy="56832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167254" y="9497682"/>
              <a:ext cx="955040" cy="606425"/>
            </a:xfrm>
            <a:custGeom>
              <a:avLst/>
              <a:gdLst/>
              <a:ahLst/>
              <a:cxnLst/>
              <a:rect l="l" t="t" r="r" b="b"/>
              <a:pathLst>
                <a:path w="955039" h="606425">
                  <a:moveTo>
                    <a:pt x="0" y="606425"/>
                  </a:moveTo>
                  <a:lnTo>
                    <a:pt x="955040" y="606425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602354" y="2452623"/>
            <a:ext cx="3185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mbria"/>
                <a:cs typeface="Cambria"/>
              </a:rPr>
              <a:t>Fuente:</a:t>
            </a:r>
            <a:r>
              <a:rPr dirty="0" sz="900" spc="295">
                <a:latin typeface="Cambria"/>
                <a:cs typeface="Cambria"/>
              </a:rPr>
              <a:t> </a:t>
            </a:r>
            <a:r>
              <a:rPr dirty="0" u="sng" sz="9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  <a:hlinkClick r:id="rId11"/>
              </a:rPr>
              <a:t>https://www.senamhi.gob.pe/?&amp;p=pronostico-climatico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91204" y="3111754"/>
            <a:ext cx="969644" cy="7607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0"/>
              </a:spcBef>
            </a:pP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Escenario</a:t>
            </a:r>
            <a:r>
              <a:rPr dirty="0" sz="1000" spc="193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343940"/>
                </a:solidFill>
                <a:latin typeface="Arial MT"/>
                <a:cs typeface="Arial MT"/>
              </a:rPr>
              <a:t>más</a:t>
            </a:r>
            <a:r>
              <a:rPr dirty="0" sz="1000" spc="-5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343940"/>
                </a:solidFill>
                <a:latin typeface="Arial MT"/>
                <a:cs typeface="Arial MT"/>
              </a:rPr>
              <a:t>probable</a:t>
            </a:r>
            <a:r>
              <a:rPr dirty="0" sz="1000" spc="434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dirty="0" sz="1000" spc="44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lluvia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"Inferior"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dirty="0" sz="1000" spc="-4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lo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normal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(inferior</a:t>
            </a:r>
            <a:r>
              <a:rPr dirty="0" sz="1000" spc="17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al</a:t>
            </a:r>
            <a:r>
              <a:rPr dirty="0" sz="1000" spc="16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percentil</a:t>
            </a:r>
            <a:r>
              <a:rPr dirty="0" sz="1000" spc="-6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341370" y="2650490"/>
            <a:ext cx="2846705" cy="593725"/>
            <a:chOff x="3341370" y="2650490"/>
            <a:chExt cx="2846705" cy="593725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1370" y="2650490"/>
              <a:ext cx="858824" cy="58737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2759" y="2842895"/>
              <a:ext cx="492125" cy="2190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5687" y="2688921"/>
              <a:ext cx="1142205" cy="55529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5095" y="2849880"/>
              <a:ext cx="838835" cy="219075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993259" y="3093973"/>
            <a:ext cx="1466215" cy="10528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110">
                <a:latin typeface="Arial MT"/>
                <a:cs typeface="Arial MT"/>
              </a:rPr>
              <a:t>Cuando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las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probabilidades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ocurrencia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lluvia</a:t>
            </a:r>
            <a:r>
              <a:rPr dirty="0" sz="1000" spc="28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entre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escenario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"Normal"</a:t>
            </a:r>
            <a:r>
              <a:rPr dirty="0" sz="1000" spc="31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33)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"Inferior"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a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lo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(inferior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33)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son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próximas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327400" y="3827780"/>
            <a:ext cx="798830" cy="606425"/>
            <a:chOff x="3327400" y="3827780"/>
            <a:chExt cx="798830" cy="606425"/>
          </a:xfrm>
        </p:grpSpPr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7400" y="3827780"/>
              <a:ext cx="798410" cy="60591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535" y="4020134"/>
              <a:ext cx="431164" cy="238556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242945" y="4221734"/>
            <a:ext cx="1059815" cy="9074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  <a:tabLst>
                <a:tab pos="850900" algn="l"/>
              </a:tabLst>
            </a:pPr>
            <a:r>
              <a:rPr dirty="0" sz="1000" spc="-95">
                <a:latin typeface="Arial MT"/>
                <a:cs typeface="Arial MT"/>
              </a:rPr>
              <a:t>Escenario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25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probable</a:t>
            </a:r>
            <a:r>
              <a:rPr dirty="0" sz="1000" spc="79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80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lluvia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dentro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condiciones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normales</a:t>
            </a:r>
            <a:r>
              <a:rPr dirty="0" sz="1000" spc="7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70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80">
                <a:latin typeface="Arial MT"/>
                <a:cs typeface="Arial MT"/>
              </a:rPr>
              <a:t> percentil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373132" y="5463874"/>
            <a:ext cx="794385" cy="544830"/>
            <a:chOff x="3373132" y="5463874"/>
            <a:chExt cx="794385" cy="544830"/>
          </a:xfrm>
        </p:grpSpPr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3132" y="5463874"/>
              <a:ext cx="794055" cy="54435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32758" y="5624195"/>
              <a:ext cx="490220" cy="241300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2793364" y="5894705"/>
            <a:ext cx="18573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  <a:tab pos="871219" algn="l"/>
                <a:tab pos="1727835" algn="l"/>
              </a:tabLst>
            </a:pPr>
            <a:r>
              <a:rPr dirty="0" sz="1000" spc="-10">
                <a:latin typeface="Arial MT"/>
                <a:cs typeface="Arial MT"/>
              </a:rPr>
              <a:t>Cuando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5">
                <a:latin typeface="Arial MT"/>
                <a:cs typeface="Arial MT"/>
              </a:rPr>
              <a:t>las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probabilidades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65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93364" y="6039485"/>
            <a:ext cx="185673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050" algn="l"/>
                <a:tab pos="1368425" algn="l"/>
                <a:tab pos="1762125" algn="l"/>
              </a:tabLst>
            </a:pPr>
            <a:r>
              <a:rPr dirty="0" sz="1000" spc="-10">
                <a:latin typeface="Arial MT"/>
                <a:cs typeface="Arial MT"/>
              </a:rPr>
              <a:t>ocurrencia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temperatura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entre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40">
                <a:latin typeface="Arial MT"/>
                <a:cs typeface="Arial MT"/>
              </a:rPr>
              <a:t>el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93364" y="6185535"/>
            <a:ext cx="1857375" cy="6159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95">
                <a:latin typeface="Arial MT"/>
                <a:cs typeface="Arial MT"/>
              </a:rPr>
              <a:t>escenario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"Normal"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33)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e</a:t>
            </a:r>
            <a:r>
              <a:rPr dirty="0" sz="1000" spc="-75">
                <a:latin typeface="Arial MT"/>
                <a:cs typeface="Arial MT"/>
              </a:rPr>
              <a:t> "Inferior"</a:t>
            </a:r>
            <a:r>
              <a:rPr dirty="0" sz="1000" spc="-8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a</a:t>
            </a:r>
            <a:r>
              <a:rPr dirty="0" sz="1000" spc="-75">
                <a:latin typeface="Arial MT"/>
                <a:cs typeface="Arial MT"/>
              </a:rPr>
              <a:t> lo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(inferior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33)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5">
                <a:latin typeface="Arial MT"/>
                <a:cs typeface="Arial MT"/>
              </a:rPr>
              <a:t>son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próximas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331214" y="5385336"/>
            <a:ext cx="1323340" cy="559435"/>
            <a:chOff x="5331214" y="5385336"/>
            <a:chExt cx="1323340" cy="559435"/>
          </a:xfrm>
        </p:grpSpPr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1214" y="5385336"/>
              <a:ext cx="1323195" cy="55944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0844" y="5546725"/>
              <a:ext cx="1018540" cy="2540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365369" y="5865495"/>
            <a:ext cx="1358265" cy="6146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0"/>
              </a:spcBef>
            </a:pP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más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probable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de </a:t>
            </a:r>
            <a:r>
              <a:rPr dirty="0" sz="1000" spc="-60">
                <a:latin typeface="Arial MT"/>
                <a:cs typeface="Arial MT"/>
              </a:rPr>
              <a:t>temperatura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40">
                <a:latin typeface="Arial MT"/>
                <a:cs typeface="Arial MT"/>
              </a:rPr>
              <a:t>"Inferior"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lo </a:t>
            </a:r>
            <a:r>
              <a:rPr dirty="0" sz="1000" spc="-65">
                <a:latin typeface="Arial MT"/>
                <a:cs typeface="Arial MT"/>
              </a:rPr>
              <a:t>normal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60">
                <a:latin typeface="Arial MT"/>
                <a:cs typeface="Arial MT"/>
              </a:rPr>
              <a:t>(inferior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percentil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900679" y="7112140"/>
            <a:ext cx="798830" cy="542290"/>
            <a:chOff x="2900679" y="7112140"/>
            <a:chExt cx="798830" cy="542290"/>
          </a:xfrm>
        </p:grpSpPr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00679" y="7112140"/>
              <a:ext cx="798410" cy="54213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1814" y="7271969"/>
              <a:ext cx="431164" cy="238556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2916554" y="7581646"/>
            <a:ext cx="489584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-40">
                <a:latin typeface="Arial MT"/>
                <a:cs typeface="Arial MT"/>
              </a:rPr>
              <a:t> probable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770505" y="7581646"/>
            <a:ext cx="220979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92710" marR="5080" indent="-80645">
              <a:lnSpc>
                <a:spcPts val="1140"/>
              </a:lnSpc>
              <a:spcBef>
                <a:spcPts val="185"/>
              </a:spcBef>
            </a:pPr>
            <a:r>
              <a:rPr dirty="0" sz="1000" spc="-135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4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916554" y="7872348"/>
            <a:ext cx="1074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0">
                <a:latin typeface="Arial MT"/>
                <a:cs typeface="Arial MT"/>
              </a:rPr>
              <a:t>temperatura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dentro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916554" y="8018398"/>
            <a:ext cx="1074420" cy="4699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65">
                <a:latin typeface="Arial MT"/>
                <a:cs typeface="Arial MT"/>
              </a:rPr>
              <a:t>condiciones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normales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(entre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150">
                <a:latin typeface="Arial MT"/>
                <a:cs typeface="Arial MT"/>
              </a:rPr>
              <a:t>66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y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5350360" y="7063209"/>
            <a:ext cx="916940" cy="592455"/>
            <a:chOff x="5350360" y="7063209"/>
            <a:chExt cx="916940" cy="592455"/>
          </a:xfrm>
        </p:grpSpPr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50360" y="7063209"/>
              <a:ext cx="916413" cy="59219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0530" y="7224433"/>
              <a:ext cx="612139" cy="290410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6237227" y="7562469"/>
            <a:ext cx="220979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2710" marR="5080" indent="-80645">
              <a:lnSpc>
                <a:spcPts val="1150"/>
              </a:lnSpc>
              <a:spcBef>
                <a:spcPts val="180"/>
              </a:spcBef>
            </a:pPr>
            <a:r>
              <a:rPr dirty="0" sz="1000" spc="-135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4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383276" y="7562469"/>
            <a:ext cx="587375" cy="4699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10">
                <a:latin typeface="Arial MT"/>
                <a:cs typeface="Arial MT"/>
              </a:rPr>
              <a:t>Escenario probable </a:t>
            </a:r>
            <a:r>
              <a:rPr dirty="0" sz="1000" spc="-95">
                <a:latin typeface="Arial MT"/>
                <a:cs typeface="Arial MT"/>
              </a:rPr>
              <a:t>temperatura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383276" y="7999348"/>
            <a:ext cx="107505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90">
                <a:latin typeface="Arial MT"/>
                <a:cs typeface="Arial MT"/>
              </a:rPr>
              <a:t>"Superior"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45">
                <a:latin typeface="Arial MT"/>
                <a:cs typeface="Arial MT"/>
              </a:rPr>
              <a:t>lo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normal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(sobre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40">
                <a:latin typeface="Arial MT"/>
                <a:cs typeface="Arial MT"/>
              </a:rPr>
              <a:t>66).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3834129" y="8235950"/>
            <a:ext cx="1473835" cy="606425"/>
            <a:chOff x="3834129" y="8235950"/>
            <a:chExt cx="1473835" cy="606425"/>
          </a:xfrm>
        </p:grpSpPr>
        <p:pic>
          <p:nvPicPr>
            <p:cNvPr id="60" name="object 6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4129" y="8235950"/>
              <a:ext cx="1473835" cy="605917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25899" y="8427720"/>
              <a:ext cx="1106804" cy="238760"/>
            </a:xfrm>
            <a:prstGeom prst="rect">
              <a:avLst/>
            </a:prstGeom>
          </p:spPr>
        </p:pic>
      </p:grpSp>
      <p:sp>
        <p:nvSpPr>
          <p:cNvPr id="62" name="object 62" descr=""/>
          <p:cNvSpPr txBox="1"/>
          <p:nvPr/>
        </p:nvSpPr>
        <p:spPr>
          <a:xfrm>
            <a:off x="3871595" y="8701659"/>
            <a:ext cx="1488440" cy="13696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31750">
              <a:lnSpc>
                <a:spcPct val="97700"/>
              </a:lnSpc>
              <a:spcBef>
                <a:spcPts val="125"/>
              </a:spcBef>
            </a:pPr>
            <a:r>
              <a:rPr dirty="0" sz="1000">
                <a:latin typeface="Cambria"/>
                <a:cs typeface="Cambria"/>
              </a:rPr>
              <a:t>Cuando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probabilidades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ocurrencia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de</a:t>
            </a:r>
            <a:r>
              <a:rPr dirty="0" sz="1000">
                <a:latin typeface="Cambria"/>
                <a:cs typeface="Cambria"/>
              </a:rPr>
              <a:t> temperatura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entre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el</a:t>
            </a:r>
            <a:r>
              <a:rPr dirty="0" sz="1000">
                <a:latin typeface="Cambria"/>
                <a:cs typeface="Cambria"/>
              </a:rPr>
              <a:t> escenario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"Normal"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(entre </a:t>
            </a:r>
            <a:r>
              <a:rPr dirty="0" sz="1000">
                <a:latin typeface="Cambria"/>
                <a:cs typeface="Cambria"/>
              </a:rPr>
              <a:t>el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percentil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percentil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170"/>
              </a:lnSpc>
              <a:spcBef>
                <a:spcPts val="45"/>
              </a:spcBef>
            </a:pPr>
            <a:r>
              <a:rPr dirty="0" sz="1000">
                <a:latin typeface="Cambria"/>
                <a:cs typeface="Cambria"/>
              </a:rPr>
              <a:t>33)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"Superior"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lo</a:t>
            </a:r>
            <a:r>
              <a:rPr dirty="0" sz="1000">
                <a:latin typeface="Cambria"/>
                <a:cs typeface="Cambria"/>
              </a:rPr>
              <a:t> normal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(superior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al</a:t>
            </a:r>
            <a:r>
              <a:rPr dirty="0" sz="1000">
                <a:latin typeface="Cambria"/>
                <a:cs typeface="Cambria"/>
              </a:rPr>
              <a:t> percentil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66)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próximas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más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altas.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3" name="object 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3095" y="1594104"/>
            <a:ext cx="1983739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3840" marR="5080" indent="-23177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Chikungunya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año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48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25" b="1">
                <a:latin typeface="Arial"/>
                <a:cs typeface="Arial"/>
              </a:rPr>
              <a:t> 51)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7190" y="1503933"/>
            <a:ext cx="3295650" cy="631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5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semana.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2024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reportaron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43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(11,36%)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están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probables (88,64%).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97984" y="6983095"/>
            <a:ext cx="25933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niños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(48,84%)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-10">
                <a:latin typeface="Arial MT"/>
                <a:cs typeface="Arial MT"/>
              </a:rPr>
              <a:t> (16,28%).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2169" y="9758362"/>
            <a:ext cx="22059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65" b="1">
                <a:latin typeface="Arial"/>
                <a:cs typeface="Arial"/>
              </a:rPr>
              <a:t>Fuente: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85" b="1">
                <a:latin typeface="Arial"/>
                <a:cs typeface="Arial"/>
              </a:rPr>
              <a:t>CDC</a:t>
            </a:r>
            <a:r>
              <a:rPr dirty="0" sz="600" spc="30" b="1">
                <a:latin typeface="Arial"/>
                <a:cs typeface="Arial"/>
              </a:rPr>
              <a:t> </a:t>
            </a:r>
            <a:r>
              <a:rPr dirty="0" sz="600" spc="-80" b="1">
                <a:latin typeface="Arial"/>
                <a:cs typeface="Arial"/>
              </a:rPr>
              <a:t>–MINSA</a:t>
            </a:r>
            <a:r>
              <a:rPr dirty="0" sz="600" spc="25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Perú.</a:t>
            </a:r>
            <a:r>
              <a:rPr dirty="0" sz="600" spc="25" b="1">
                <a:latin typeface="Arial"/>
                <a:cs typeface="Arial"/>
              </a:rPr>
              <a:t> </a:t>
            </a:r>
            <a:r>
              <a:rPr dirty="0" sz="600" spc="-70" b="1">
                <a:latin typeface="Arial"/>
                <a:cs typeface="Arial"/>
                <a:hlinkClick r:id="rId2"/>
              </a:rPr>
              <a:t>www.dge.gob.pe.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Sala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Situacional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80" b="1">
                <a:latin typeface="Arial"/>
                <a:cs typeface="Arial"/>
              </a:rPr>
              <a:t>SE</a:t>
            </a:r>
            <a:r>
              <a:rPr dirty="0" sz="600" spc="40" b="1">
                <a:latin typeface="Arial"/>
                <a:cs typeface="Arial"/>
              </a:rPr>
              <a:t> </a:t>
            </a:r>
            <a:r>
              <a:rPr dirty="0" sz="600" spc="-70" b="1">
                <a:latin typeface="Arial"/>
                <a:cs typeface="Arial"/>
              </a:rPr>
              <a:t>48-</a:t>
            </a:r>
            <a:r>
              <a:rPr dirty="0" sz="600" spc="-20" b="1">
                <a:latin typeface="Arial"/>
                <a:cs typeface="Arial"/>
              </a:rPr>
              <a:t>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3439" y="2792984"/>
            <a:ext cx="22720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73709" marR="5080" indent="-46164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virus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procedencia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(SE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01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52/2024)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0059" y="7087235"/>
            <a:ext cx="3223260" cy="48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7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48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79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país,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 </a:t>
            </a:r>
            <a:r>
              <a:rPr dirty="0" sz="900">
                <a:latin typeface="Arial MT"/>
                <a:cs typeface="Arial MT"/>
              </a:rPr>
              <a:t>aporta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54,43%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país.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338279" y="5808039"/>
            <a:ext cx="2465070" cy="148590"/>
          </a:xfrm>
          <a:custGeom>
            <a:avLst/>
            <a:gdLst/>
            <a:ahLst/>
            <a:cxnLst/>
            <a:rect l="l" t="t" r="r" b="b"/>
            <a:pathLst>
              <a:path w="2465070" h="148589">
                <a:moveTo>
                  <a:pt x="0" y="148008"/>
                </a:moveTo>
                <a:lnTo>
                  <a:pt x="2464452" y="148008"/>
                </a:lnTo>
                <a:lnTo>
                  <a:pt x="2464452" y="0"/>
                </a:lnTo>
                <a:lnTo>
                  <a:pt x="0" y="0"/>
                </a:lnTo>
                <a:lnTo>
                  <a:pt x="0" y="14800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338279" y="5780294"/>
            <a:ext cx="2465070" cy="3219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240"/>
              </a:spcBef>
              <a:tabLst>
                <a:tab pos="1260475" algn="l"/>
                <a:tab pos="2109470" algn="l"/>
              </a:tabLst>
            </a:pPr>
            <a:r>
              <a:rPr dirty="0" sz="850" spc="10" b="1">
                <a:latin typeface="Calibri"/>
                <a:cs typeface="Calibri"/>
              </a:rPr>
              <a:t>Etapa</a:t>
            </a:r>
            <a:r>
              <a:rPr dirty="0" sz="850" spc="40" b="1">
                <a:latin typeface="Calibri"/>
                <a:cs typeface="Calibri"/>
              </a:rPr>
              <a:t> </a:t>
            </a:r>
            <a:r>
              <a:rPr dirty="0" sz="850" spc="65" b="1">
                <a:latin typeface="Calibri"/>
                <a:cs typeface="Calibri"/>
              </a:rPr>
              <a:t>de</a:t>
            </a:r>
            <a:r>
              <a:rPr dirty="0" sz="850" spc="114" b="1">
                <a:latin typeface="Calibri"/>
                <a:cs typeface="Calibri"/>
              </a:rPr>
              <a:t> </a:t>
            </a:r>
            <a:r>
              <a:rPr dirty="0" sz="850" spc="30" b="1">
                <a:latin typeface="Calibri"/>
                <a:cs typeface="Calibri"/>
              </a:rPr>
              <a:t>vida</a:t>
            </a:r>
            <a:r>
              <a:rPr dirty="0" sz="850" b="1">
                <a:latin typeface="Calibri"/>
                <a:cs typeface="Calibri"/>
              </a:rPr>
              <a:t>	</a:t>
            </a:r>
            <a:r>
              <a:rPr dirty="0" sz="850" spc="45" b="1">
                <a:latin typeface="Calibri"/>
                <a:cs typeface="Calibri"/>
              </a:rPr>
              <a:t>Frecuencia</a:t>
            </a:r>
            <a:r>
              <a:rPr dirty="0" sz="850" b="1">
                <a:latin typeface="Calibri"/>
                <a:cs typeface="Calibri"/>
              </a:rPr>
              <a:t>	</a:t>
            </a:r>
            <a:r>
              <a:rPr dirty="0" sz="850" spc="30" b="1">
                <a:latin typeface="Calibri"/>
                <a:cs typeface="Calibri"/>
              </a:rPr>
              <a:t>%</a:t>
            </a:r>
            <a:endParaRPr sz="85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150"/>
              </a:spcBef>
              <a:tabLst>
                <a:tab pos="1508125" algn="l"/>
                <a:tab pos="1978025" algn="l"/>
              </a:tabLst>
            </a:pPr>
            <a:r>
              <a:rPr dirty="0" sz="850" spc="60">
                <a:latin typeface="Calibri"/>
                <a:cs typeface="Calibri"/>
              </a:rPr>
              <a:t>Adolescente</a:t>
            </a:r>
            <a:r>
              <a:rPr dirty="0" sz="850" spc="229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[12-</a:t>
            </a:r>
            <a:r>
              <a:rPr dirty="0" sz="850" spc="-25">
                <a:latin typeface="Calibri"/>
                <a:cs typeface="Calibri"/>
              </a:rPr>
              <a:t>17]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15">
                <a:latin typeface="Calibri"/>
                <a:cs typeface="Calibri"/>
              </a:rPr>
              <a:t>5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10">
                <a:latin typeface="Calibri"/>
                <a:cs typeface="Calibri"/>
              </a:rPr>
              <a:t>11.63%</a:t>
            </a:r>
            <a:endParaRPr sz="850">
              <a:latin typeface="Calibri"/>
              <a:cs typeface="Calibri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4338279" y="6132052"/>
          <a:ext cx="254127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30"/>
                <a:gridCol w="537844"/>
                <a:gridCol w="696594"/>
              </a:tblGrid>
              <a:tr h="128905">
                <a:tc>
                  <a:txBody>
                    <a:bodyPr/>
                    <a:lstStyle/>
                    <a:p>
                      <a:pPr marL="15875">
                        <a:lnSpc>
                          <a:spcPts val="825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8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[30-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59]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825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825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13.95%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7955">
                <a:tc>
                  <a:txBody>
                    <a:bodyPr/>
                    <a:lstStyle/>
                    <a:p>
                      <a:pPr marL="15875">
                        <a:lnSpc>
                          <a:spcPts val="969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Mayor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[60+]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969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969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9.30%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7955">
                <a:tc>
                  <a:txBody>
                    <a:bodyPr/>
                    <a:lstStyle/>
                    <a:p>
                      <a:pPr marL="15875">
                        <a:lnSpc>
                          <a:spcPts val="969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Joven</a:t>
                      </a:r>
                      <a:r>
                        <a:rPr dirty="0" sz="8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[18-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29]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969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969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16.28%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4620">
                <a:tc>
                  <a:txBody>
                    <a:bodyPr/>
                    <a:lstStyle/>
                    <a:p>
                      <a:pPr marL="15875">
                        <a:lnSpc>
                          <a:spcPts val="965"/>
                        </a:lnSpc>
                      </a:pPr>
                      <a:r>
                        <a:rPr dirty="0" sz="850" spc="65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8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11]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965"/>
                        </a:lnSpc>
                      </a:pPr>
                      <a:r>
                        <a:rPr dirty="0" sz="850" spc="-25">
                          <a:latin typeface="Calibri"/>
                          <a:cs typeface="Calibri"/>
                        </a:rPr>
                        <a:t>21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965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48.84%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Total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850" spc="-25" b="1">
                          <a:latin typeface="Calibri"/>
                          <a:cs typeface="Calibri"/>
                        </a:rPr>
                        <a:t>43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100.00%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4330065" y="3425841"/>
            <a:ext cx="2765425" cy="2530475"/>
            <a:chOff x="4330065" y="3425841"/>
            <a:chExt cx="2765425" cy="2530475"/>
          </a:xfrm>
        </p:grpSpPr>
        <p:sp>
          <p:nvSpPr>
            <p:cNvPr id="14" name="object 14" descr=""/>
            <p:cNvSpPr/>
            <p:nvPr/>
          </p:nvSpPr>
          <p:spPr>
            <a:xfrm>
              <a:off x="4334172" y="5952371"/>
              <a:ext cx="2465070" cy="0"/>
            </a:xfrm>
            <a:custGeom>
              <a:avLst/>
              <a:gdLst/>
              <a:ahLst/>
              <a:cxnLst/>
              <a:rect l="l" t="t" r="r" b="b"/>
              <a:pathLst>
                <a:path w="2465070" h="0">
                  <a:moveTo>
                    <a:pt x="0" y="0"/>
                  </a:moveTo>
                  <a:lnTo>
                    <a:pt x="2464507" y="0"/>
                  </a:lnTo>
                </a:path>
              </a:pathLst>
            </a:custGeom>
            <a:ln w="7351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30065" y="5948696"/>
              <a:ext cx="2472690" cy="7620"/>
            </a:xfrm>
            <a:custGeom>
              <a:avLst/>
              <a:gdLst/>
              <a:ahLst/>
              <a:cxnLst/>
              <a:rect l="l" t="t" r="r" b="b"/>
              <a:pathLst>
                <a:path w="2472690" h="7620">
                  <a:moveTo>
                    <a:pt x="2472667" y="0"/>
                  </a:moveTo>
                  <a:lnTo>
                    <a:pt x="0" y="0"/>
                  </a:lnTo>
                  <a:lnTo>
                    <a:pt x="0" y="7351"/>
                  </a:lnTo>
                  <a:lnTo>
                    <a:pt x="2472667" y="7351"/>
                  </a:lnTo>
                  <a:lnTo>
                    <a:pt x="2472667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7983" y="5815390"/>
              <a:ext cx="140199" cy="12595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826531" y="3425841"/>
              <a:ext cx="268605" cy="93980"/>
            </a:xfrm>
            <a:custGeom>
              <a:avLst/>
              <a:gdLst/>
              <a:ahLst/>
              <a:cxnLst/>
              <a:rect l="l" t="t" r="r" b="b"/>
              <a:pathLst>
                <a:path w="268604" h="93979">
                  <a:moveTo>
                    <a:pt x="0" y="93976"/>
                  </a:moveTo>
                  <a:lnTo>
                    <a:pt x="268488" y="93976"/>
                  </a:lnTo>
                  <a:lnTo>
                    <a:pt x="268488" y="0"/>
                  </a:lnTo>
                  <a:lnTo>
                    <a:pt x="0" y="0"/>
                  </a:lnTo>
                  <a:lnTo>
                    <a:pt x="0" y="9397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26531" y="3519817"/>
              <a:ext cx="268605" cy="93980"/>
            </a:xfrm>
            <a:custGeom>
              <a:avLst/>
              <a:gdLst/>
              <a:ahLst/>
              <a:cxnLst/>
              <a:rect l="l" t="t" r="r" b="b"/>
              <a:pathLst>
                <a:path w="268604" h="93979">
                  <a:moveTo>
                    <a:pt x="0" y="93976"/>
                  </a:moveTo>
                  <a:lnTo>
                    <a:pt x="268488" y="93976"/>
                  </a:lnTo>
                  <a:lnTo>
                    <a:pt x="268488" y="0"/>
                  </a:lnTo>
                  <a:lnTo>
                    <a:pt x="0" y="0"/>
                  </a:lnTo>
                  <a:lnTo>
                    <a:pt x="0" y="93976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26531" y="3613793"/>
              <a:ext cx="268605" cy="93980"/>
            </a:xfrm>
            <a:custGeom>
              <a:avLst/>
              <a:gdLst/>
              <a:ahLst/>
              <a:cxnLst/>
              <a:rect l="l" t="t" r="r" b="b"/>
              <a:pathLst>
                <a:path w="268604" h="93979">
                  <a:moveTo>
                    <a:pt x="0" y="93976"/>
                  </a:moveTo>
                  <a:lnTo>
                    <a:pt x="268488" y="93976"/>
                  </a:lnTo>
                  <a:lnTo>
                    <a:pt x="268488" y="0"/>
                  </a:lnTo>
                  <a:lnTo>
                    <a:pt x="0" y="0"/>
                  </a:lnTo>
                  <a:lnTo>
                    <a:pt x="0" y="9397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26532" y="3707769"/>
              <a:ext cx="268605" cy="93980"/>
            </a:xfrm>
            <a:custGeom>
              <a:avLst/>
              <a:gdLst/>
              <a:ahLst/>
              <a:cxnLst/>
              <a:rect l="l" t="t" r="r" b="b"/>
              <a:pathLst>
                <a:path w="268604" h="93979">
                  <a:moveTo>
                    <a:pt x="268488" y="0"/>
                  </a:moveTo>
                  <a:lnTo>
                    <a:pt x="0" y="0"/>
                  </a:lnTo>
                  <a:lnTo>
                    <a:pt x="0" y="93976"/>
                  </a:lnTo>
                  <a:lnTo>
                    <a:pt x="268488" y="93976"/>
                  </a:lnTo>
                  <a:lnTo>
                    <a:pt x="26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48969" y="4333494"/>
            <a:ext cx="2613025" cy="264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93420" marR="5080" indent="-68135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virus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tipo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procedencia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2015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2024*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56130" y="3324500"/>
            <a:ext cx="848360" cy="10731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100" b="1">
                <a:latin typeface="Arial"/>
                <a:cs typeface="Arial"/>
              </a:rPr>
              <a:t>RIESGO</a:t>
            </a:r>
            <a:r>
              <a:rPr dirty="0" sz="500" spc="60" b="1">
                <a:latin typeface="Arial"/>
                <a:cs typeface="Arial"/>
              </a:rPr>
              <a:t> </a:t>
            </a:r>
            <a:r>
              <a:rPr dirty="0" sz="500" spc="95" b="1">
                <a:latin typeface="Arial"/>
                <a:cs typeface="Arial"/>
              </a:rPr>
              <a:t>x</a:t>
            </a:r>
            <a:r>
              <a:rPr dirty="0" sz="500" spc="114" b="1">
                <a:latin typeface="Arial"/>
                <a:cs typeface="Arial"/>
              </a:rPr>
              <a:t> </a:t>
            </a:r>
            <a:r>
              <a:rPr dirty="0" sz="500" spc="85" b="1">
                <a:latin typeface="Arial"/>
                <a:cs typeface="Arial"/>
              </a:rPr>
              <a:t>1000</a:t>
            </a:r>
            <a:r>
              <a:rPr dirty="0" sz="500" spc="60" b="1">
                <a:latin typeface="Arial"/>
                <a:cs typeface="Arial"/>
              </a:rPr>
              <a:t> </a:t>
            </a:r>
            <a:r>
              <a:rPr dirty="0" sz="500" spc="75" b="1">
                <a:latin typeface="Arial"/>
                <a:cs typeface="Arial"/>
              </a:rPr>
              <a:t>hab.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5537080" y="3437600"/>
          <a:ext cx="1360170" cy="35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925"/>
                <a:gridCol w="316865"/>
                <a:gridCol w="297179"/>
              </a:tblGrid>
              <a:tr h="85725">
                <a:tc>
                  <a:txBody>
                    <a:bodyPr/>
                    <a:lstStyle/>
                    <a:p>
                      <a:pPr marL="31750">
                        <a:lnSpc>
                          <a:spcPts val="580"/>
                        </a:lnSpc>
                      </a:pPr>
                      <a:r>
                        <a:rPr dirty="0" sz="500" spc="8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80"/>
                        </a:lnSpc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580"/>
                        </a:lnSpc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 marL="3175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9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  <a:tr h="93345">
                <a:tc>
                  <a:txBody>
                    <a:bodyPr/>
                    <a:lstStyle/>
                    <a:p>
                      <a:pPr marL="3175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9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95"/>
                        </a:lnSpc>
                        <a:spcBef>
                          <a:spcPts val="4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  <a:tr h="85725">
                <a:tc>
                  <a:txBody>
                    <a:bodyPr/>
                    <a:lstStyle/>
                    <a:p>
                      <a:pPr marL="31750">
                        <a:lnSpc>
                          <a:spcPts val="535"/>
                        </a:lnSpc>
                        <a:spcBef>
                          <a:spcPts val="45"/>
                        </a:spcBef>
                      </a:pPr>
                      <a:r>
                        <a:rPr dirty="0" sz="500" spc="7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35"/>
                        </a:lnSpc>
                        <a:spcBef>
                          <a:spcPts val="45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35"/>
                        </a:lnSpc>
                        <a:spcBef>
                          <a:spcPts val="4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</a:tbl>
          </a:graphicData>
        </a:graphic>
      </p:graphicFrame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557499" y="3152454"/>
          <a:ext cx="3256915" cy="104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334009"/>
                <a:gridCol w="340359"/>
                <a:gridCol w="295275"/>
                <a:gridCol w="353060"/>
                <a:gridCol w="365760"/>
                <a:gridCol w="372110"/>
              </a:tblGrid>
              <a:tr h="11557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705"/>
                        </a:lnSpc>
                        <a:spcBef>
                          <a:spcPts val="105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212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TUMBES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20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CORRALES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6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20">
                          <a:latin typeface="Arial MT"/>
                          <a:cs typeface="Arial MT"/>
                        </a:rPr>
                        <a:t>CRUZ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600" spc="2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VERDES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ZARUMILLA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03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0">
                          <a:latin typeface="Arial MT"/>
                          <a:cs typeface="Arial MT"/>
                        </a:rPr>
                        <a:t>PAPAYAL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600" spc="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 descr=""/>
          <p:cNvSpPr/>
          <p:nvPr/>
        </p:nvSpPr>
        <p:spPr>
          <a:xfrm>
            <a:off x="377705" y="6945155"/>
            <a:ext cx="3794760" cy="93980"/>
          </a:xfrm>
          <a:custGeom>
            <a:avLst/>
            <a:gdLst/>
            <a:ahLst/>
            <a:cxnLst/>
            <a:rect l="l" t="t" r="r" b="b"/>
            <a:pathLst>
              <a:path w="3794760" h="93979">
                <a:moveTo>
                  <a:pt x="0" y="93835"/>
                </a:moveTo>
                <a:lnTo>
                  <a:pt x="3794727" y="93835"/>
                </a:lnTo>
                <a:lnTo>
                  <a:pt x="3794727" y="0"/>
                </a:lnTo>
                <a:lnTo>
                  <a:pt x="0" y="0"/>
                </a:lnTo>
                <a:lnTo>
                  <a:pt x="0" y="938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377705" y="4625437"/>
            <a:ext cx="3794760" cy="152400"/>
            <a:chOff x="377705" y="4625437"/>
            <a:chExt cx="3794760" cy="152400"/>
          </a:xfrm>
        </p:grpSpPr>
        <p:sp>
          <p:nvSpPr>
            <p:cNvPr id="27" name="object 27" descr=""/>
            <p:cNvSpPr/>
            <p:nvPr/>
          </p:nvSpPr>
          <p:spPr>
            <a:xfrm>
              <a:off x="377705" y="4625437"/>
              <a:ext cx="3794760" cy="89535"/>
            </a:xfrm>
            <a:custGeom>
              <a:avLst/>
              <a:gdLst/>
              <a:ahLst/>
              <a:cxnLst/>
              <a:rect l="l" t="t" r="r" b="b"/>
              <a:pathLst>
                <a:path w="3794760" h="89535">
                  <a:moveTo>
                    <a:pt x="0" y="89387"/>
                  </a:moveTo>
                  <a:lnTo>
                    <a:pt x="3794727" y="89387"/>
                  </a:lnTo>
                  <a:lnTo>
                    <a:pt x="3794727" y="0"/>
                  </a:lnTo>
                  <a:lnTo>
                    <a:pt x="0" y="0"/>
                  </a:lnTo>
                  <a:lnTo>
                    <a:pt x="0" y="8938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47" y="4737102"/>
              <a:ext cx="34722" cy="3137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02507" y="4737102"/>
              <a:ext cx="34925" cy="5080"/>
            </a:xfrm>
            <a:custGeom>
              <a:avLst/>
              <a:gdLst/>
              <a:ahLst/>
              <a:cxnLst/>
              <a:rect l="l" t="t" r="r" b="b"/>
              <a:pathLst>
                <a:path w="34925" h="5079">
                  <a:moveTo>
                    <a:pt x="34888" y="0"/>
                  </a:moveTo>
                  <a:lnTo>
                    <a:pt x="0" y="0"/>
                  </a:lnTo>
                  <a:lnTo>
                    <a:pt x="0" y="4609"/>
                  </a:lnTo>
                  <a:lnTo>
                    <a:pt x="34888" y="4609"/>
                  </a:lnTo>
                  <a:lnTo>
                    <a:pt x="34888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02501" y="4741722"/>
              <a:ext cx="40005" cy="36195"/>
            </a:xfrm>
            <a:custGeom>
              <a:avLst/>
              <a:gdLst/>
              <a:ahLst/>
              <a:cxnLst/>
              <a:rect l="l" t="t" r="r" b="b"/>
              <a:pathLst>
                <a:path w="40004" h="36195">
                  <a:moveTo>
                    <a:pt x="34886" y="31229"/>
                  </a:moveTo>
                  <a:lnTo>
                    <a:pt x="0" y="31229"/>
                  </a:lnTo>
                  <a:lnTo>
                    <a:pt x="0" y="35687"/>
                  </a:lnTo>
                  <a:lnTo>
                    <a:pt x="34886" y="35687"/>
                  </a:lnTo>
                  <a:lnTo>
                    <a:pt x="34886" y="31229"/>
                  </a:lnTo>
                  <a:close/>
                </a:path>
                <a:path w="40004" h="36195">
                  <a:moveTo>
                    <a:pt x="39852" y="0"/>
                  </a:moveTo>
                  <a:lnTo>
                    <a:pt x="34886" y="0"/>
                  </a:lnTo>
                  <a:lnTo>
                    <a:pt x="34886" y="31229"/>
                  </a:lnTo>
                  <a:lnTo>
                    <a:pt x="39852" y="31229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7547" y="4741712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79" h="31750">
                  <a:moveTo>
                    <a:pt x="4960" y="0"/>
                  </a:moveTo>
                  <a:lnTo>
                    <a:pt x="0" y="0"/>
                  </a:lnTo>
                  <a:lnTo>
                    <a:pt x="0" y="31228"/>
                  </a:lnTo>
                  <a:lnTo>
                    <a:pt x="4960" y="31228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07467" y="4755095"/>
              <a:ext cx="25400" cy="5080"/>
            </a:xfrm>
            <a:custGeom>
              <a:avLst/>
              <a:gdLst/>
              <a:ahLst/>
              <a:cxnLst/>
              <a:rect l="l" t="t" r="r" b="b"/>
              <a:pathLst>
                <a:path w="25400" h="5079">
                  <a:moveTo>
                    <a:pt x="24802" y="0"/>
                  </a:moveTo>
                  <a:lnTo>
                    <a:pt x="0" y="0"/>
                  </a:lnTo>
                  <a:lnTo>
                    <a:pt x="0" y="4461"/>
                  </a:lnTo>
                  <a:lnTo>
                    <a:pt x="24802" y="4461"/>
                  </a:lnTo>
                  <a:lnTo>
                    <a:pt x="24802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372744" y="4642218"/>
          <a:ext cx="3876040" cy="77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60"/>
                <a:gridCol w="230504"/>
                <a:gridCol w="253365"/>
                <a:gridCol w="248284"/>
                <a:gridCol w="262889"/>
                <a:gridCol w="282575"/>
                <a:gridCol w="274955"/>
                <a:gridCol w="257810"/>
                <a:gridCol w="250189"/>
                <a:gridCol w="262889"/>
                <a:gridCol w="255269"/>
                <a:gridCol w="330200"/>
              </a:tblGrid>
              <a:tr h="78105">
                <a:tc>
                  <a:txBody>
                    <a:bodyPr/>
                    <a:lstStyle/>
                    <a:p>
                      <a:pPr marL="14604">
                        <a:lnSpc>
                          <a:spcPts val="495"/>
                        </a:lnSpc>
                      </a:pPr>
                      <a:r>
                        <a:rPr dirty="0" sz="5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5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DX/Distrito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ts val="495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  <a:tr h="81280">
                <a:tc>
                  <a:txBody>
                    <a:bodyPr/>
                    <a:lstStyle/>
                    <a:p>
                      <a:pPr marL="79375">
                        <a:lnSpc>
                          <a:spcPts val="540"/>
                        </a:lnSpc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Confirmado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164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4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54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4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4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ts val="54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789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9715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CANOAS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CASITAS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MATAPALO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 marL="143510">
                        <a:lnSpc>
                          <a:spcPts val="515"/>
                        </a:lnSpc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1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34" name="object 34" descr=""/>
          <p:cNvGrpSpPr/>
          <p:nvPr/>
        </p:nvGrpSpPr>
        <p:grpSpPr>
          <a:xfrm>
            <a:off x="467994" y="3420677"/>
            <a:ext cx="6627495" cy="6134735"/>
            <a:chOff x="467994" y="3420677"/>
            <a:chExt cx="6627495" cy="6134735"/>
          </a:xfrm>
        </p:grpSpPr>
        <p:sp>
          <p:nvSpPr>
            <p:cNvPr id="35" name="object 35" descr=""/>
            <p:cNvSpPr/>
            <p:nvPr/>
          </p:nvSpPr>
          <p:spPr>
            <a:xfrm>
              <a:off x="6820001" y="3420681"/>
              <a:ext cx="275590" cy="381635"/>
            </a:xfrm>
            <a:custGeom>
              <a:avLst/>
              <a:gdLst/>
              <a:ahLst/>
              <a:cxnLst/>
              <a:rect l="l" t="t" r="r" b="b"/>
              <a:pathLst>
                <a:path w="275590" h="381635">
                  <a:moveTo>
                    <a:pt x="275018" y="0"/>
                  </a:moveTo>
                  <a:lnTo>
                    <a:pt x="261924" y="0"/>
                  </a:lnTo>
                  <a:lnTo>
                    <a:pt x="261924" y="10325"/>
                  </a:lnTo>
                  <a:lnTo>
                    <a:pt x="261924" y="93980"/>
                  </a:lnTo>
                  <a:lnTo>
                    <a:pt x="261924" y="104305"/>
                  </a:lnTo>
                  <a:lnTo>
                    <a:pt x="261924" y="187960"/>
                  </a:lnTo>
                  <a:lnTo>
                    <a:pt x="261924" y="198285"/>
                  </a:lnTo>
                  <a:lnTo>
                    <a:pt x="261924" y="281927"/>
                  </a:lnTo>
                  <a:lnTo>
                    <a:pt x="13042" y="281927"/>
                  </a:lnTo>
                  <a:lnTo>
                    <a:pt x="13042" y="198285"/>
                  </a:lnTo>
                  <a:lnTo>
                    <a:pt x="261924" y="198285"/>
                  </a:lnTo>
                  <a:lnTo>
                    <a:pt x="261924" y="187960"/>
                  </a:lnTo>
                  <a:lnTo>
                    <a:pt x="13042" y="187960"/>
                  </a:lnTo>
                  <a:lnTo>
                    <a:pt x="13042" y="104305"/>
                  </a:lnTo>
                  <a:lnTo>
                    <a:pt x="261924" y="104305"/>
                  </a:lnTo>
                  <a:lnTo>
                    <a:pt x="261924" y="93980"/>
                  </a:lnTo>
                  <a:lnTo>
                    <a:pt x="13042" y="93980"/>
                  </a:lnTo>
                  <a:lnTo>
                    <a:pt x="13042" y="10325"/>
                  </a:lnTo>
                  <a:lnTo>
                    <a:pt x="261924" y="10325"/>
                  </a:lnTo>
                  <a:lnTo>
                    <a:pt x="261924" y="0"/>
                  </a:lnTo>
                  <a:lnTo>
                    <a:pt x="13042" y="0"/>
                  </a:lnTo>
                  <a:lnTo>
                    <a:pt x="0" y="0"/>
                  </a:lnTo>
                  <a:lnTo>
                    <a:pt x="0" y="381076"/>
                  </a:lnTo>
                  <a:lnTo>
                    <a:pt x="13042" y="381076"/>
                  </a:lnTo>
                  <a:lnTo>
                    <a:pt x="13042" y="292252"/>
                  </a:lnTo>
                  <a:lnTo>
                    <a:pt x="261924" y="292252"/>
                  </a:lnTo>
                  <a:lnTo>
                    <a:pt x="261924" y="381076"/>
                  </a:lnTo>
                  <a:lnTo>
                    <a:pt x="274967" y="381076"/>
                  </a:lnTo>
                  <a:lnTo>
                    <a:pt x="274967" y="292252"/>
                  </a:lnTo>
                  <a:lnTo>
                    <a:pt x="275018" y="281927"/>
                  </a:lnTo>
                  <a:lnTo>
                    <a:pt x="274967" y="198285"/>
                  </a:lnTo>
                  <a:lnTo>
                    <a:pt x="275018" y="187960"/>
                  </a:lnTo>
                  <a:lnTo>
                    <a:pt x="274967" y="104305"/>
                  </a:lnTo>
                  <a:lnTo>
                    <a:pt x="275018" y="93980"/>
                  </a:lnTo>
                  <a:lnTo>
                    <a:pt x="274967" y="10325"/>
                  </a:lnTo>
                  <a:lnTo>
                    <a:pt x="275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36271" y="3799164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444" y="0"/>
                  </a:lnTo>
                </a:path>
              </a:pathLst>
            </a:custGeom>
            <a:ln w="5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833054" y="3796582"/>
              <a:ext cx="248920" cy="5715"/>
            </a:xfrm>
            <a:custGeom>
              <a:avLst/>
              <a:gdLst/>
              <a:ahLst/>
              <a:cxnLst/>
              <a:rect l="l" t="t" r="r" b="b"/>
              <a:pathLst>
                <a:path w="248920" h="5714">
                  <a:moveTo>
                    <a:pt x="248922" y="0"/>
                  </a:moveTo>
                  <a:lnTo>
                    <a:pt x="0" y="0"/>
                  </a:lnTo>
                  <a:lnTo>
                    <a:pt x="0" y="5163"/>
                  </a:lnTo>
                  <a:lnTo>
                    <a:pt x="248922" y="5163"/>
                  </a:lnTo>
                  <a:lnTo>
                    <a:pt x="24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994" y="7683487"/>
              <a:ext cx="3816350" cy="1871345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504062" y="5417268"/>
            <a:ext cx="3048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35"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571910" y="5417268"/>
            <a:ext cx="9525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35276" y="5417268"/>
            <a:ext cx="635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088456" y="5417268"/>
            <a:ext cx="635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917972" y="5417268"/>
            <a:ext cx="635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419636" y="5417268"/>
            <a:ext cx="635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50465" y="5429885"/>
            <a:ext cx="307467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017269" marR="30480" indent="-979805">
              <a:lnSpc>
                <a:spcPts val="919"/>
              </a:lnSpc>
              <a:spcBef>
                <a:spcPts val="160"/>
              </a:spcBef>
            </a:pPr>
            <a:r>
              <a:rPr dirty="0" baseline="38888" sz="750" spc="-82">
                <a:latin typeface="Calibri"/>
                <a:cs typeface="Calibri"/>
              </a:rPr>
              <a:t>17</a:t>
            </a:r>
            <a:r>
              <a:rPr dirty="0" sz="800" spc="-55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virus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Edad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del</a:t>
            </a:r>
            <a:r>
              <a:rPr dirty="0" sz="800" spc="-4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año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(SE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52)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6" name="object 46" descr=""/>
          <p:cNvGraphicFramePr>
            <a:graphicFrameLocks noGrp="1"/>
          </p:cNvGraphicFramePr>
          <p:nvPr/>
        </p:nvGraphicFramePr>
        <p:xfrm>
          <a:off x="372744" y="5536080"/>
          <a:ext cx="3876040" cy="515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/>
                <a:gridCol w="217170"/>
                <a:gridCol w="245744"/>
                <a:gridCol w="258444"/>
                <a:gridCol w="257810"/>
                <a:gridCol w="281305"/>
                <a:gridCol w="266064"/>
                <a:gridCol w="274319"/>
                <a:gridCol w="234950"/>
                <a:gridCol w="278764"/>
                <a:gridCol w="264160"/>
                <a:gridCol w="313054"/>
              </a:tblGrid>
              <a:tr h="78105">
                <a:tc>
                  <a:txBody>
                    <a:bodyPr/>
                    <a:lstStyle/>
                    <a:p>
                      <a:pPr marL="143510">
                        <a:lnSpc>
                          <a:spcPts val="49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49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49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90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ts val="560"/>
                        </a:lnSpc>
                        <a:spcBef>
                          <a:spcPts val="100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Probable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ts val="560"/>
                        </a:lnSpc>
                        <a:spcBef>
                          <a:spcPts val="10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44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ts val="560"/>
                        </a:lnSpc>
                        <a:spcBef>
                          <a:spcPts val="10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872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39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R="6985">
                        <a:lnSpc>
                          <a:spcPts val="560"/>
                        </a:lnSpc>
                        <a:spcBef>
                          <a:spcPts val="10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56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56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87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15240">
                        <a:lnSpc>
                          <a:spcPts val="560"/>
                        </a:lnSpc>
                        <a:spcBef>
                          <a:spcPts val="100"/>
                        </a:spcBef>
                      </a:pPr>
                      <a:r>
                        <a:rPr dirty="0" sz="500" spc="-20" b="1">
                          <a:latin typeface="Calibri"/>
                          <a:cs typeface="Calibri"/>
                        </a:rPr>
                        <a:t>1222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7" name="object 47" descr=""/>
          <p:cNvGrpSpPr/>
          <p:nvPr/>
        </p:nvGrpSpPr>
        <p:grpSpPr>
          <a:xfrm>
            <a:off x="397547" y="5988670"/>
            <a:ext cx="45085" cy="40640"/>
            <a:chOff x="397547" y="5988670"/>
            <a:chExt cx="45085" cy="40640"/>
          </a:xfrm>
        </p:grpSpPr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47" y="5988670"/>
              <a:ext cx="34722" cy="3122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02507" y="5988670"/>
              <a:ext cx="34925" cy="5080"/>
            </a:xfrm>
            <a:custGeom>
              <a:avLst/>
              <a:gdLst/>
              <a:ahLst/>
              <a:cxnLst/>
              <a:rect l="l" t="t" r="r" b="b"/>
              <a:pathLst>
                <a:path w="34925" h="5079">
                  <a:moveTo>
                    <a:pt x="34888" y="0"/>
                  </a:moveTo>
                  <a:lnTo>
                    <a:pt x="0" y="0"/>
                  </a:lnTo>
                  <a:lnTo>
                    <a:pt x="0" y="4461"/>
                  </a:lnTo>
                  <a:lnTo>
                    <a:pt x="34888" y="4461"/>
                  </a:lnTo>
                  <a:lnTo>
                    <a:pt x="34888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02501" y="5993104"/>
              <a:ext cx="40005" cy="36195"/>
            </a:xfrm>
            <a:custGeom>
              <a:avLst/>
              <a:gdLst/>
              <a:ahLst/>
              <a:cxnLst/>
              <a:rect l="l" t="t" r="r" b="b"/>
              <a:pathLst>
                <a:path w="40004" h="36195">
                  <a:moveTo>
                    <a:pt x="34886" y="31381"/>
                  </a:moveTo>
                  <a:lnTo>
                    <a:pt x="0" y="31381"/>
                  </a:lnTo>
                  <a:lnTo>
                    <a:pt x="0" y="35839"/>
                  </a:lnTo>
                  <a:lnTo>
                    <a:pt x="34886" y="35839"/>
                  </a:lnTo>
                  <a:lnTo>
                    <a:pt x="34886" y="31381"/>
                  </a:lnTo>
                  <a:close/>
                </a:path>
                <a:path w="40004" h="36195">
                  <a:moveTo>
                    <a:pt x="39852" y="0"/>
                  </a:moveTo>
                  <a:lnTo>
                    <a:pt x="34886" y="0"/>
                  </a:lnTo>
                  <a:lnTo>
                    <a:pt x="34886" y="31381"/>
                  </a:lnTo>
                  <a:lnTo>
                    <a:pt x="39852" y="31381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97547" y="5993102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79" h="31750">
                  <a:moveTo>
                    <a:pt x="4960" y="0"/>
                  </a:moveTo>
                  <a:lnTo>
                    <a:pt x="0" y="0"/>
                  </a:lnTo>
                  <a:lnTo>
                    <a:pt x="0" y="31377"/>
                  </a:lnTo>
                  <a:lnTo>
                    <a:pt x="4960" y="31377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07467" y="6006515"/>
              <a:ext cx="25400" cy="5080"/>
            </a:xfrm>
            <a:custGeom>
              <a:avLst/>
              <a:gdLst/>
              <a:ahLst/>
              <a:cxnLst/>
              <a:rect l="l" t="t" r="r" b="b"/>
              <a:pathLst>
                <a:path w="25400" h="5079">
                  <a:moveTo>
                    <a:pt x="24802" y="0"/>
                  </a:moveTo>
                  <a:lnTo>
                    <a:pt x="0" y="0"/>
                  </a:lnTo>
                  <a:lnTo>
                    <a:pt x="0" y="4461"/>
                  </a:lnTo>
                  <a:lnTo>
                    <a:pt x="24802" y="4461"/>
                  </a:lnTo>
                  <a:lnTo>
                    <a:pt x="24802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3" name="object 53" descr=""/>
          <p:cNvGraphicFramePr>
            <a:graphicFrameLocks noGrp="1"/>
          </p:cNvGraphicFramePr>
          <p:nvPr/>
        </p:nvGraphicFramePr>
        <p:xfrm>
          <a:off x="348435" y="6055738"/>
          <a:ext cx="3892550" cy="97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44"/>
                <a:gridCol w="199390"/>
                <a:gridCol w="269875"/>
                <a:gridCol w="247650"/>
                <a:gridCol w="264794"/>
                <a:gridCol w="273685"/>
                <a:gridCol w="264794"/>
                <a:gridCol w="265430"/>
                <a:gridCol w="249555"/>
                <a:gridCol w="262255"/>
                <a:gridCol w="269874"/>
                <a:gridCol w="306704"/>
              </a:tblGrid>
              <a:tr h="94615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</a:tr>
              <a:tr h="88900">
                <a:tc>
                  <a:txBody>
                    <a:bodyPr/>
                    <a:lstStyle/>
                    <a:p>
                      <a:pPr algn="r" marR="45085">
                        <a:lnSpc>
                          <a:spcPts val="585"/>
                        </a:lnSpc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CANOAS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PAPAYAL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algn="r" marR="18415">
                        <a:lnSpc>
                          <a:spcPts val="58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474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663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8900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38735">
                        <a:lnSpc>
                          <a:spcPts val="56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6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56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6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6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54" name="object 54" descr=""/>
          <p:cNvGrpSpPr/>
          <p:nvPr/>
        </p:nvGrpSpPr>
        <p:grpSpPr>
          <a:xfrm>
            <a:off x="372745" y="6945157"/>
            <a:ext cx="3799840" cy="5080"/>
            <a:chOff x="372745" y="6945157"/>
            <a:chExt cx="3799840" cy="5080"/>
          </a:xfrm>
        </p:grpSpPr>
        <p:sp>
          <p:nvSpPr>
            <p:cNvPr id="55" name="object 55" descr=""/>
            <p:cNvSpPr/>
            <p:nvPr/>
          </p:nvSpPr>
          <p:spPr>
            <a:xfrm>
              <a:off x="375225" y="6947388"/>
              <a:ext cx="3794760" cy="0"/>
            </a:xfrm>
            <a:custGeom>
              <a:avLst/>
              <a:gdLst/>
              <a:ahLst/>
              <a:cxnLst/>
              <a:rect l="l" t="t" r="r" b="b"/>
              <a:pathLst>
                <a:path w="3794760" h="0">
                  <a:moveTo>
                    <a:pt x="0" y="0"/>
                  </a:moveTo>
                  <a:lnTo>
                    <a:pt x="3794760" y="0"/>
                  </a:lnTo>
                </a:path>
              </a:pathLst>
            </a:custGeom>
            <a:ln w="4461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72745" y="6945157"/>
              <a:ext cx="3799840" cy="5080"/>
            </a:xfrm>
            <a:custGeom>
              <a:avLst/>
              <a:gdLst/>
              <a:ahLst/>
              <a:cxnLst/>
              <a:rect l="l" t="t" r="r" b="b"/>
              <a:pathLst>
                <a:path w="3799840" h="5079">
                  <a:moveTo>
                    <a:pt x="3799687" y="0"/>
                  </a:moveTo>
                  <a:lnTo>
                    <a:pt x="0" y="0"/>
                  </a:lnTo>
                  <a:lnTo>
                    <a:pt x="0" y="4461"/>
                  </a:lnTo>
                  <a:lnTo>
                    <a:pt x="3799687" y="4461"/>
                  </a:lnTo>
                  <a:lnTo>
                    <a:pt x="3799687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372744" y="4629912"/>
            <a:ext cx="3799840" cy="85090"/>
            <a:chOff x="372744" y="4629912"/>
            <a:chExt cx="3799840" cy="85090"/>
          </a:xfrm>
        </p:grpSpPr>
        <p:sp>
          <p:nvSpPr>
            <p:cNvPr id="58" name="object 58" descr=""/>
            <p:cNvSpPr/>
            <p:nvPr/>
          </p:nvSpPr>
          <p:spPr>
            <a:xfrm>
              <a:off x="375225" y="4712565"/>
              <a:ext cx="3794760" cy="0"/>
            </a:xfrm>
            <a:custGeom>
              <a:avLst/>
              <a:gdLst/>
              <a:ahLst/>
              <a:cxnLst/>
              <a:rect l="l" t="t" r="r" b="b"/>
              <a:pathLst>
                <a:path w="3794760" h="0">
                  <a:moveTo>
                    <a:pt x="0" y="0"/>
                  </a:moveTo>
                  <a:lnTo>
                    <a:pt x="3794760" y="0"/>
                  </a:lnTo>
                </a:path>
              </a:pathLst>
            </a:custGeom>
            <a:ln w="4461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72744" y="4710364"/>
              <a:ext cx="3799840" cy="5080"/>
            </a:xfrm>
            <a:custGeom>
              <a:avLst/>
              <a:gdLst/>
              <a:ahLst/>
              <a:cxnLst/>
              <a:rect l="l" t="t" r="r" b="b"/>
              <a:pathLst>
                <a:path w="3799840" h="5079">
                  <a:moveTo>
                    <a:pt x="3799687" y="0"/>
                  </a:moveTo>
                  <a:lnTo>
                    <a:pt x="0" y="0"/>
                  </a:lnTo>
                  <a:lnTo>
                    <a:pt x="0" y="4461"/>
                  </a:lnTo>
                  <a:lnTo>
                    <a:pt x="3799687" y="4461"/>
                  </a:lnTo>
                  <a:lnTo>
                    <a:pt x="3799687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603" y="4629912"/>
              <a:ext cx="84492" cy="75990"/>
            </a:xfrm>
            <a:prstGeom prst="rect">
              <a:avLst/>
            </a:prstGeom>
          </p:spPr>
        </p:pic>
      </p:grpSp>
      <p:pic>
        <p:nvPicPr>
          <p:cNvPr id="61" name="object 6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6679" y="1865630"/>
            <a:ext cx="2724785" cy="1922018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2185035" y="1075055"/>
            <a:ext cx="32619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4"/>
              </a:spcBef>
            </a:pPr>
            <a:r>
              <a:rPr dirty="0" sz="1200" b="1">
                <a:latin typeface="Arial"/>
                <a:cs typeface="Arial"/>
              </a:rPr>
              <a:t>Chikungunya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02/2025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924834" y="4509586"/>
              <a:ext cx="1424305" cy="145415"/>
            </a:xfrm>
            <a:custGeom>
              <a:avLst/>
              <a:gdLst/>
              <a:ahLst/>
              <a:cxnLst/>
              <a:rect l="l" t="t" r="r" b="b"/>
              <a:pathLst>
                <a:path w="1424305" h="145414">
                  <a:moveTo>
                    <a:pt x="1423990" y="0"/>
                  </a:moveTo>
                  <a:lnTo>
                    <a:pt x="0" y="0"/>
                  </a:lnTo>
                  <a:lnTo>
                    <a:pt x="0" y="144929"/>
                  </a:lnTo>
                  <a:lnTo>
                    <a:pt x="1423990" y="144929"/>
                  </a:lnTo>
                  <a:lnTo>
                    <a:pt x="14239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24826" y="3731552"/>
              <a:ext cx="2308860" cy="2170430"/>
            </a:xfrm>
            <a:custGeom>
              <a:avLst/>
              <a:gdLst/>
              <a:ahLst/>
              <a:cxnLst/>
              <a:rect l="l" t="t" r="r" b="b"/>
              <a:pathLst>
                <a:path w="2308860" h="2170429">
                  <a:moveTo>
                    <a:pt x="231635" y="2025167"/>
                  </a:moveTo>
                  <a:lnTo>
                    <a:pt x="0" y="2025167"/>
                  </a:lnTo>
                  <a:lnTo>
                    <a:pt x="0" y="2170099"/>
                  </a:lnTo>
                  <a:lnTo>
                    <a:pt x="231635" y="2170099"/>
                  </a:lnTo>
                  <a:lnTo>
                    <a:pt x="231635" y="2025167"/>
                  </a:lnTo>
                  <a:close/>
                </a:path>
                <a:path w="2308860" h="2170429">
                  <a:moveTo>
                    <a:pt x="307581" y="1868805"/>
                  </a:moveTo>
                  <a:lnTo>
                    <a:pt x="0" y="1868805"/>
                  </a:lnTo>
                  <a:lnTo>
                    <a:pt x="0" y="2013737"/>
                  </a:lnTo>
                  <a:lnTo>
                    <a:pt x="307581" y="2013737"/>
                  </a:lnTo>
                  <a:lnTo>
                    <a:pt x="307581" y="1868805"/>
                  </a:lnTo>
                  <a:close/>
                </a:path>
                <a:path w="2308860" h="2170429">
                  <a:moveTo>
                    <a:pt x="455676" y="1712429"/>
                  </a:moveTo>
                  <a:lnTo>
                    <a:pt x="0" y="1712429"/>
                  </a:lnTo>
                  <a:lnTo>
                    <a:pt x="0" y="1857362"/>
                  </a:lnTo>
                  <a:lnTo>
                    <a:pt x="455676" y="1857362"/>
                  </a:lnTo>
                  <a:lnTo>
                    <a:pt x="455676" y="1712429"/>
                  </a:lnTo>
                  <a:close/>
                </a:path>
                <a:path w="2308860" h="2170429">
                  <a:moveTo>
                    <a:pt x="562000" y="1556080"/>
                  </a:moveTo>
                  <a:lnTo>
                    <a:pt x="0" y="1556080"/>
                  </a:lnTo>
                  <a:lnTo>
                    <a:pt x="0" y="1701012"/>
                  </a:lnTo>
                  <a:lnTo>
                    <a:pt x="562000" y="1701012"/>
                  </a:lnTo>
                  <a:lnTo>
                    <a:pt x="562000" y="1556080"/>
                  </a:lnTo>
                  <a:close/>
                </a:path>
                <a:path w="2308860" h="2170429">
                  <a:moveTo>
                    <a:pt x="630351" y="1399717"/>
                  </a:moveTo>
                  <a:lnTo>
                    <a:pt x="0" y="1399717"/>
                  </a:lnTo>
                  <a:lnTo>
                    <a:pt x="0" y="1544637"/>
                  </a:lnTo>
                  <a:lnTo>
                    <a:pt x="630351" y="1544637"/>
                  </a:lnTo>
                  <a:lnTo>
                    <a:pt x="630351" y="1399717"/>
                  </a:lnTo>
                  <a:close/>
                </a:path>
                <a:path w="2308860" h="2170429">
                  <a:moveTo>
                    <a:pt x="968311" y="1247152"/>
                  </a:moveTo>
                  <a:lnTo>
                    <a:pt x="0" y="1247152"/>
                  </a:lnTo>
                  <a:lnTo>
                    <a:pt x="0" y="1392085"/>
                  </a:lnTo>
                  <a:lnTo>
                    <a:pt x="968311" y="1392085"/>
                  </a:lnTo>
                  <a:lnTo>
                    <a:pt x="968311" y="1247152"/>
                  </a:lnTo>
                  <a:close/>
                </a:path>
                <a:path w="2308860" h="2170429">
                  <a:moveTo>
                    <a:pt x="1222730" y="1090777"/>
                  </a:moveTo>
                  <a:lnTo>
                    <a:pt x="0" y="1090777"/>
                  </a:lnTo>
                  <a:lnTo>
                    <a:pt x="0" y="1235710"/>
                  </a:lnTo>
                  <a:lnTo>
                    <a:pt x="1222730" y="1235710"/>
                  </a:lnTo>
                  <a:lnTo>
                    <a:pt x="1222730" y="1090777"/>
                  </a:lnTo>
                  <a:close/>
                </a:path>
                <a:path w="2308860" h="2170429">
                  <a:moveTo>
                    <a:pt x="1401203" y="934415"/>
                  </a:moveTo>
                  <a:lnTo>
                    <a:pt x="0" y="934415"/>
                  </a:lnTo>
                  <a:lnTo>
                    <a:pt x="0" y="1079347"/>
                  </a:lnTo>
                  <a:lnTo>
                    <a:pt x="1401203" y="1079347"/>
                  </a:lnTo>
                  <a:lnTo>
                    <a:pt x="1401203" y="934415"/>
                  </a:lnTo>
                  <a:close/>
                </a:path>
                <a:path w="2308860" h="2170429">
                  <a:moveTo>
                    <a:pt x="1564487" y="621665"/>
                  </a:moveTo>
                  <a:lnTo>
                    <a:pt x="0" y="621665"/>
                  </a:lnTo>
                  <a:lnTo>
                    <a:pt x="0" y="766597"/>
                  </a:lnTo>
                  <a:lnTo>
                    <a:pt x="1564487" y="766597"/>
                  </a:lnTo>
                  <a:lnTo>
                    <a:pt x="1564487" y="621665"/>
                  </a:lnTo>
                  <a:close/>
                </a:path>
                <a:path w="2308860" h="2170429">
                  <a:moveTo>
                    <a:pt x="1716379" y="465302"/>
                  </a:moveTo>
                  <a:lnTo>
                    <a:pt x="0" y="465302"/>
                  </a:lnTo>
                  <a:lnTo>
                    <a:pt x="0" y="614045"/>
                  </a:lnTo>
                  <a:lnTo>
                    <a:pt x="1716379" y="614045"/>
                  </a:lnTo>
                  <a:lnTo>
                    <a:pt x="1716379" y="465302"/>
                  </a:lnTo>
                  <a:close/>
                </a:path>
                <a:path w="2308860" h="2170429">
                  <a:moveTo>
                    <a:pt x="1803717" y="312737"/>
                  </a:moveTo>
                  <a:lnTo>
                    <a:pt x="0" y="312737"/>
                  </a:lnTo>
                  <a:lnTo>
                    <a:pt x="0" y="457669"/>
                  </a:lnTo>
                  <a:lnTo>
                    <a:pt x="1803717" y="457669"/>
                  </a:lnTo>
                  <a:lnTo>
                    <a:pt x="1803717" y="312737"/>
                  </a:lnTo>
                  <a:close/>
                </a:path>
                <a:path w="2308860" h="2170429">
                  <a:moveTo>
                    <a:pt x="2039150" y="156362"/>
                  </a:moveTo>
                  <a:lnTo>
                    <a:pt x="0" y="156362"/>
                  </a:lnTo>
                  <a:lnTo>
                    <a:pt x="0" y="301294"/>
                  </a:lnTo>
                  <a:lnTo>
                    <a:pt x="2039150" y="301294"/>
                  </a:lnTo>
                  <a:lnTo>
                    <a:pt x="2039150" y="156362"/>
                  </a:lnTo>
                  <a:close/>
                </a:path>
                <a:path w="2308860" h="2170429">
                  <a:moveTo>
                    <a:pt x="2308758" y="0"/>
                  </a:moveTo>
                  <a:lnTo>
                    <a:pt x="0" y="0"/>
                  </a:lnTo>
                  <a:lnTo>
                    <a:pt x="0" y="144932"/>
                  </a:lnTo>
                  <a:lnTo>
                    <a:pt x="2308758" y="144932"/>
                  </a:lnTo>
                  <a:lnTo>
                    <a:pt x="23087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22910" y="3725796"/>
              <a:ext cx="0" cy="2181860"/>
            </a:xfrm>
            <a:custGeom>
              <a:avLst/>
              <a:gdLst/>
              <a:ahLst/>
              <a:cxnLst/>
              <a:rect l="l" t="t" r="r" b="b"/>
              <a:pathLst>
                <a:path w="0" h="2181860">
                  <a:moveTo>
                    <a:pt x="0" y="21815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71161" y="5779814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0.21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48525" y="5624078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0.28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97987" y="5467961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0.42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04058" y="5312078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0.52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72511" y="5156215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0.58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10978" y="5000479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0.89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63018" y="4844387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1.12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44428" y="4688524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1.28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65541" y="4532661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1.30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07560" y="4376925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1.43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59706" y="4220782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1.57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45525" y="4064919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1.65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80097" y="3909184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1.86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50820" y="3753092"/>
            <a:ext cx="1631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latin typeface="Verdana"/>
                <a:cs typeface="Verdana"/>
              </a:rPr>
              <a:t>2.11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7271" y="5779814"/>
            <a:ext cx="51562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Canoas</a:t>
            </a:r>
            <a:r>
              <a:rPr dirty="0" sz="450" spc="-20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Punta</a:t>
            </a:r>
            <a:r>
              <a:rPr dirty="0" sz="450" spc="-15">
                <a:latin typeface="Verdana"/>
                <a:cs typeface="Verdana"/>
              </a:rPr>
              <a:t> </a:t>
            </a:r>
            <a:r>
              <a:rPr dirty="0" sz="450" spc="-25">
                <a:latin typeface="Verdana"/>
                <a:cs typeface="Verdana"/>
              </a:rPr>
              <a:t>Sal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7259" y="5623951"/>
            <a:ext cx="24511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Zorritos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5613" y="5468088"/>
            <a:ext cx="23812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>
                <a:latin typeface="Verdana"/>
                <a:cs typeface="Verdana"/>
              </a:rPr>
              <a:t>La</a:t>
            </a:r>
            <a:r>
              <a:rPr dirty="0" sz="450" spc="-35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Cruz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5124" y="5312357"/>
            <a:ext cx="63944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San Juan </a:t>
            </a:r>
            <a:r>
              <a:rPr dirty="0" sz="450">
                <a:latin typeface="Verdana"/>
                <a:cs typeface="Verdana"/>
              </a:rPr>
              <a:t>de</a:t>
            </a:r>
            <a:r>
              <a:rPr dirty="0" sz="450" spc="-30">
                <a:latin typeface="Verdana"/>
                <a:cs typeface="Verdana"/>
              </a:rPr>
              <a:t> </a:t>
            </a:r>
            <a:r>
              <a:rPr dirty="0" sz="450">
                <a:latin typeface="Verdana"/>
                <a:cs typeface="Verdana"/>
              </a:rPr>
              <a:t>la</a:t>
            </a:r>
            <a:r>
              <a:rPr dirty="0" sz="450" spc="-25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Virgen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4608" y="5156214"/>
            <a:ext cx="40830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Aguas</a:t>
            </a:r>
            <a:r>
              <a:rPr dirty="0" sz="450" spc="-20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Verdes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5740" y="5000351"/>
            <a:ext cx="22669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Casitas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3716" y="4844488"/>
            <a:ext cx="28067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Matapalo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2578" y="4688752"/>
            <a:ext cx="29210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Zarumilla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1440" y="4532660"/>
            <a:ext cx="32385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REGIONAL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9917" y="4376797"/>
            <a:ext cx="24257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Papayal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86008" y="4221062"/>
            <a:ext cx="59753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Pampas </a:t>
            </a:r>
            <a:r>
              <a:rPr dirty="0" sz="450">
                <a:latin typeface="Verdana"/>
                <a:cs typeface="Verdana"/>
              </a:rPr>
              <a:t>de</a:t>
            </a:r>
            <a:r>
              <a:rPr dirty="0" sz="450" spc="145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Hospital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6120" y="4065199"/>
            <a:ext cx="24511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Tumbes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36251" y="3909056"/>
            <a:ext cx="34480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San</a:t>
            </a:r>
            <a:r>
              <a:rPr dirty="0" sz="450" spc="-30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Jacinto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5614" y="3753193"/>
            <a:ext cx="2565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0">
                <a:latin typeface="Verdana"/>
                <a:cs typeface="Verdana"/>
              </a:rPr>
              <a:t>Corrales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18003" y="3547647"/>
            <a:ext cx="1717039" cy="17526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78130" marR="5080" indent="-266065">
              <a:lnSpc>
                <a:spcPct val="111400"/>
              </a:lnSpc>
              <a:spcBef>
                <a:spcPts val="70"/>
              </a:spcBef>
            </a:pPr>
            <a:r>
              <a:rPr dirty="0" sz="450" spc="10" b="1">
                <a:latin typeface="Verdana"/>
                <a:cs typeface="Verdana"/>
              </a:rPr>
              <a:t>INCIDENCIA</a:t>
            </a:r>
            <a:r>
              <a:rPr dirty="0" sz="450" spc="130" b="1">
                <a:latin typeface="Verdana"/>
                <a:cs typeface="Verdana"/>
              </a:rPr>
              <a:t> </a:t>
            </a:r>
            <a:r>
              <a:rPr dirty="0" sz="450" spc="10" b="1">
                <a:latin typeface="Verdana"/>
                <a:cs typeface="Verdana"/>
              </a:rPr>
              <a:t>POR</a:t>
            </a:r>
            <a:r>
              <a:rPr dirty="0" sz="450" spc="-10" b="1">
                <a:latin typeface="Verdana"/>
                <a:cs typeface="Verdana"/>
              </a:rPr>
              <a:t> </a:t>
            </a:r>
            <a:r>
              <a:rPr dirty="0" sz="450" spc="10" b="1">
                <a:latin typeface="Verdana"/>
                <a:cs typeface="Verdana"/>
              </a:rPr>
              <a:t>DISTRITOS</a:t>
            </a:r>
            <a:r>
              <a:rPr dirty="0" sz="450" b="1">
                <a:latin typeface="Verdana"/>
                <a:cs typeface="Verdana"/>
              </a:rPr>
              <a:t> </a:t>
            </a:r>
            <a:r>
              <a:rPr dirty="0" sz="450" spc="10" b="1">
                <a:latin typeface="Verdana"/>
                <a:cs typeface="Verdana"/>
              </a:rPr>
              <a:t>DE</a:t>
            </a:r>
            <a:r>
              <a:rPr dirty="0" sz="450" spc="15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LEPTOSPIROSIS</a:t>
            </a:r>
            <a:r>
              <a:rPr dirty="0" sz="450" spc="50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REGIÓN</a:t>
            </a:r>
            <a:r>
              <a:rPr dirty="0" sz="450" spc="75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TUMBES</a:t>
            </a:r>
            <a:r>
              <a:rPr dirty="0" sz="450" spc="5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2024</a:t>
            </a:r>
            <a:r>
              <a:rPr dirty="0" sz="450" spc="135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(SE</a:t>
            </a:r>
            <a:r>
              <a:rPr dirty="0" sz="450" spc="6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01-</a:t>
            </a:r>
            <a:r>
              <a:rPr dirty="0" sz="450" spc="-25" b="1">
                <a:latin typeface="Verdana"/>
                <a:cs typeface="Verdana"/>
              </a:rPr>
              <a:t>52)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53059" y="1497584"/>
            <a:ext cx="3402329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02-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 marR="6350">
              <a:lnSpc>
                <a:spcPts val="1040"/>
              </a:lnSpc>
              <a:spcBef>
                <a:spcPts val="4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346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(52,31%).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98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1,30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55"/>
              </a:spcBef>
            </a:pPr>
            <a:r>
              <a:rPr dirty="0" sz="900" spc="-10">
                <a:latin typeface="Arial MT"/>
                <a:cs typeface="Arial MT"/>
              </a:rPr>
              <a:t>presentaron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encima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regional: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Hospital, </a:t>
            </a:r>
            <a:r>
              <a:rPr dirty="0" sz="900">
                <a:latin typeface="Arial MT"/>
                <a:cs typeface="Arial MT"/>
              </a:rPr>
              <a:t>Corrales,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53059" y="2417064"/>
            <a:ext cx="3401695" cy="820419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578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leptospirosis: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los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117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461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siguen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probables.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suman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230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quedaron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2022.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revela una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subdiagnóstico 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directrices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actuales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considerar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confirmado </a:t>
            </a:r>
            <a:r>
              <a:rPr dirty="0" sz="900">
                <a:latin typeface="Arial MT"/>
                <a:cs typeface="Arial MT"/>
              </a:rPr>
              <a:t>(MAT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1:800).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375028" y="1082357"/>
            <a:ext cx="4589780" cy="280035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245"/>
              </a:spcBef>
            </a:pPr>
            <a:r>
              <a:rPr dirty="0" sz="1200" spc="-10" b="1">
                <a:latin typeface="Arial"/>
                <a:cs typeface="Arial"/>
              </a:rPr>
              <a:t>Leptospirosis 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Rickettsiosis 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0" b="1">
                <a:latin typeface="Arial"/>
                <a:cs typeface="Arial"/>
              </a:rPr>
              <a:t> 02-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881047" y="1103630"/>
            <a:ext cx="3335020" cy="3319779"/>
            <a:chOff x="3881047" y="1103630"/>
            <a:chExt cx="3335020" cy="3319779"/>
          </a:xfrm>
        </p:grpSpPr>
        <p:sp>
          <p:nvSpPr>
            <p:cNvPr id="41" name="object 41" descr=""/>
            <p:cNvSpPr/>
            <p:nvPr/>
          </p:nvSpPr>
          <p:spPr>
            <a:xfrm>
              <a:off x="5961126" y="1103629"/>
              <a:ext cx="6350" cy="237490"/>
            </a:xfrm>
            <a:custGeom>
              <a:avLst/>
              <a:gdLst/>
              <a:ahLst/>
              <a:cxnLst/>
              <a:rect l="l" t="t" r="r" b="b"/>
              <a:pathLst>
                <a:path w="6350" h="23749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231140"/>
                  </a:lnTo>
                  <a:lnTo>
                    <a:pt x="0" y="237490"/>
                  </a:lnTo>
                  <a:lnTo>
                    <a:pt x="6350" y="237490"/>
                  </a:lnTo>
                  <a:lnTo>
                    <a:pt x="6350" y="231140"/>
                  </a:lnTo>
                  <a:lnTo>
                    <a:pt x="6350" y="63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91343" y="4124769"/>
              <a:ext cx="1948180" cy="290830"/>
            </a:xfrm>
            <a:custGeom>
              <a:avLst/>
              <a:gdLst/>
              <a:ahLst/>
              <a:cxnLst/>
              <a:rect l="l" t="t" r="r" b="b"/>
              <a:pathLst>
                <a:path w="1948179" h="290829">
                  <a:moveTo>
                    <a:pt x="266839" y="256235"/>
                  </a:moveTo>
                  <a:lnTo>
                    <a:pt x="254812" y="256235"/>
                  </a:lnTo>
                  <a:lnTo>
                    <a:pt x="254812" y="274243"/>
                  </a:lnTo>
                  <a:lnTo>
                    <a:pt x="240766" y="274243"/>
                  </a:lnTo>
                  <a:lnTo>
                    <a:pt x="240766" y="256235"/>
                  </a:lnTo>
                  <a:lnTo>
                    <a:pt x="228727" y="256235"/>
                  </a:lnTo>
                  <a:lnTo>
                    <a:pt x="228727" y="222199"/>
                  </a:lnTo>
                  <a:lnTo>
                    <a:pt x="216687" y="222199"/>
                  </a:lnTo>
                  <a:lnTo>
                    <a:pt x="216687" y="274243"/>
                  </a:lnTo>
                  <a:lnTo>
                    <a:pt x="202641" y="274243"/>
                  </a:lnTo>
                  <a:lnTo>
                    <a:pt x="190601" y="274243"/>
                  </a:lnTo>
                  <a:lnTo>
                    <a:pt x="190601" y="240220"/>
                  </a:lnTo>
                  <a:lnTo>
                    <a:pt x="176568" y="240220"/>
                  </a:lnTo>
                  <a:lnTo>
                    <a:pt x="176568" y="274243"/>
                  </a:lnTo>
                  <a:lnTo>
                    <a:pt x="164528" y="274243"/>
                  </a:lnTo>
                  <a:lnTo>
                    <a:pt x="152488" y="274243"/>
                  </a:lnTo>
                  <a:lnTo>
                    <a:pt x="152488" y="256235"/>
                  </a:lnTo>
                  <a:lnTo>
                    <a:pt x="138442" y="256235"/>
                  </a:lnTo>
                  <a:lnTo>
                    <a:pt x="138442" y="240220"/>
                  </a:lnTo>
                  <a:lnTo>
                    <a:pt x="126403" y="240220"/>
                  </a:lnTo>
                  <a:lnTo>
                    <a:pt x="126403" y="222199"/>
                  </a:lnTo>
                  <a:lnTo>
                    <a:pt x="114350" y="222199"/>
                  </a:lnTo>
                  <a:lnTo>
                    <a:pt x="114350" y="170154"/>
                  </a:lnTo>
                  <a:lnTo>
                    <a:pt x="100304" y="170154"/>
                  </a:lnTo>
                  <a:lnTo>
                    <a:pt x="100304" y="240220"/>
                  </a:lnTo>
                  <a:lnTo>
                    <a:pt x="88277" y="240220"/>
                  </a:lnTo>
                  <a:lnTo>
                    <a:pt x="88277" y="222199"/>
                  </a:lnTo>
                  <a:lnTo>
                    <a:pt x="76238" y="222199"/>
                  </a:lnTo>
                  <a:lnTo>
                    <a:pt x="76238" y="240220"/>
                  </a:lnTo>
                  <a:lnTo>
                    <a:pt x="62191" y="240220"/>
                  </a:lnTo>
                  <a:lnTo>
                    <a:pt x="62191" y="274243"/>
                  </a:lnTo>
                  <a:lnTo>
                    <a:pt x="50152" y="274243"/>
                  </a:lnTo>
                  <a:lnTo>
                    <a:pt x="50152" y="204190"/>
                  </a:lnTo>
                  <a:lnTo>
                    <a:pt x="38112" y="204190"/>
                  </a:lnTo>
                  <a:lnTo>
                    <a:pt x="38112" y="256235"/>
                  </a:lnTo>
                  <a:lnTo>
                    <a:pt x="24066" y="256235"/>
                  </a:lnTo>
                  <a:lnTo>
                    <a:pt x="24066" y="204190"/>
                  </a:lnTo>
                  <a:lnTo>
                    <a:pt x="12039" y="204190"/>
                  </a:lnTo>
                  <a:lnTo>
                    <a:pt x="12039" y="256235"/>
                  </a:lnTo>
                  <a:lnTo>
                    <a:pt x="0" y="256235"/>
                  </a:lnTo>
                  <a:lnTo>
                    <a:pt x="0" y="290258"/>
                  </a:lnTo>
                  <a:lnTo>
                    <a:pt x="266839" y="290258"/>
                  </a:lnTo>
                  <a:lnTo>
                    <a:pt x="266839" y="256235"/>
                  </a:lnTo>
                  <a:close/>
                </a:path>
                <a:path w="1948179" h="290829">
                  <a:moveTo>
                    <a:pt x="304965" y="274243"/>
                  </a:moveTo>
                  <a:lnTo>
                    <a:pt x="292925" y="274243"/>
                  </a:lnTo>
                  <a:lnTo>
                    <a:pt x="278879" y="274243"/>
                  </a:lnTo>
                  <a:lnTo>
                    <a:pt x="278879" y="290258"/>
                  </a:lnTo>
                  <a:lnTo>
                    <a:pt x="292925" y="290258"/>
                  </a:lnTo>
                  <a:lnTo>
                    <a:pt x="304965" y="290258"/>
                  </a:lnTo>
                  <a:lnTo>
                    <a:pt x="304965" y="274243"/>
                  </a:lnTo>
                  <a:close/>
                </a:path>
                <a:path w="1948179" h="290829">
                  <a:moveTo>
                    <a:pt x="343077" y="274243"/>
                  </a:moveTo>
                  <a:lnTo>
                    <a:pt x="331050" y="274243"/>
                  </a:lnTo>
                  <a:lnTo>
                    <a:pt x="317004" y="274243"/>
                  </a:lnTo>
                  <a:lnTo>
                    <a:pt x="317004" y="290258"/>
                  </a:lnTo>
                  <a:lnTo>
                    <a:pt x="331050" y="290258"/>
                  </a:lnTo>
                  <a:lnTo>
                    <a:pt x="343077" y="290258"/>
                  </a:lnTo>
                  <a:lnTo>
                    <a:pt x="343077" y="274243"/>
                  </a:lnTo>
                  <a:close/>
                </a:path>
                <a:path w="1948179" h="290829">
                  <a:moveTo>
                    <a:pt x="381203" y="274243"/>
                  </a:moveTo>
                  <a:lnTo>
                    <a:pt x="369163" y="274243"/>
                  </a:lnTo>
                  <a:lnTo>
                    <a:pt x="355117" y="274243"/>
                  </a:lnTo>
                  <a:lnTo>
                    <a:pt x="355117" y="290258"/>
                  </a:lnTo>
                  <a:lnTo>
                    <a:pt x="369163" y="290258"/>
                  </a:lnTo>
                  <a:lnTo>
                    <a:pt x="381203" y="290258"/>
                  </a:lnTo>
                  <a:lnTo>
                    <a:pt x="381203" y="274243"/>
                  </a:lnTo>
                  <a:close/>
                </a:path>
                <a:path w="1948179" h="290829">
                  <a:moveTo>
                    <a:pt x="495554" y="274243"/>
                  </a:moveTo>
                  <a:lnTo>
                    <a:pt x="483527" y="274243"/>
                  </a:lnTo>
                  <a:lnTo>
                    <a:pt x="483527" y="290258"/>
                  </a:lnTo>
                  <a:lnTo>
                    <a:pt x="495554" y="290258"/>
                  </a:lnTo>
                  <a:lnTo>
                    <a:pt x="495554" y="274243"/>
                  </a:lnTo>
                  <a:close/>
                </a:path>
                <a:path w="1948179" h="290829">
                  <a:moveTo>
                    <a:pt x="533679" y="274243"/>
                  </a:moveTo>
                  <a:lnTo>
                    <a:pt x="521639" y="274243"/>
                  </a:lnTo>
                  <a:lnTo>
                    <a:pt x="521639" y="290258"/>
                  </a:lnTo>
                  <a:lnTo>
                    <a:pt x="533679" y="290258"/>
                  </a:lnTo>
                  <a:lnTo>
                    <a:pt x="533679" y="274243"/>
                  </a:lnTo>
                  <a:close/>
                </a:path>
                <a:path w="1948179" h="290829">
                  <a:moveTo>
                    <a:pt x="597877" y="274243"/>
                  </a:moveTo>
                  <a:lnTo>
                    <a:pt x="585838" y="274243"/>
                  </a:lnTo>
                  <a:lnTo>
                    <a:pt x="585838" y="256235"/>
                  </a:lnTo>
                  <a:lnTo>
                    <a:pt x="571804" y="256235"/>
                  </a:lnTo>
                  <a:lnTo>
                    <a:pt x="571804" y="274243"/>
                  </a:lnTo>
                  <a:lnTo>
                    <a:pt x="559765" y="274243"/>
                  </a:lnTo>
                  <a:lnTo>
                    <a:pt x="559765" y="290258"/>
                  </a:lnTo>
                  <a:lnTo>
                    <a:pt x="571804" y="290258"/>
                  </a:lnTo>
                  <a:lnTo>
                    <a:pt x="585838" y="290258"/>
                  </a:lnTo>
                  <a:lnTo>
                    <a:pt x="597877" y="290258"/>
                  </a:lnTo>
                  <a:lnTo>
                    <a:pt x="597877" y="274243"/>
                  </a:lnTo>
                  <a:close/>
                </a:path>
                <a:path w="1948179" h="290829">
                  <a:moveTo>
                    <a:pt x="648042" y="256235"/>
                  </a:moveTo>
                  <a:lnTo>
                    <a:pt x="636003" y="256235"/>
                  </a:lnTo>
                  <a:lnTo>
                    <a:pt x="636003" y="188175"/>
                  </a:lnTo>
                  <a:lnTo>
                    <a:pt x="623963" y="188175"/>
                  </a:lnTo>
                  <a:lnTo>
                    <a:pt x="623963" y="290258"/>
                  </a:lnTo>
                  <a:lnTo>
                    <a:pt x="636003" y="290258"/>
                  </a:lnTo>
                  <a:lnTo>
                    <a:pt x="648042" y="290258"/>
                  </a:lnTo>
                  <a:lnTo>
                    <a:pt x="648042" y="256235"/>
                  </a:lnTo>
                  <a:close/>
                </a:path>
                <a:path w="1948179" h="290829">
                  <a:moveTo>
                    <a:pt x="1412430" y="204190"/>
                  </a:moveTo>
                  <a:lnTo>
                    <a:pt x="1400390" y="204190"/>
                  </a:lnTo>
                  <a:lnTo>
                    <a:pt x="1400390" y="256235"/>
                  </a:lnTo>
                  <a:lnTo>
                    <a:pt x="1388351" y="256235"/>
                  </a:lnTo>
                  <a:lnTo>
                    <a:pt x="1374305" y="256235"/>
                  </a:lnTo>
                  <a:lnTo>
                    <a:pt x="1374305" y="222199"/>
                  </a:lnTo>
                  <a:lnTo>
                    <a:pt x="1362265" y="222199"/>
                  </a:lnTo>
                  <a:lnTo>
                    <a:pt x="1362265" y="188175"/>
                  </a:lnTo>
                  <a:lnTo>
                    <a:pt x="1350238" y="188175"/>
                  </a:lnTo>
                  <a:lnTo>
                    <a:pt x="1350238" y="68059"/>
                  </a:lnTo>
                  <a:lnTo>
                    <a:pt x="1336192" y="68059"/>
                  </a:lnTo>
                  <a:lnTo>
                    <a:pt x="1336192" y="188175"/>
                  </a:lnTo>
                  <a:lnTo>
                    <a:pt x="1324152" y="188175"/>
                  </a:lnTo>
                  <a:lnTo>
                    <a:pt x="1324152" y="290258"/>
                  </a:lnTo>
                  <a:lnTo>
                    <a:pt x="1336192" y="290258"/>
                  </a:lnTo>
                  <a:lnTo>
                    <a:pt x="1350238" y="290258"/>
                  </a:lnTo>
                  <a:lnTo>
                    <a:pt x="1412430" y="290258"/>
                  </a:lnTo>
                  <a:lnTo>
                    <a:pt x="1412430" y="204190"/>
                  </a:lnTo>
                  <a:close/>
                </a:path>
                <a:path w="1948179" h="290829">
                  <a:moveTo>
                    <a:pt x="1514754" y="290258"/>
                  </a:moveTo>
                  <a:lnTo>
                    <a:pt x="1514741" y="204190"/>
                  </a:lnTo>
                  <a:lnTo>
                    <a:pt x="1502714" y="204190"/>
                  </a:lnTo>
                  <a:lnTo>
                    <a:pt x="1502714" y="222199"/>
                  </a:lnTo>
                  <a:lnTo>
                    <a:pt x="1488668" y="222199"/>
                  </a:lnTo>
                  <a:lnTo>
                    <a:pt x="1488668" y="290258"/>
                  </a:lnTo>
                  <a:lnTo>
                    <a:pt x="1502714" y="290258"/>
                  </a:lnTo>
                  <a:lnTo>
                    <a:pt x="1514754" y="290258"/>
                  </a:lnTo>
                  <a:close/>
                </a:path>
                <a:path w="1948179" h="290829">
                  <a:moveTo>
                    <a:pt x="1719389" y="274243"/>
                  </a:moveTo>
                  <a:lnTo>
                    <a:pt x="1705343" y="274243"/>
                  </a:lnTo>
                  <a:lnTo>
                    <a:pt x="1693303" y="274243"/>
                  </a:lnTo>
                  <a:lnTo>
                    <a:pt x="1693303" y="204190"/>
                  </a:lnTo>
                  <a:lnTo>
                    <a:pt x="1681264" y="204190"/>
                  </a:lnTo>
                  <a:lnTo>
                    <a:pt x="1681264" y="256235"/>
                  </a:lnTo>
                  <a:lnTo>
                    <a:pt x="1667230" y="256235"/>
                  </a:lnTo>
                  <a:lnTo>
                    <a:pt x="1655191" y="256235"/>
                  </a:lnTo>
                  <a:lnTo>
                    <a:pt x="1655191" y="274243"/>
                  </a:lnTo>
                  <a:lnTo>
                    <a:pt x="1643151" y="274243"/>
                  </a:lnTo>
                  <a:lnTo>
                    <a:pt x="1629105" y="274243"/>
                  </a:lnTo>
                  <a:lnTo>
                    <a:pt x="1629105" y="154139"/>
                  </a:lnTo>
                  <a:lnTo>
                    <a:pt x="1617065" y="154139"/>
                  </a:lnTo>
                  <a:lnTo>
                    <a:pt x="1605026" y="154139"/>
                  </a:lnTo>
                  <a:lnTo>
                    <a:pt x="1605026" y="274243"/>
                  </a:lnTo>
                  <a:lnTo>
                    <a:pt x="1590992" y="274243"/>
                  </a:lnTo>
                  <a:lnTo>
                    <a:pt x="1590992" y="170154"/>
                  </a:lnTo>
                  <a:lnTo>
                    <a:pt x="1578952" y="170154"/>
                  </a:lnTo>
                  <a:lnTo>
                    <a:pt x="1578952" y="222199"/>
                  </a:lnTo>
                  <a:lnTo>
                    <a:pt x="1566913" y="222199"/>
                  </a:lnTo>
                  <a:lnTo>
                    <a:pt x="1566913" y="188175"/>
                  </a:lnTo>
                  <a:lnTo>
                    <a:pt x="1552867" y="188175"/>
                  </a:lnTo>
                  <a:lnTo>
                    <a:pt x="1552867" y="154139"/>
                  </a:lnTo>
                  <a:lnTo>
                    <a:pt x="1540827" y="154139"/>
                  </a:lnTo>
                  <a:lnTo>
                    <a:pt x="1540827" y="204190"/>
                  </a:lnTo>
                  <a:lnTo>
                    <a:pt x="1528787" y="204190"/>
                  </a:lnTo>
                  <a:lnTo>
                    <a:pt x="1528787" y="290258"/>
                  </a:lnTo>
                  <a:lnTo>
                    <a:pt x="1540827" y="290258"/>
                  </a:lnTo>
                  <a:lnTo>
                    <a:pt x="1552867" y="290258"/>
                  </a:lnTo>
                  <a:lnTo>
                    <a:pt x="1719389" y="290258"/>
                  </a:lnTo>
                  <a:lnTo>
                    <a:pt x="1719389" y="274243"/>
                  </a:lnTo>
                  <a:close/>
                </a:path>
                <a:path w="1948179" h="290829">
                  <a:moveTo>
                    <a:pt x="1948103" y="240220"/>
                  </a:moveTo>
                  <a:lnTo>
                    <a:pt x="1936064" y="240220"/>
                  </a:lnTo>
                  <a:lnTo>
                    <a:pt x="1936064" y="222199"/>
                  </a:lnTo>
                  <a:lnTo>
                    <a:pt x="1922018" y="222199"/>
                  </a:lnTo>
                  <a:lnTo>
                    <a:pt x="1922018" y="204190"/>
                  </a:lnTo>
                  <a:lnTo>
                    <a:pt x="1909978" y="204190"/>
                  </a:lnTo>
                  <a:lnTo>
                    <a:pt x="1909978" y="154139"/>
                  </a:lnTo>
                  <a:lnTo>
                    <a:pt x="1897951" y="154139"/>
                  </a:lnTo>
                  <a:lnTo>
                    <a:pt x="1897951" y="204190"/>
                  </a:lnTo>
                  <a:lnTo>
                    <a:pt x="1883905" y="204190"/>
                  </a:lnTo>
                  <a:lnTo>
                    <a:pt x="1883905" y="0"/>
                  </a:lnTo>
                  <a:lnTo>
                    <a:pt x="1871865" y="0"/>
                  </a:lnTo>
                  <a:lnTo>
                    <a:pt x="1871865" y="34036"/>
                  </a:lnTo>
                  <a:lnTo>
                    <a:pt x="1859826" y="34036"/>
                  </a:lnTo>
                  <a:lnTo>
                    <a:pt x="1859826" y="222199"/>
                  </a:lnTo>
                  <a:lnTo>
                    <a:pt x="1845779" y="222199"/>
                  </a:lnTo>
                  <a:lnTo>
                    <a:pt x="1845779" y="204190"/>
                  </a:lnTo>
                  <a:lnTo>
                    <a:pt x="1833740" y="204190"/>
                  </a:lnTo>
                  <a:lnTo>
                    <a:pt x="1833740" y="222199"/>
                  </a:lnTo>
                  <a:lnTo>
                    <a:pt x="1821713" y="222199"/>
                  </a:lnTo>
                  <a:lnTo>
                    <a:pt x="1821713" y="274243"/>
                  </a:lnTo>
                  <a:lnTo>
                    <a:pt x="1807667" y="274243"/>
                  </a:lnTo>
                  <a:lnTo>
                    <a:pt x="1807667" y="240220"/>
                  </a:lnTo>
                  <a:lnTo>
                    <a:pt x="1795627" y="240220"/>
                  </a:lnTo>
                  <a:lnTo>
                    <a:pt x="1795627" y="274243"/>
                  </a:lnTo>
                  <a:lnTo>
                    <a:pt x="1783588" y="274243"/>
                  </a:lnTo>
                  <a:lnTo>
                    <a:pt x="1783588" y="290258"/>
                  </a:lnTo>
                  <a:lnTo>
                    <a:pt x="1948103" y="290258"/>
                  </a:lnTo>
                  <a:lnTo>
                    <a:pt x="1948103" y="2402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827407" y="3968635"/>
              <a:ext cx="1336675" cy="446405"/>
            </a:xfrm>
            <a:custGeom>
              <a:avLst/>
              <a:gdLst/>
              <a:ahLst/>
              <a:cxnLst/>
              <a:rect l="l" t="t" r="r" b="b"/>
              <a:pathLst>
                <a:path w="1336675" h="446404">
                  <a:moveTo>
                    <a:pt x="178562" y="360324"/>
                  </a:moveTo>
                  <a:lnTo>
                    <a:pt x="164515" y="360324"/>
                  </a:lnTo>
                  <a:lnTo>
                    <a:pt x="164515" y="120103"/>
                  </a:lnTo>
                  <a:lnTo>
                    <a:pt x="152476" y="120103"/>
                  </a:lnTo>
                  <a:lnTo>
                    <a:pt x="152476" y="326288"/>
                  </a:lnTo>
                  <a:lnTo>
                    <a:pt x="140436" y="326288"/>
                  </a:lnTo>
                  <a:lnTo>
                    <a:pt x="140436" y="378333"/>
                  </a:lnTo>
                  <a:lnTo>
                    <a:pt x="126403" y="378333"/>
                  </a:lnTo>
                  <a:lnTo>
                    <a:pt x="126403" y="430377"/>
                  </a:lnTo>
                  <a:lnTo>
                    <a:pt x="114363" y="430377"/>
                  </a:lnTo>
                  <a:lnTo>
                    <a:pt x="114363" y="326288"/>
                  </a:lnTo>
                  <a:lnTo>
                    <a:pt x="102323" y="326288"/>
                  </a:lnTo>
                  <a:lnTo>
                    <a:pt x="102323" y="276237"/>
                  </a:lnTo>
                  <a:lnTo>
                    <a:pt x="88277" y="276237"/>
                  </a:lnTo>
                  <a:lnTo>
                    <a:pt x="88277" y="412369"/>
                  </a:lnTo>
                  <a:lnTo>
                    <a:pt x="76238" y="412369"/>
                  </a:lnTo>
                  <a:lnTo>
                    <a:pt x="76238" y="326288"/>
                  </a:lnTo>
                  <a:lnTo>
                    <a:pt x="62191" y="326288"/>
                  </a:lnTo>
                  <a:lnTo>
                    <a:pt x="62191" y="430377"/>
                  </a:lnTo>
                  <a:lnTo>
                    <a:pt x="50152" y="430377"/>
                  </a:lnTo>
                  <a:lnTo>
                    <a:pt x="50152" y="412369"/>
                  </a:lnTo>
                  <a:lnTo>
                    <a:pt x="38125" y="412369"/>
                  </a:lnTo>
                  <a:lnTo>
                    <a:pt x="38125" y="430377"/>
                  </a:lnTo>
                  <a:lnTo>
                    <a:pt x="24079" y="430377"/>
                  </a:lnTo>
                  <a:lnTo>
                    <a:pt x="24079" y="396354"/>
                  </a:lnTo>
                  <a:lnTo>
                    <a:pt x="12039" y="396354"/>
                  </a:lnTo>
                  <a:lnTo>
                    <a:pt x="0" y="396354"/>
                  </a:lnTo>
                  <a:lnTo>
                    <a:pt x="0" y="446392"/>
                  </a:lnTo>
                  <a:lnTo>
                    <a:pt x="12039" y="446392"/>
                  </a:lnTo>
                  <a:lnTo>
                    <a:pt x="24079" y="446392"/>
                  </a:lnTo>
                  <a:lnTo>
                    <a:pt x="178562" y="446392"/>
                  </a:lnTo>
                  <a:lnTo>
                    <a:pt x="178562" y="360324"/>
                  </a:lnTo>
                  <a:close/>
                </a:path>
                <a:path w="1336675" h="446404">
                  <a:moveTo>
                    <a:pt x="254800" y="0"/>
                  </a:moveTo>
                  <a:lnTo>
                    <a:pt x="240753" y="0"/>
                  </a:lnTo>
                  <a:lnTo>
                    <a:pt x="240753" y="430377"/>
                  </a:lnTo>
                  <a:lnTo>
                    <a:pt x="228714" y="430377"/>
                  </a:lnTo>
                  <a:lnTo>
                    <a:pt x="228714" y="292252"/>
                  </a:lnTo>
                  <a:lnTo>
                    <a:pt x="216674" y="292252"/>
                  </a:lnTo>
                  <a:lnTo>
                    <a:pt x="216674" y="172148"/>
                  </a:lnTo>
                  <a:lnTo>
                    <a:pt x="202641" y="172148"/>
                  </a:lnTo>
                  <a:lnTo>
                    <a:pt x="202641" y="412369"/>
                  </a:lnTo>
                  <a:lnTo>
                    <a:pt x="190601" y="412369"/>
                  </a:lnTo>
                  <a:lnTo>
                    <a:pt x="190601" y="446392"/>
                  </a:lnTo>
                  <a:lnTo>
                    <a:pt x="202641" y="446392"/>
                  </a:lnTo>
                  <a:lnTo>
                    <a:pt x="216674" y="446392"/>
                  </a:lnTo>
                  <a:lnTo>
                    <a:pt x="228714" y="446392"/>
                  </a:lnTo>
                  <a:lnTo>
                    <a:pt x="240753" y="446392"/>
                  </a:lnTo>
                  <a:lnTo>
                    <a:pt x="254800" y="446392"/>
                  </a:lnTo>
                  <a:lnTo>
                    <a:pt x="254800" y="0"/>
                  </a:lnTo>
                  <a:close/>
                </a:path>
                <a:path w="1336675" h="446404">
                  <a:moveTo>
                    <a:pt x="395236" y="430377"/>
                  </a:moveTo>
                  <a:lnTo>
                    <a:pt x="381190" y="430377"/>
                  </a:lnTo>
                  <a:lnTo>
                    <a:pt x="381190" y="446392"/>
                  </a:lnTo>
                  <a:lnTo>
                    <a:pt x="395236" y="446392"/>
                  </a:lnTo>
                  <a:lnTo>
                    <a:pt x="395236" y="430377"/>
                  </a:lnTo>
                  <a:close/>
                </a:path>
                <a:path w="1336675" h="446404">
                  <a:moveTo>
                    <a:pt x="509600" y="412369"/>
                  </a:moveTo>
                  <a:lnTo>
                    <a:pt x="495554" y="412369"/>
                  </a:lnTo>
                  <a:lnTo>
                    <a:pt x="495554" y="396354"/>
                  </a:lnTo>
                  <a:lnTo>
                    <a:pt x="483514" y="396354"/>
                  </a:lnTo>
                  <a:lnTo>
                    <a:pt x="483514" y="446392"/>
                  </a:lnTo>
                  <a:lnTo>
                    <a:pt x="495554" y="446392"/>
                  </a:lnTo>
                  <a:lnTo>
                    <a:pt x="509600" y="446392"/>
                  </a:lnTo>
                  <a:lnTo>
                    <a:pt x="509600" y="412369"/>
                  </a:lnTo>
                  <a:close/>
                </a:path>
                <a:path w="1336675" h="446404">
                  <a:moveTo>
                    <a:pt x="609904" y="430377"/>
                  </a:moveTo>
                  <a:lnTo>
                    <a:pt x="609904" y="430377"/>
                  </a:lnTo>
                  <a:lnTo>
                    <a:pt x="547712" y="430377"/>
                  </a:lnTo>
                  <a:lnTo>
                    <a:pt x="547712" y="446392"/>
                  </a:lnTo>
                  <a:lnTo>
                    <a:pt x="609904" y="446392"/>
                  </a:lnTo>
                  <a:lnTo>
                    <a:pt x="609904" y="430377"/>
                  </a:lnTo>
                  <a:close/>
                </a:path>
                <a:path w="1336675" h="446404">
                  <a:moveTo>
                    <a:pt x="635990" y="430377"/>
                  </a:moveTo>
                  <a:lnTo>
                    <a:pt x="623951" y="430377"/>
                  </a:lnTo>
                  <a:lnTo>
                    <a:pt x="623951" y="446392"/>
                  </a:lnTo>
                  <a:lnTo>
                    <a:pt x="635990" y="446392"/>
                  </a:lnTo>
                  <a:lnTo>
                    <a:pt x="635990" y="430377"/>
                  </a:lnTo>
                  <a:close/>
                </a:path>
                <a:path w="1336675" h="446404">
                  <a:moveTo>
                    <a:pt x="750354" y="430377"/>
                  </a:moveTo>
                  <a:lnTo>
                    <a:pt x="738314" y="430377"/>
                  </a:lnTo>
                  <a:lnTo>
                    <a:pt x="738314" y="446392"/>
                  </a:lnTo>
                  <a:lnTo>
                    <a:pt x="750354" y="446392"/>
                  </a:lnTo>
                  <a:lnTo>
                    <a:pt x="750354" y="430377"/>
                  </a:lnTo>
                  <a:close/>
                </a:path>
                <a:path w="1336675" h="446404">
                  <a:moveTo>
                    <a:pt x="776427" y="430377"/>
                  </a:moveTo>
                  <a:lnTo>
                    <a:pt x="764387" y="430377"/>
                  </a:lnTo>
                  <a:lnTo>
                    <a:pt x="764387" y="446392"/>
                  </a:lnTo>
                  <a:lnTo>
                    <a:pt x="776427" y="446392"/>
                  </a:lnTo>
                  <a:lnTo>
                    <a:pt x="776427" y="430377"/>
                  </a:lnTo>
                  <a:close/>
                </a:path>
                <a:path w="1336675" h="446404">
                  <a:moveTo>
                    <a:pt x="1043266" y="430377"/>
                  </a:moveTo>
                  <a:lnTo>
                    <a:pt x="1031227" y="430377"/>
                  </a:lnTo>
                  <a:lnTo>
                    <a:pt x="1031227" y="360324"/>
                  </a:lnTo>
                  <a:lnTo>
                    <a:pt x="1019187" y="360324"/>
                  </a:lnTo>
                  <a:lnTo>
                    <a:pt x="1019187" y="310273"/>
                  </a:lnTo>
                  <a:lnTo>
                    <a:pt x="1005141" y="310273"/>
                  </a:lnTo>
                  <a:lnTo>
                    <a:pt x="1005141" y="378333"/>
                  </a:lnTo>
                  <a:lnTo>
                    <a:pt x="993101" y="378333"/>
                  </a:lnTo>
                  <a:lnTo>
                    <a:pt x="993101" y="344309"/>
                  </a:lnTo>
                  <a:lnTo>
                    <a:pt x="981075" y="344309"/>
                  </a:lnTo>
                  <a:lnTo>
                    <a:pt x="981075" y="360324"/>
                  </a:lnTo>
                  <a:lnTo>
                    <a:pt x="967028" y="360324"/>
                  </a:lnTo>
                  <a:lnTo>
                    <a:pt x="967028" y="258229"/>
                  </a:lnTo>
                  <a:lnTo>
                    <a:pt x="954989" y="258229"/>
                  </a:lnTo>
                  <a:lnTo>
                    <a:pt x="954989" y="326288"/>
                  </a:lnTo>
                  <a:lnTo>
                    <a:pt x="942949" y="326288"/>
                  </a:lnTo>
                  <a:lnTo>
                    <a:pt x="942949" y="292252"/>
                  </a:lnTo>
                  <a:lnTo>
                    <a:pt x="928903" y="292252"/>
                  </a:lnTo>
                  <a:lnTo>
                    <a:pt x="928903" y="172148"/>
                  </a:lnTo>
                  <a:lnTo>
                    <a:pt x="916863" y="172148"/>
                  </a:lnTo>
                  <a:lnTo>
                    <a:pt x="916863" y="378333"/>
                  </a:lnTo>
                  <a:lnTo>
                    <a:pt x="904836" y="378333"/>
                  </a:lnTo>
                  <a:lnTo>
                    <a:pt x="904836" y="344309"/>
                  </a:lnTo>
                  <a:lnTo>
                    <a:pt x="890790" y="344309"/>
                  </a:lnTo>
                  <a:lnTo>
                    <a:pt x="878751" y="344309"/>
                  </a:lnTo>
                  <a:lnTo>
                    <a:pt x="878751" y="378333"/>
                  </a:lnTo>
                  <a:lnTo>
                    <a:pt x="864704" y="378333"/>
                  </a:lnTo>
                  <a:lnTo>
                    <a:pt x="864704" y="396354"/>
                  </a:lnTo>
                  <a:lnTo>
                    <a:pt x="852665" y="396354"/>
                  </a:lnTo>
                  <a:lnTo>
                    <a:pt x="840625" y="396354"/>
                  </a:lnTo>
                  <a:lnTo>
                    <a:pt x="840625" y="430377"/>
                  </a:lnTo>
                  <a:lnTo>
                    <a:pt x="826592" y="430377"/>
                  </a:lnTo>
                  <a:lnTo>
                    <a:pt x="826592" y="396354"/>
                  </a:lnTo>
                  <a:lnTo>
                    <a:pt x="814552" y="396354"/>
                  </a:lnTo>
                  <a:lnTo>
                    <a:pt x="814552" y="446392"/>
                  </a:lnTo>
                  <a:lnTo>
                    <a:pt x="826592" y="446392"/>
                  </a:lnTo>
                  <a:lnTo>
                    <a:pt x="840625" y="446392"/>
                  </a:lnTo>
                  <a:lnTo>
                    <a:pt x="1043266" y="446392"/>
                  </a:lnTo>
                  <a:lnTo>
                    <a:pt x="1043266" y="430377"/>
                  </a:lnTo>
                  <a:close/>
                </a:path>
                <a:path w="1336675" h="446404">
                  <a:moveTo>
                    <a:pt x="1081379" y="430377"/>
                  </a:moveTo>
                  <a:lnTo>
                    <a:pt x="1069352" y="430377"/>
                  </a:lnTo>
                  <a:lnTo>
                    <a:pt x="1069352" y="446392"/>
                  </a:lnTo>
                  <a:lnTo>
                    <a:pt x="1081379" y="446392"/>
                  </a:lnTo>
                  <a:lnTo>
                    <a:pt x="1081379" y="430377"/>
                  </a:lnTo>
                  <a:close/>
                </a:path>
                <a:path w="1336675" h="446404">
                  <a:moveTo>
                    <a:pt x="1336179" y="412369"/>
                  </a:moveTo>
                  <a:lnTo>
                    <a:pt x="1324140" y="412369"/>
                  </a:lnTo>
                  <a:lnTo>
                    <a:pt x="1324140" y="430377"/>
                  </a:lnTo>
                  <a:lnTo>
                    <a:pt x="1312100" y="430377"/>
                  </a:lnTo>
                  <a:lnTo>
                    <a:pt x="1312100" y="360324"/>
                  </a:lnTo>
                  <a:lnTo>
                    <a:pt x="1298067" y="360324"/>
                  </a:lnTo>
                  <a:lnTo>
                    <a:pt x="1298067" y="344309"/>
                  </a:lnTo>
                  <a:lnTo>
                    <a:pt x="1286027" y="344309"/>
                  </a:lnTo>
                  <a:lnTo>
                    <a:pt x="1286027" y="378333"/>
                  </a:lnTo>
                  <a:lnTo>
                    <a:pt x="1273987" y="378333"/>
                  </a:lnTo>
                  <a:lnTo>
                    <a:pt x="1273987" y="396354"/>
                  </a:lnTo>
                  <a:lnTo>
                    <a:pt x="1259941" y="396354"/>
                  </a:lnTo>
                  <a:lnTo>
                    <a:pt x="1259941" y="326288"/>
                  </a:lnTo>
                  <a:lnTo>
                    <a:pt x="1247902" y="326288"/>
                  </a:lnTo>
                  <a:lnTo>
                    <a:pt x="1247902" y="412369"/>
                  </a:lnTo>
                  <a:lnTo>
                    <a:pt x="1235862" y="412369"/>
                  </a:lnTo>
                  <a:lnTo>
                    <a:pt x="1235862" y="344309"/>
                  </a:lnTo>
                  <a:lnTo>
                    <a:pt x="1221828" y="344309"/>
                  </a:lnTo>
                  <a:lnTo>
                    <a:pt x="1221828" y="396354"/>
                  </a:lnTo>
                  <a:lnTo>
                    <a:pt x="1209789" y="396354"/>
                  </a:lnTo>
                  <a:lnTo>
                    <a:pt x="1209789" y="360324"/>
                  </a:lnTo>
                  <a:lnTo>
                    <a:pt x="1197749" y="360324"/>
                  </a:lnTo>
                  <a:lnTo>
                    <a:pt x="1197749" y="378333"/>
                  </a:lnTo>
                  <a:lnTo>
                    <a:pt x="1183703" y="378333"/>
                  </a:lnTo>
                  <a:lnTo>
                    <a:pt x="1183703" y="326288"/>
                  </a:lnTo>
                  <a:lnTo>
                    <a:pt x="1171663" y="326288"/>
                  </a:lnTo>
                  <a:lnTo>
                    <a:pt x="1171663" y="378333"/>
                  </a:lnTo>
                  <a:lnTo>
                    <a:pt x="1159624" y="378333"/>
                  </a:lnTo>
                  <a:lnTo>
                    <a:pt x="1159624" y="396354"/>
                  </a:lnTo>
                  <a:lnTo>
                    <a:pt x="1145590" y="396354"/>
                  </a:lnTo>
                  <a:lnTo>
                    <a:pt x="1145590" y="378333"/>
                  </a:lnTo>
                  <a:lnTo>
                    <a:pt x="1133551" y="378333"/>
                  </a:lnTo>
                  <a:lnTo>
                    <a:pt x="1119505" y="378333"/>
                  </a:lnTo>
                  <a:lnTo>
                    <a:pt x="1119505" y="396354"/>
                  </a:lnTo>
                  <a:lnTo>
                    <a:pt x="1107465" y="396354"/>
                  </a:lnTo>
                  <a:lnTo>
                    <a:pt x="1095425" y="396354"/>
                  </a:lnTo>
                  <a:lnTo>
                    <a:pt x="1095425" y="446392"/>
                  </a:lnTo>
                  <a:lnTo>
                    <a:pt x="1107465" y="446392"/>
                  </a:lnTo>
                  <a:lnTo>
                    <a:pt x="1119505" y="446392"/>
                  </a:lnTo>
                  <a:lnTo>
                    <a:pt x="1336179" y="446392"/>
                  </a:lnTo>
                  <a:lnTo>
                    <a:pt x="1336179" y="412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891343" y="3900576"/>
              <a:ext cx="1833880" cy="514984"/>
            </a:xfrm>
            <a:custGeom>
              <a:avLst/>
              <a:gdLst/>
              <a:ahLst/>
              <a:cxnLst/>
              <a:rect l="l" t="t" r="r" b="b"/>
              <a:pathLst>
                <a:path w="1833879" h="514985">
                  <a:moveTo>
                    <a:pt x="24066" y="344297"/>
                  </a:moveTo>
                  <a:lnTo>
                    <a:pt x="12039" y="344297"/>
                  </a:lnTo>
                  <a:lnTo>
                    <a:pt x="12039" y="412369"/>
                  </a:lnTo>
                  <a:lnTo>
                    <a:pt x="0" y="412369"/>
                  </a:lnTo>
                  <a:lnTo>
                    <a:pt x="0" y="480428"/>
                  </a:lnTo>
                  <a:lnTo>
                    <a:pt x="12039" y="480428"/>
                  </a:lnTo>
                  <a:lnTo>
                    <a:pt x="12039" y="428383"/>
                  </a:lnTo>
                  <a:lnTo>
                    <a:pt x="24066" y="428383"/>
                  </a:lnTo>
                  <a:lnTo>
                    <a:pt x="24066" y="344297"/>
                  </a:lnTo>
                  <a:close/>
                </a:path>
                <a:path w="1833879" h="514985">
                  <a:moveTo>
                    <a:pt x="38112" y="446392"/>
                  </a:moveTo>
                  <a:lnTo>
                    <a:pt x="24066" y="446392"/>
                  </a:lnTo>
                  <a:lnTo>
                    <a:pt x="24066" y="480428"/>
                  </a:lnTo>
                  <a:lnTo>
                    <a:pt x="38112" y="480428"/>
                  </a:lnTo>
                  <a:lnTo>
                    <a:pt x="38112" y="446392"/>
                  </a:lnTo>
                  <a:close/>
                </a:path>
                <a:path w="1833879" h="514985">
                  <a:moveTo>
                    <a:pt x="50152" y="412369"/>
                  </a:moveTo>
                  <a:lnTo>
                    <a:pt x="38112" y="412369"/>
                  </a:lnTo>
                  <a:lnTo>
                    <a:pt x="38112" y="428383"/>
                  </a:lnTo>
                  <a:lnTo>
                    <a:pt x="50152" y="428383"/>
                  </a:lnTo>
                  <a:lnTo>
                    <a:pt x="50152" y="412369"/>
                  </a:lnTo>
                  <a:close/>
                </a:path>
                <a:path w="1833879" h="514985">
                  <a:moveTo>
                    <a:pt x="62191" y="480428"/>
                  </a:moveTo>
                  <a:lnTo>
                    <a:pt x="50152" y="480428"/>
                  </a:lnTo>
                  <a:lnTo>
                    <a:pt x="50152" y="498436"/>
                  </a:lnTo>
                  <a:lnTo>
                    <a:pt x="62191" y="498436"/>
                  </a:lnTo>
                  <a:lnTo>
                    <a:pt x="62191" y="480428"/>
                  </a:lnTo>
                  <a:close/>
                </a:path>
                <a:path w="1833879" h="514985">
                  <a:moveTo>
                    <a:pt x="76238" y="446392"/>
                  </a:moveTo>
                  <a:lnTo>
                    <a:pt x="62191" y="446392"/>
                  </a:lnTo>
                  <a:lnTo>
                    <a:pt x="62191" y="464413"/>
                  </a:lnTo>
                  <a:lnTo>
                    <a:pt x="76238" y="464413"/>
                  </a:lnTo>
                  <a:lnTo>
                    <a:pt x="76238" y="446392"/>
                  </a:lnTo>
                  <a:close/>
                </a:path>
                <a:path w="1833879" h="514985">
                  <a:moveTo>
                    <a:pt x="114350" y="326288"/>
                  </a:moveTo>
                  <a:lnTo>
                    <a:pt x="100304" y="326288"/>
                  </a:lnTo>
                  <a:lnTo>
                    <a:pt x="100304" y="378333"/>
                  </a:lnTo>
                  <a:lnTo>
                    <a:pt x="88277" y="378333"/>
                  </a:lnTo>
                  <a:lnTo>
                    <a:pt x="88277" y="344297"/>
                  </a:lnTo>
                  <a:lnTo>
                    <a:pt x="76238" y="344297"/>
                  </a:lnTo>
                  <a:lnTo>
                    <a:pt x="76238" y="446392"/>
                  </a:lnTo>
                  <a:lnTo>
                    <a:pt x="88277" y="446392"/>
                  </a:lnTo>
                  <a:lnTo>
                    <a:pt x="88277" y="464413"/>
                  </a:lnTo>
                  <a:lnTo>
                    <a:pt x="100304" y="464413"/>
                  </a:lnTo>
                  <a:lnTo>
                    <a:pt x="100304" y="394347"/>
                  </a:lnTo>
                  <a:lnTo>
                    <a:pt x="114350" y="394347"/>
                  </a:lnTo>
                  <a:lnTo>
                    <a:pt x="114350" y="326288"/>
                  </a:lnTo>
                  <a:close/>
                </a:path>
                <a:path w="1833879" h="514985">
                  <a:moveTo>
                    <a:pt x="176568" y="480428"/>
                  </a:moveTo>
                  <a:lnTo>
                    <a:pt x="164528" y="480428"/>
                  </a:lnTo>
                  <a:lnTo>
                    <a:pt x="164528" y="498436"/>
                  </a:lnTo>
                  <a:lnTo>
                    <a:pt x="176568" y="498436"/>
                  </a:lnTo>
                  <a:lnTo>
                    <a:pt x="176568" y="480428"/>
                  </a:lnTo>
                  <a:close/>
                </a:path>
                <a:path w="1833879" h="514985">
                  <a:moveTo>
                    <a:pt x="228727" y="428383"/>
                  </a:moveTo>
                  <a:lnTo>
                    <a:pt x="216687" y="428383"/>
                  </a:lnTo>
                  <a:lnTo>
                    <a:pt x="216687" y="446392"/>
                  </a:lnTo>
                  <a:lnTo>
                    <a:pt x="228727" y="446392"/>
                  </a:lnTo>
                  <a:lnTo>
                    <a:pt x="228727" y="428383"/>
                  </a:lnTo>
                  <a:close/>
                </a:path>
                <a:path w="1833879" h="514985">
                  <a:moveTo>
                    <a:pt x="495554" y="446392"/>
                  </a:moveTo>
                  <a:lnTo>
                    <a:pt x="483527" y="446392"/>
                  </a:lnTo>
                  <a:lnTo>
                    <a:pt x="483527" y="498436"/>
                  </a:lnTo>
                  <a:lnTo>
                    <a:pt x="495554" y="498436"/>
                  </a:lnTo>
                  <a:lnTo>
                    <a:pt x="495554" y="446392"/>
                  </a:lnTo>
                  <a:close/>
                </a:path>
                <a:path w="1833879" h="514985">
                  <a:moveTo>
                    <a:pt x="738314" y="498436"/>
                  </a:moveTo>
                  <a:lnTo>
                    <a:pt x="726287" y="498436"/>
                  </a:lnTo>
                  <a:lnTo>
                    <a:pt x="712241" y="498436"/>
                  </a:lnTo>
                  <a:lnTo>
                    <a:pt x="712241" y="446392"/>
                  </a:lnTo>
                  <a:lnTo>
                    <a:pt x="700201" y="446392"/>
                  </a:lnTo>
                  <a:lnTo>
                    <a:pt x="700201" y="172148"/>
                  </a:lnTo>
                  <a:lnTo>
                    <a:pt x="686155" y="172148"/>
                  </a:lnTo>
                  <a:lnTo>
                    <a:pt x="686155" y="0"/>
                  </a:lnTo>
                  <a:lnTo>
                    <a:pt x="674116" y="0"/>
                  </a:lnTo>
                  <a:lnTo>
                    <a:pt x="674116" y="514451"/>
                  </a:lnTo>
                  <a:lnTo>
                    <a:pt x="686155" y="514451"/>
                  </a:lnTo>
                  <a:lnTo>
                    <a:pt x="700201" y="514451"/>
                  </a:lnTo>
                  <a:lnTo>
                    <a:pt x="712241" y="514451"/>
                  </a:lnTo>
                  <a:lnTo>
                    <a:pt x="726287" y="514451"/>
                  </a:lnTo>
                  <a:lnTo>
                    <a:pt x="738314" y="514451"/>
                  </a:lnTo>
                  <a:lnTo>
                    <a:pt x="738314" y="498436"/>
                  </a:lnTo>
                  <a:close/>
                </a:path>
                <a:path w="1833879" h="514985">
                  <a:moveTo>
                    <a:pt x="764400" y="498436"/>
                  </a:moveTo>
                  <a:lnTo>
                    <a:pt x="750354" y="498436"/>
                  </a:lnTo>
                  <a:lnTo>
                    <a:pt x="750354" y="514451"/>
                  </a:lnTo>
                  <a:lnTo>
                    <a:pt x="764400" y="514451"/>
                  </a:lnTo>
                  <a:lnTo>
                    <a:pt x="764400" y="498436"/>
                  </a:lnTo>
                  <a:close/>
                </a:path>
                <a:path w="1833879" h="514985">
                  <a:moveTo>
                    <a:pt x="1209789" y="464413"/>
                  </a:moveTo>
                  <a:lnTo>
                    <a:pt x="1195755" y="464413"/>
                  </a:lnTo>
                  <a:lnTo>
                    <a:pt x="1195755" y="446392"/>
                  </a:lnTo>
                  <a:lnTo>
                    <a:pt x="1183716" y="446392"/>
                  </a:lnTo>
                  <a:lnTo>
                    <a:pt x="1183716" y="480428"/>
                  </a:lnTo>
                  <a:lnTo>
                    <a:pt x="1171676" y="480428"/>
                  </a:lnTo>
                  <a:lnTo>
                    <a:pt x="1171676" y="464413"/>
                  </a:lnTo>
                  <a:lnTo>
                    <a:pt x="1157630" y="464413"/>
                  </a:lnTo>
                  <a:lnTo>
                    <a:pt x="1157630" y="498436"/>
                  </a:lnTo>
                  <a:lnTo>
                    <a:pt x="1145590" y="498436"/>
                  </a:lnTo>
                  <a:lnTo>
                    <a:pt x="1145590" y="394347"/>
                  </a:lnTo>
                  <a:lnTo>
                    <a:pt x="1133551" y="394347"/>
                  </a:lnTo>
                  <a:lnTo>
                    <a:pt x="1133551" y="464413"/>
                  </a:lnTo>
                  <a:lnTo>
                    <a:pt x="1119517" y="464413"/>
                  </a:lnTo>
                  <a:lnTo>
                    <a:pt x="1119517" y="480428"/>
                  </a:lnTo>
                  <a:lnTo>
                    <a:pt x="1107478" y="480428"/>
                  </a:lnTo>
                  <a:lnTo>
                    <a:pt x="1107478" y="412369"/>
                  </a:lnTo>
                  <a:lnTo>
                    <a:pt x="1095438" y="412369"/>
                  </a:lnTo>
                  <a:lnTo>
                    <a:pt x="1095438" y="394347"/>
                  </a:lnTo>
                  <a:lnTo>
                    <a:pt x="1081392" y="394347"/>
                  </a:lnTo>
                  <a:lnTo>
                    <a:pt x="1069352" y="394347"/>
                  </a:lnTo>
                  <a:lnTo>
                    <a:pt x="1069352" y="446392"/>
                  </a:lnTo>
                  <a:lnTo>
                    <a:pt x="1057313" y="446392"/>
                  </a:lnTo>
                  <a:lnTo>
                    <a:pt x="1057313" y="498436"/>
                  </a:lnTo>
                  <a:lnTo>
                    <a:pt x="1043279" y="498436"/>
                  </a:lnTo>
                  <a:lnTo>
                    <a:pt x="1031240" y="498436"/>
                  </a:lnTo>
                  <a:lnTo>
                    <a:pt x="1019200" y="498436"/>
                  </a:lnTo>
                  <a:lnTo>
                    <a:pt x="1019200" y="514451"/>
                  </a:lnTo>
                  <a:lnTo>
                    <a:pt x="1209789" y="514451"/>
                  </a:lnTo>
                  <a:lnTo>
                    <a:pt x="1209789" y="464413"/>
                  </a:lnTo>
                  <a:close/>
                </a:path>
                <a:path w="1833879" h="514985">
                  <a:moveTo>
                    <a:pt x="1247914" y="446392"/>
                  </a:moveTo>
                  <a:lnTo>
                    <a:pt x="1233868" y="446392"/>
                  </a:lnTo>
                  <a:lnTo>
                    <a:pt x="1221828" y="446392"/>
                  </a:lnTo>
                  <a:lnTo>
                    <a:pt x="1221828" y="514451"/>
                  </a:lnTo>
                  <a:lnTo>
                    <a:pt x="1233868" y="514451"/>
                  </a:lnTo>
                  <a:lnTo>
                    <a:pt x="1247914" y="514451"/>
                  </a:lnTo>
                  <a:lnTo>
                    <a:pt x="1247914" y="446392"/>
                  </a:lnTo>
                  <a:close/>
                </a:path>
                <a:path w="1833879" h="514985">
                  <a:moveTo>
                    <a:pt x="1312113" y="428383"/>
                  </a:moveTo>
                  <a:lnTo>
                    <a:pt x="1298067" y="428383"/>
                  </a:lnTo>
                  <a:lnTo>
                    <a:pt x="1298067" y="498436"/>
                  </a:lnTo>
                  <a:lnTo>
                    <a:pt x="1286027" y="498436"/>
                  </a:lnTo>
                  <a:lnTo>
                    <a:pt x="1286027" y="480428"/>
                  </a:lnTo>
                  <a:lnTo>
                    <a:pt x="1274000" y="480428"/>
                  </a:lnTo>
                  <a:lnTo>
                    <a:pt x="1274000" y="514451"/>
                  </a:lnTo>
                  <a:lnTo>
                    <a:pt x="1286027" y="514451"/>
                  </a:lnTo>
                  <a:lnTo>
                    <a:pt x="1298067" y="514451"/>
                  </a:lnTo>
                  <a:lnTo>
                    <a:pt x="1312113" y="514451"/>
                  </a:lnTo>
                  <a:lnTo>
                    <a:pt x="1312113" y="428383"/>
                  </a:lnTo>
                  <a:close/>
                </a:path>
                <a:path w="1833879" h="514985">
                  <a:moveTo>
                    <a:pt x="1336192" y="326288"/>
                  </a:moveTo>
                  <a:lnTo>
                    <a:pt x="1324152" y="326288"/>
                  </a:lnTo>
                  <a:lnTo>
                    <a:pt x="1324152" y="412369"/>
                  </a:lnTo>
                  <a:lnTo>
                    <a:pt x="1336192" y="412369"/>
                  </a:lnTo>
                  <a:lnTo>
                    <a:pt x="1336192" y="326288"/>
                  </a:lnTo>
                  <a:close/>
                </a:path>
                <a:path w="1833879" h="514985">
                  <a:moveTo>
                    <a:pt x="1350238" y="188163"/>
                  </a:moveTo>
                  <a:lnTo>
                    <a:pt x="1336192" y="188163"/>
                  </a:lnTo>
                  <a:lnTo>
                    <a:pt x="1336192" y="292252"/>
                  </a:lnTo>
                  <a:lnTo>
                    <a:pt x="1350238" y="292252"/>
                  </a:lnTo>
                  <a:lnTo>
                    <a:pt x="1350238" y="188163"/>
                  </a:lnTo>
                  <a:close/>
                </a:path>
                <a:path w="1833879" h="514985">
                  <a:moveTo>
                    <a:pt x="1362265" y="378333"/>
                  </a:moveTo>
                  <a:lnTo>
                    <a:pt x="1350238" y="378333"/>
                  </a:lnTo>
                  <a:lnTo>
                    <a:pt x="1350238" y="412369"/>
                  </a:lnTo>
                  <a:lnTo>
                    <a:pt x="1362265" y="412369"/>
                  </a:lnTo>
                  <a:lnTo>
                    <a:pt x="1362265" y="378333"/>
                  </a:lnTo>
                  <a:close/>
                </a:path>
                <a:path w="1833879" h="514985">
                  <a:moveTo>
                    <a:pt x="1374305" y="412369"/>
                  </a:moveTo>
                  <a:lnTo>
                    <a:pt x="1362265" y="412369"/>
                  </a:lnTo>
                  <a:lnTo>
                    <a:pt x="1362265" y="446392"/>
                  </a:lnTo>
                  <a:lnTo>
                    <a:pt x="1374305" y="446392"/>
                  </a:lnTo>
                  <a:lnTo>
                    <a:pt x="1374305" y="412369"/>
                  </a:lnTo>
                  <a:close/>
                </a:path>
                <a:path w="1833879" h="514985">
                  <a:moveTo>
                    <a:pt x="1400390" y="464413"/>
                  </a:moveTo>
                  <a:lnTo>
                    <a:pt x="1388351" y="464413"/>
                  </a:lnTo>
                  <a:lnTo>
                    <a:pt x="1374305" y="464413"/>
                  </a:lnTo>
                  <a:lnTo>
                    <a:pt x="1374305" y="480428"/>
                  </a:lnTo>
                  <a:lnTo>
                    <a:pt x="1388351" y="480428"/>
                  </a:lnTo>
                  <a:lnTo>
                    <a:pt x="1400390" y="480428"/>
                  </a:lnTo>
                  <a:lnTo>
                    <a:pt x="1400390" y="464413"/>
                  </a:lnTo>
                  <a:close/>
                </a:path>
                <a:path w="1833879" h="514985">
                  <a:moveTo>
                    <a:pt x="1540827" y="378333"/>
                  </a:moveTo>
                  <a:lnTo>
                    <a:pt x="1528787" y="378333"/>
                  </a:lnTo>
                  <a:lnTo>
                    <a:pt x="1528787" y="394347"/>
                  </a:lnTo>
                  <a:lnTo>
                    <a:pt x="1514741" y="394347"/>
                  </a:lnTo>
                  <a:lnTo>
                    <a:pt x="1514741" y="206171"/>
                  </a:lnTo>
                  <a:lnTo>
                    <a:pt x="1502714" y="206171"/>
                  </a:lnTo>
                  <a:lnTo>
                    <a:pt x="1502714" y="224193"/>
                  </a:lnTo>
                  <a:lnTo>
                    <a:pt x="1488668" y="224193"/>
                  </a:lnTo>
                  <a:lnTo>
                    <a:pt x="1488668" y="360311"/>
                  </a:lnTo>
                  <a:lnTo>
                    <a:pt x="1476629" y="360311"/>
                  </a:lnTo>
                  <a:lnTo>
                    <a:pt x="1476629" y="446392"/>
                  </a:lnTo>
                  <a:lnTo>
                    <a:pt x="1464589" y="446392"/>
                  </a:lnTo>
                  <a:lnTo>
                    <a:pt x="1464589" y="394347"/>
                  </a:lnTo>
                  <a:lnTo>
                    <a:pt x="1450543" y="394347"/>
                  </a:lnTo>
                  <a:lnTo>
                    <a:pt x="1450543" y="498436"/>
                  </a:lnTo>
                  <a:lnTo>
                    <a:pt x="1438503" y="498436"/>
                  </a:lnTo>
                  <a:lnTo>
                    <a:pt x="1438503" y="464413"/>
                  </a:lnTo>
                  <a:lnTo>
                    <a:pt x="1426476" y="464413"/>
                  </a:lnTo>
                  <a:lnTo>
                    <a:pt x="1426476" y="514451"/>
                  </a:lnTo>
                  <a:lnTo>
                    <a:pt x="1438503" y="514451"/>
                  </a:lnTo>
                  <a:lnTo>
                    <a:pt x="1450543" y="514451"/>
                  </a:lnTo>
                  <a:lnTo>
                    <a:pt x="1464589" y="514451"/>
                  </a:lnTo>
                  <a:lnTo>
                    <a:pt x="1476629" y="514451"/>
                  </a:lnTo>
                  <a:lnTo>
                    <a:pt x="1488668" y="514451"/>
                  </a:lnTo>
                  <a:lnTo>
                    <a:pt x="1488668" y="446392"/>
                  </a:lnTo>
                  <a:lnTo>
                    <a:pt x="1502714" y="446392"/>
                  </a:lnTo>
                  <a:lnTo>
                    <a:pt x="1502714" y="428383"/>
                  </a:lnTo>
                  <a:lnTo>
                    <a:pt x="1514741" y="428383"/>
                  </a:lnTo>
                  <a:lnTo>
                    <a:pt x="1514754" y="514451"/>
                  </a:lnTo>
                  <a:lnTo>
                    <a:pt x="1528787" y="514451"/>
                  </a:lnTo>
                  <a:lnTo>
                    <a:pt x="1528787" y="428383"/>
                  </a:lnTo>
                  <a:lnTo>
                    <a:pt x="1540827" y="428383"/>
                  </a:lnTo>
                  <a:lnTo>
                    <a:pt x="1540827" y="378333"/>
                  </a:lnTo>
                  <a:close/>
                </a:path>
                <a:path w="1833879" h="514985">
                  <a:moveTo>
                    <a:pt x="1566913" y="344297"/>
                  </a:moveTo>
                  <a:lnTo>
                    <a:pt x="1552867" y="344297"/>
                  </a:lnTo>
                  <a:lnTo>
                    <a:pt x="1540827" y="344297"/>
                  </a:lnTo>
                  <a:lnTo>
                    <a:pt x="1540827" y="378333"/>
                  </a:lnTo>
                  <a:lnTo>
                    <a:pt x="1552867" y="378333"/>
                  </a:lnTo>
                  <a:lnTo>
                    <a:pt x="1552867" y="412369"/>
                  </a:lnTo>
                  <a:lnTo>
                    <a:pt x="1566913" y="412369"/>
                  </a:lnTo>
                  <a:lnTo>
                    <a:pt x="1566913" y="344297"/>
                  </a:lnTo>
                  <a:close/>
                </a:path>
                <a:path w="1833879" h="514985">
                  <a:moveTo>
                    <a:pt x="1578952" y="428383"/>
                  </a:moveTo>
                  <a:lnTo>
                    <a:pt x="1566913" y="428383"/>
                  </a:lnTo>
                  <a:lnTo>
                    <a:pt x="1566913" y="446392"/>
                  </a:lnTo>
                  <a:lnTo>
                    <a:pt x="1578952" y="446392"/>
                  </a:lnTo>
                  <a:lnTo>
                    <a:pt x="1578952" y="428383"/>
                  </a:lnTo>
                  <a:close/>
                </a:path>
                <a:path w="1833879" h="514985">
                  <a:moveTo>
                    <a:pt x="1590992" y="360311"/>
                  </a:moveTo>
                  <a:lnTo>
                    <a:pt x="1578952" y="360311"/>
                  </a:lnTo>
                  <a:lnTo>
                    <a:pt x="1578952" y="394347"/>
                  </a:lnTo>
                  <a:lnTo>
                    <a:pt x="1590992" y="394347"/>
                  </a:lnTo>
                  <a:lnTo>
                    <a:pt x="1590992" y="360311"/>
                  </a:lnTo>
                  <a:close/>
                </a:path>
                <a:path w="1833879" h="514985">
                  <a:moveTo>
                    <a:pt x="1605026" y="464413"/>
                  </a:moveTo>
                  <a:lnTo>
                    <a:pt x="1590992" y="464413"/>
                  </a:lnTo>
                  <a:lnTo>
                    <a:pt x="1590992" y="498436"/>
                  </a:lnTo>
                  <a:lnTo>
                    <a:pt x="1605026" y="498436"/>
                  </a:lnTo>
                  <a:lnTo>
                    <a:pt x="1605026" y="464413"/>
                  </a:lnTo>
                  <a:close/>
                </a:path>
                <a:path w="1833879" h="514985">
                  <a:moveTo>
                    <a:pt x="1617065" y="326288"/>
                  </a:moveTo>
                  <a:lnTo>
                    <a:pt x="1605026" y="326288"/>
                  </a:lnTo>
                  <a:lnTo>
                    <a:pt x="1605026" y="378333"/>
                  </a:lnTo>
                  <a:lnTo>
                    <a:pt x="1617065" y="378333"/>
                  </a:lnTo>
                  <a:lnTo>
                    <a:pt x="1617065" y="326288"/>
                  </a:lnTo>
                  <a:close/>
                </a:path>
                <a:path w="1833879" h="514985">
                  <a:moveTo>
                    <a:pt x="1681264" y="464413"/>
                  </a:moveTo>
                  <a:lnTo>
                    <a:pt x="1667230" y="464413"/>
                  </a:lnTo>
                  <a:lnTo>
                    <a:pt x="1655191" y="464413"/>
                  </a:lnTo>
                  <a:lnTo>
                    <a:pt x="1655191" y="412369"/>
                  </a:lnTo>
                  <a:lnTo>
                    <a:pt x="1643151" y="412369"/>
                  </a:lnTo>
                  <a:lnTo>
                    <a:pt x="1643151" y="446392"/>
                  </a:lnTo>
                  <a:lnTo>
                    <a:pt x="1629105" y="446392"/>
                  </a:lnTo>
                  <a:lnTo>
                    <a:pt x="1629105" y="498436"/>
                  </a:lnTo>
                  <a:lnTo>
                    <a:pt x="1643151" y="498436"/>
                  </a:lnTo>
                  <a:lnTo>
                    <a:pt x="1655191" y="498436"/>
                  </a:lnTo>
                  <a:lnTo>
                    <a:pt x="1655191" y="480428"/>
                  </a:lnTo>
                  <a:lnTo>
                    <a:pt x="1667230" y="480428"/>
                  </a:lnTo>
                  <a:lnTo>
                    <a:pt x="1681264" y="480428"/>
                  </a:lnTo>
                  <a:lnTo>
                    <a:pt x="1681264" y="464413"/>
                  </a:lnTo>
                  <a:close/>
                </a:path>
                <a:path w="1833879" h="514985">
                  <a:moveTo>
                    <a:pt x="1719389" y="428383"/>
                  </a:moveTo>
                  <a:lnTo>
                    <a:pt x="1705343" y="428383"/>
                  </a:lnTo>
                  <a:lnTo>
                    <a:pt x="1705343" y="446392"/>
                  </a:lnTo>
                  <a:lnTo>
                    <a:pt x="1693303" y="446392"/>
                  </a:lnTo>
                  <a:lnTo>
                    <a:pt x="1693303" y="498436"/>
                  </a:lnTo>
                  <a:lnTo>
                    <a:pt x="1705343" y="498436"/>
                  </a:lnTo>
                  <a:lnTo>
                    <a:pt x="1719389" y="498436"/>
                  </a:lnTo>
                  <a:lnTo>
                    <a:pt x="1719389" y="428383"/>
                  </a:lnTo>
                  <a:close/>
                </a:path>
                <a:path w="1833879" h="514985">
                  <a:moveTo>
                    <a:pt x="1757502" y="480428"/>
                  </a:moveTo>
                  <a:lnTo>
                    <a:pt x="1743468" y="480428"/>
                  </a:lnTo>
                  <a:lnTo>
                    <a:pt x="1743468" y="514451"/>
                  </a:lnTo>
                  <a:lnTo>
                    <a:pt x="1757502" y="514451"/>
                  </a:lnTo>
                  <a:lnTo>
                    <a:pt x="1757502" y="480428"/>
                  </a:lnTo>
                  <a:close/>
                </a:path>
                <a:path w="1833879" h="514985">
                  <a:moveTo>
                    <a:pt x="1783588" y="498436"/>
                  </a:moveTo>
                  <a:lnTo>
                    <a:pt x="1769541" y="498436"/>
                  </a:lnTo>
                  <a:lnTo>
                    <a:pt x="1769541" y="514451"/>
                  </a:lnTo>
                  <a:lnTo>
                    <a:pt x="1783588" y="514451"/>
                  </a:lnTo>
                  <a:lnTo>
                    <a:pt x="1783588" y="498436"/>
                  </a:lnTo>
                  <a:close/>
                </a:path>
                <a:path w="1833879" h="514985">
                  <a:moveTo>
                    <a:pt x="1795627" y="480428"/>
                  </a:moveTo>
                  <a:lnTo>
                    <a:pt x="1783588" y="480428"/>
                  </a:lnTo>
                  <a:lnTo>
                    <a:pt x="1783588" y="498436"/>
                  </a:lnTo>
                  <a:lnTo>
                    <a:pt x="1795627" y="498436"/>
                  </a:lnTo>
                  <a:lnTo>
                    <a:pt x="1795627" y="480428"/>
                  </a:lnTo>
                  <a:close/>
                </a:path>
                <a:path w="1833879" h="514985">
                  <a:moveTo>
                    <a:pt x="1807667" y="446392"/>
                  </a:moveTo>
                  <a:lnTo>
                    <a:pt x="1795627" y="446392"/>
                  </a:lnTo>
                  <a:lnTo>
                    <a:pt x="1795627" y="464413"/>
                  </a:lnTo>
                  <a:lnTo>
                    <a:pt x="1807667" y="464413"/>
                  </a:lnTo>
                  <a:lnTo>
                    <a:pt x="1807667" y="446392"/>
                  </a:lnTo>
                  <a:close/>
                </a:path>
                <a:path w="1833879" h="514985">
                  <a:moveTo>
                    <a:pt x="1821713" y="464413"/>
                  </a:moveTo>
                  <a:lnTo>
                    <a:pt x="1807667" y="464413"/>
                  </a:lnTo>
                  <a:lnTo>
                    <a:pt x="1807667" y="498436"/>
                  </a:lnTo>
                  <a:lnTo>
                    <a:pt x="1821713" y="498436"/>
                  </a:lnTo>
                  <a:lnTo>
                    <a:pt x="1821713" y="464413"/>
                  </a:lnTo>
                  <a:close/>
                </a:path>
                <a:path w="1833879" h="514985">
                  <a:moveTo>
                    <a:pt x="1833740" y="360311"/>
                  </a:moveTo>
                  <a:lnTo>
                    <a:pt x="1821713" y="360311"/>
                  </a:lnTo>
                  <a:lnTo>
                    <a:pt x="1821713" y="446392"/>
                  </a:lnTo>
                  <a:lnTo>
                    <a:pt x="1833740" y="446392"/>
                  </a:lnTo>
                  <a:lnTo>
                    <a:pt x="1833740" y="36031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713057" y="3145916"/>
              <a:ext cx="1069340" cy="1269365"/>
            </a:xfrm>
            <a:custGeom>
              <a:avLst/>
              <a:gdLst/>
              <a:ahLst/>
              <a:cxnLst/>
              <a:rect l="l" t="t" r="r" b="b"/>
              <a:pathLst>
                <a:path w="1069340" h="1269364">
                  <a:moveTo>
                    <a:pt x="38112" y="1098956"/>
                  </a:moveTo>
                  <a:lnTo>
                    <a:pt x="24066" y="1098956"/>
                  </a:lnTo>
                  <a:lnTo>
                    <a:pt x="24066" y="1114971"/>
                  </a:lnTo>
                  <a:lnTo>
                    <a:pt x="12026" y="1114971"/>
                  </a:lnTo>
                  <a:lnTo>
                    <a:pt x="0" y="1114971"/>
                  </a:lnTo>
                  <a:lnTo>
                    <a:pt x="0" y="1201051"/>
                  </a:lnTo>
                  <a:lnTo>
                    <a:pt x="12026" y="1201051"/>
                  </a:lnTo>
                  <a:lnTo>
                    <a:pt x="12026" y="1183043"/>
                  </a:lnTo>
                  <a:lnTo>
                    <a:pt x="24066" y="1183043"/>
                  </a:lnTo>
                  <a:lnTo>
                    <a:pt x="24066" y="1201051"/>
                  </a:lnTo>
                  <a:lnTo>
                    <a:pt x="38112" y="1201051"/>
                  </a:lnTo>
                  <a:lnTo>
                    <a:pt x="38112" y="1098956"/>
                  </a:lnTo>
                  <a:close/>
                </a:path>
                <a:path w="1069340" h="1269364">
                  <a:moveTo>
                    <a:pt x="62191" y="652564"/>
                  </a:moveTo>
                  <a:lnTo>
                    <a:pt x="50152" y="652564"/>
                  </a:lnTo>
                  <a:lnTo>
                    <a:pt x="50152" y="788682"/>
                  </a:lnTo>
                  <a:lnTo>
                    <a:pt x="38112" y="788682"/>
                  </a:lnTo>
                  <a:lnTo>
                    <a:pt x="38112" y="1012888"/>
                  </a:lnTo>
                  <a:lnTo>
                    <a:pt x="50152" y="1012888"/>
                  </a:lnTo>
                  <a:lnTo>
                    <a:pt x="50152" y="978852"/>
                  </a:lnTo>
                  <a:lnTo>
                    <a:pt x="62191" y="978852"/>
                  </a:lnTo>
                  <a:lnTo>
                    <a:pt x="62191" y="652564"/>
                  </a:lnTo>
                  <a:close/>
                </a:path>
                <a:path w="1069340" h="1269364">
                  <a:moveTo>
                    <a:pt x="176542" y="1201051"/>
                  </a:moveTo>
                  <a:lnTo>
                    <a:pt x="164503" y="1201051"/>
                  </a:lnTo>
                  <a:lnTo>
                    <a:pt x="152476" y="1201051"/>
                  </a:lnTo>
                  <a:lnTo>
                    <a:pt x="152476" y="1183043"/>
                  </a:lnTo>
                  <a:lnTo>
                    <a:pt x="138430" y="1183043"/>
                  </a:lnTo>
                  <a:lnTo>
                    <a:pt x="138430" y="1132992"/>
                  </a:lnTo>
                  <a:lnTo>
                    <a:pt x="126390" y="1132992"/>
                  </a:lnTo>
                  <a:lnTo>
                    <a:pt x="126390" y="1149007"/>
                  </a:lnTo>
                  <a:lnTo>
                    <a:pt x="114350" y="1149007"/>
                  </a:lnTo>
                  <a:lnTo>
                    <a:pt x="100304" y="1149007"/>
                  </a:lnTo>
                  <a:lnTo>
                    <a:pt x="100304" y="960831"/>
                  </a:lnTo>
                  <a:lnTo>
                    <a:pt x="88265" y="960831"/>
                  </a:lnTo>
                  <a:lnTo>
                    <a:pt x="88265" y="600519"/>
                  </a:lnTo>
                  <a:lnTo>
                    <a:pt x="76238" y="600519"/>
                  </a:lnTo>
                  <a:lnTo>
                    <a:pt x="76238" y="1046911"/>
                  </a:lnTo>
                  <a:lnTo>
                    <a:pt x="62191" y="1046911"/>
                  </a:lnTo>
                  <a:lnTo>
                    <a:pt x="62191" y="1183043"/>
                  </a:lnTo>
                  <a:lnTo>
                    <a:pt x="76238" y="1183043"/>
                  </a:lnTo>
                  <a:lnTo>
                    <a:pt x="76238" y="1132992"/>
                  </a:lnTo>
                  <a:lnTo>
                    <a:pt x="88265" y="1132992"/>
                  </a:lnTo>
                  <a:lnTo>
                    <a:pt x="88265" y="1183043"/>
                  </a:lnTo>
                  <a:lnTo>
                    <a:pt x="100304" y="1183043"/>
                  </a:lnTo>
                  <a:lnTo>
                    <a:pt x="100304" y="1201051"/>
                  </a:lnTo>
                  <a:lnTo>
                    <a:pt x="114350" y="1201051"/>
                  </a:lnTo>
                  <a:lnTo>
                    <a:pt x="114350" y="1219073"/>
                  </a:lnTo>
                  <a:lnTo>
                    <a:pt x="126390" y="1219073"/>
                  </a:lnTo>
                  <a:lnTo>
                    <a:pt x="138430" y="1219073"/>
                  </a:lnTo>
                  <a:lnTo>
                    <a:pt x="138430" y="1253096"/>
                  </a:lnTo>
                  <a:lnTo>
                    <a:pt x="152476" y="1253096"/>
                  </a:lnTo>
                  <a:lnTo>
                    <a:pt x="152476" y="1235087"/>
                  </a:lnTo>
                  <a:lnTo>
                    <a:pt x="164503" y="1235087"/>
                  </a:lnTo>
                  <a:lnTo>
                    <a:pt x="164503" y="1253096"/>
                  </a:lnTo>
                  <a:lnTo>
                    <a:pt x="176542" y="1253096"/>
                  </a:lnTo>
                  <a:lnTo>
                    <a:pt x="176542" y="1201051"/>
                  </a:lnTo>
                  <a:close/>
                </a:path>
                <a:path w="1069340" h="1269364">
                  <a:moveTo>
                    <a:pt x="202628" y="1132992"/>
                  </a:moveTo>
                  <a:lnTo>
                    <a:pt x="190588" y="1132992"/>
                  </a:lnTo>
                  <a:lnTo>
                    <a:pt x="190588" y="978852"/>
                  </a:lnTo>
                  <a:lnTo>
                    <a:pt x="176542" y="978852"/>
                  </a:lnTo>
                  <a:lnTo>
                    <a:pt x="176542" y="1149007"/>
                  </a:lnTo>
                  <a:lnTo>
                    <a:pt x="190588" y="1149007"/>
                  </a:lnTo>
                  <a:lnTo>
                    <a:pt x="190588" y="1235087"/>
                  </a:lnTo>
                  <a:lnTo>
                    <a:pt x="202628" y="1235087"/>
                  </a:lnTo>
                  <a:lnTo>
                    <a:pt x="202628" y="1132992"/>
                  </a:lnTo>
                  <a:close/>
                </a:path>
                <a:path w="1069340" h="1269364">
                  <a:moveTo>
                    <a:pt x="216674" y="1012888"/>
                  </a:moveTo>
                  <a:lnTo>
                    <a:pt x="202628" y="1012888"/>
                  </a:lnTo>
                  <a:lnTo>
                    <a:pt x="202628" y="1098956"/>
                  </a:lnTo>
                  <a:lnTo>
                    <a:pt x="216674" y="1098956"/>
                  </a:lnTo>
                  <a:lnTo>
                    <a:pt x="216674" y="1012888"/>
                  </a:lnTo>
                  <a:close/>
                </a:path>
                <a:path w="1069340" h="1269364">
                  <a:moveTo>
                    <a:pt x="228714" y="1114971"/>
                  </a:moveTo>
                  <a:lnTo>
                    <a:pt x="216674" y="1114971"/>
                  </a:lnTo>
                  <a:lnTo>
                    <a:pt x="216674" y="1149007"/>
                  </a:lnTo>
                  <a:lnTo>
                    <a:pt x="228714" y="1149007"/>
                  </a:lnTo>
                  <a:lnTo>
                    <a:pt x="228714" y="1114971"/>
                  </a:lnTo>
                  <a:close/>
                </a:path>
                <a:path w="1069340" h="1269364">
                  <a:moveTo>
                    <a:pt x="240753" y="1201051"/>
                  </a:moveTo>
                  <a:lnTo>
                    <a:pt x="228714" y="1201051"/>
                  </a:lnTo>
                  <a:lnTo>
                    <a:pt x="228714" y="1253096"/>
                  </a:lnTo>
                  <a:lnTo>
                    <a:pt x="240753" y="1253096"/>
                  </a:lnTo>
                  <a:lnTo>
                    <a:pt x="240753" y="1201051"/>
                  </a:lnTo>
                  <a:close/>
                </a:path>
                <a:path w="1069340" h="1269364">
                  <a:moveTo>
                    <a:pt x="266827" y="942822"/>
                  </a:moveTo>
                  <a:lnTo>
                    <a:pt x="254787" y="942822"/>
                  </a:lnTo>
                  <a:lnTo>
                    <a:pt x="254787" y="1098956"/>
                  </a:lnTo>
                  <a:lnTo>
                    <a:pt x="240753" y="1098956"/>
                  </a:lnTo>
                  <a:lnTo>
                    <a:pt x="240753" y="1201051"/>
                  </a:lnTo>
                  <a:lnTo>
                    <a:pt x="254787" y="1201051"/>
                  </a:lnTo>
                  <a:lnTo>
                    <a:pt x="254787" y="1149007"/>
                  </a:lnTo>
                  <a:lnTo>
                    <a:pt x="266827" y="1149007"/>
                  </a:lnTo>
                  <a:lnTo>
                    <a:pt x="266827" y="942822"/>
                  </a:lnTo>
                  <a:close/>
                </a:path>
                <a:path w="1069340" h="1269364">
                  <a:moveTo>
                    <a:pt x="316992" y="1080947"/>
                  </a:moveTo>
                  <a:lnTo>
                    <a:pt x="304952" y="1080947"/>
                  </a:lnTo>
                  <a:lnTo>
                    <a:pt x="304952" y="1046911"/>
                  </a:lnTo>
                  <a:lnTo>
                    <a:pt x="292912" y="1046911"/>
                  </a:lnTo>
                  <a:lnTo>
                    <a:pt x="292912" y="908786"/>
                  </a:lnTo>
                  <a:lnTo>
                    <a:pt x="278866" y="908786"/>
                  </a:lnTo>
                  <a:lnTo>
                    <a:pt x="278866" y="446392"/>
                  </a:lnTo>
                  <a:lnTo>
                    <a:pt x="266827" y="446392"/>
                  </a:lnTo>
                  <a:lnTo>
                    <a:pt x="266827" y="942822"/>
                  </a:lnTo>
                  <a:lnTo>
                    <a:pt x="278866" y="942822"/>
                  </a:lnTo>
                  <a:lnTo>
                    <a:pt x="278866" y="1183043"/>
                  </a:lnTo>
                  <a:lnTo>
                    <a:pt x="292912" y="1183043"/>
                  </a:lnTo>
                  <a:lnTo>
                    <a:pt x="292912" y="1269111"/>
                  </a:lnTo>
                  <a:lnTo>
                    <a:pt x="304952" y="1269111"/>
                  </a:lnTo>
                  <a:lnTo>
                    <a:pt x="304952" y="1235087"/>
                  </a:lnTo>
                  <a:lnTo>
                    <a:pt x="316992" y="1235087"/>
                  </a:lnTo>
                  <a:lnTo>
                    <a:pt x="316992" y="1080947"/>
                  </a:lnTo>
                  <a:close/>
                </a:path>
                <a:path w="1069340" h="1269364">
                  <a:moveTo>
                    <a:pt x="355104" y="858748"/>
                  </a:moveTo>
                  <a:lnTo>
                    <a:pt x="343065" y="858748"/>
                  </a:lnTo>
                  <a:lnTo>
                    <a:pt x="343065" y="668578"/>
                  </a:lnTo>
                  <a:lnTo>
                    <a:pt x="331025" y="668578"/>
                  </a:lnTo>
                  <a:lnTo>
                    <a:pt x="331025" y="618540"/>
                  </a:lnTo>
                  <a:lnTo>
                    <a:pt x="316992" y="618540"/>
                  </a:lnTo>
                  <a:lnTo>
                    <a:pt x="316992" y="994867"/>
                  </a:lnTo>
                  <a:lnTo>
                    <a:pt x="331025" y="994867"/>
                  </a:lnTo>
                  <a:lnTo>
                    <a:pt x="331025" y="1114971"/>
                  </a:lnTo>
                  <a:lnTo>
                    <a:pt x="343065" y="1114971"/>
                  </a:lnTo>
                  <a:lnTo>
                    <a:pt x="343065" y="1253096"/>
                  </a:lnTo>
                  <a:lnTo>
                    <a:pt x="355104" y="1253096"/>
                  </a:lnTo>
                  <a:lnTo>
                    <a:pt x="355104" y="858748"/>
                  </a:lnTo>
                  <a:close/>
                </a:path>
                <a:path w="1069340" h="1269364">
                  <a:moveTo>
                    <a:pt x="559739" y="1201051"/>
                  </a:moveTo>
                  <a:lnTo>
                    <a:pt x="547712" y="1201051"/>
                  </a:lnTo>
                  <a:lnTo>
                    <a:pt x="533666" y="1201051"/>
                  </a:lnTo>
                  <a:lnTo>
                    <a:pt x="533666" y="1219073"/>
                  </a:lnTo>
                  <a:lnTo>
                    <a:pt x="521627" y="1219073"/>
                  </a:lnTo>
                  <a:lnTo>
                    <a:pt x="521627" y="1114971"/>
                  </a:lnTo>
                  <a:lnTo>
                    <a:pt x="509587" y="1114971"/>
                  </a:lnTo>
                  <a:lnTo>
                    <a:pt x="509587" y="1080947"/>
                  </a:lnTo>
                  <a:lnTo>
                    <a:pt x="495541" y="1080947"/>
                  </a:lnTo>
                  <a:lnTo>
                    <a:pt x="495541" y="1149007"/>
                  </a:lnTo>
                  <a:lnTo>
                    <a:pt x="483501" y="1149007"/>
                  </a:lnTo>
                  <a:lnTo>
                    <a:pt x="483501" y="1012888"/>
                  </a:lnTo>
                  <a:lnTo>
                    <a:pt x="469468" y="1012888"/>
                  </a:lnTo>
                  <a:lnTo>
                    <a:pt x="469468" y="1046911"/>
                  </a:lnTo>
                  <a:lnTo>
                    <a:pt x="457428" y="1046911"/>
                  </a:lnTo>
                  <a:lnTo>
                    <a:pt x="457428" y="1012888"/>
                  </a:lnTo>
                  <a:lnTo>
                    <a:pt x="445389" y="1012888"/>
                  </a:lnTo>
                  <a:lnTo>
                    <a:pt x="445389" y="1167028"/>
                  </a:lnTo>
                  <a:lnTo>
                    <a:pt x="431342" y="1167028"/>
                  </a:lnTo>
                  <a:lnTo>
                    <a:pt x="419303" y="1167028"/>
                  </a:lnTo>
                  <a:lnTo>
                    <a:pt x="419303" y="1149007"/>
                  </a:lnTo>
                  <a:lnTo>
                    <a:pt x="407263" y="1149007"/>
                  </a:lnTo>
                  <a:lnTo>
                    <a:pt x="407263" y="822718"/>
                  </a:lnTo>
                  <a:lnTo>
                    <a:pt x="393230" y="822718"/>
                  </a:lnTo>
                  <a:lnTo>
                    <a:pt x="393230" y="738644"/>
                  </a:lnTo>
                  <a:lnTo>
                    <a:pt x="381190" y="738644"/>
                  </a:lnTo>
                  <a:lnTo>
                    <a:pt x="381190" y="702614"/>
                  </a:lnTo>
                  <a:lnTo>
                    <a:pt x="369150" y="702614"/>
                  </a:lnTo>
                  <a:lnTo>
                    <a:pt x="369150" y="0"/>
                  </a:lnTo>
                  <a:lnTo>
                    <a:pt x="355104" y="0"/>
                  </a:lnTo>
                  <a:lnTo>
                    <a:pt x="355104" y="822718"/>
                  </a:lnTo>
                  <a:lnTo>
                    <a:pt x="369150" y="822718"/>
                  </a:lnTo>
                  <a:lnTo>
                    <a:pt x="369150" y="1269111"/>
                  </a:lnTo>
                  <a:lnTo>
                    <a:pt x="495541" y="1269111"/>
                  </a:lnTo>
                  <a:lnTo>
                    <a:pt x="495541" y="1253096"/>
                  </a:lnTo>
                  <a:lnTo>
                    <a:pt x="509587" y="1253096"/>
                  </a:lnTo>
                  <a:lnTo>
                    <a:pt x="509587" y="1269111"/>
                  </a:lnTo>
                  <a:lnTo>
                    <a:pt x="521627" y="1269111"/>
                  </a:lnTo>
                  <a:lnTo>
                    <a:pt x="533666" y="1269111"/>
                  </a:lnTo>
                  <a:lnTo>
                    <a:pt x="547712" y="1269111"/>
                  </a:lnTo>
                  <a:lnTo>
                    <a:pt x="559739" y="1269111"/>
                  </a:lnTo>
                  <a:lnTo>
                    <a:pt x="559739" y="1201051"/>
                  </a:lnTo>
                  <a:close/>
                </a:path>
                <a:path w="1069340" h="1269364">
                  <a:moveTo>
                    <a:pt x="623951" y="1167028"/>
                  </a:moveTo>
                  <a:lnTo>
                    <a:pt x="609904" y="1167028"/>
                  </a:lnTo>
                  <a:lnTo>
                    <a:pt x="609904" y="1201051"/>
                  </a:lnTo>
                  <a:lnTo>
                    <a:pt x="597865" y="1201051"/>
                  </a:lnTo>
                  <a:lnTo>
                    <a:pt x="597865" y="1219073"/>
                  </a:lnTo>
                  <a:lnTo>
                    <a:pt x="609904" y="1219073"/>
                  </a:lnTo>
                  <a:lnTo>
                    <a:pt x="609904" y="1235087"/>
                  </a:lnTo>
                  <a:lnTo>
                    <a:pt x="623951" y="1235087"/>
                  </a:lnTo>
                  <a:lnTo>
                    <a:pt x="623951" y="1167028"/>
                  </a:lnTo>
                  <a:close/>
                </a:path>
                <a:path w="1069340" h="1269364">
                  <a:moveTo>
                    <a:pt x="674103" y="1219073"/>
                  </a:moveTo>
                  <a:lnTo>
                    <a:pt x="662063" y="1219073"/>
                  </a:lnTo>
                  <a:lnTo>
                    <a:pt x="662063" y="1235087"/>
                  </a:lnTo>
                  <a:lnTo>
                    <a:pt x="648017" y="1235087"/>
                  </a:lnTo>
                  <a:lnTo>
                    <a:pt x="635977" y="1235087"/>
                  </a:lnTo>
                  <a:lnTo>
                    <a:pt x="635977" y="1253096"/>
                  </a:lnTo>
                  <a:lnTo>
                    <a:pt x="623951" y="1253096"/>
                  </a:lnTo>
                  <a:lnTo>
                    <a:pt x="623951" y="1269111"/>
                  </a:lnTo>
                  <a:lnTo>
                    <a:pt x="635977" y="1269111"/>
                  </a:lnTo>
                  <a:lnTo>
                    <a:pt x="648017" y="1269111"/>
                  </a:lnTo>
                  <a:lnTo>
                    <a:pt x="662063" y="1269111"/>
                  </a:lnTo>
                  <a:lnTo>
                    <a:pt x="662063" y="1253096"/>
                  </a:lnTo>
                  <a:lnTo>
                    <a:pt x="674103" y="1253096"/>
                  </a:lnTo>
                  <a:lnTo>
                    <a:pt x="674103" y="1219073"/>
                  </a:lnTo>
                  <a:close/>
                </a:path>
                <a:path w="1069340" h="1269364">
                  <a:moveTo>
                    <a:pt x="712228" y="1235087"/>
                  </a:moveTo>
                  <a:lnTo>
                    <a:pt x="700189" y="1235087"/>
                  </a:lnTo>
                  <a:lnTo>
                    <a:pt x="686142" y="1235087"/>
                  </a:lnTo>
                  <a:lnTo>
                    <a:pt x="686142" y="1253096"/>
                  </a:lnTo>
                  <a:lnTo>
                    <a:pt x="700189" y="1253096"/>
                  </a:lnTo>
                  <a:lnTo>
                    <a:pt x="712228" y="1253096"/>
                  </a:lnTo>
                  <a:lnTo>
                    <a:pt x="712228" y="1235087"/>
                  </a:lnTo>
                  <a:close/>
                </a:path>
                <a:path w="1069340" h="1269364">
                  <a:moveTo>
                    <a:pt x="788466" y="1183043"/>
                  </a:moveTo>
                  <a:lnTo>
                    <a:pt x="776427" y="1183043"/>
                  </a:lnTo>
                  <a:lnTo>
                    <a:pt x="776427" y="1219073"/>
                  </a:lnTo>
                  <a:lnTo>
                    <a:pt x="764387" y="1219073"/>
                  </a:lnTo>
                  <a:lnTo>
                    <a:pt x="750341" y="1219073"/>
                  </a:lnTo>
                  <a:lnTo>
                    <a:pt x="750341" y="1235087"/>
                  </a:lnTo>
                  <a:lnTo>
                    <a:pt x="738301" y="1235087"/>
                  </a:lnTo>
                  <a:lnTo>
                    <a:pt x="724255" y="1235087"/>
                  </a:lnTo>
                  <a:lnTo>
                    <a:pt x="724255" y="1269111"/>
                  </a:lnTo>
                  <a:lnTo>
                    <a:pt x="738301" y="1269111"/>
                  </a:lnTo>
                  <a:lnTo>
                    <a:pt x="738301" y="1253096"/>
                  </a:lnTo>
                  <a:lnTo>
                    <a:pt x="750341" y="1253096"/>
                  </a:lnTo>
                  <a:lnTo>
                    <a:pt x="750341" y="1269111"/>
                  </a:lnTo>
                  <a:lnTo>
                    <a:pt x="764387" y="1269111"/>
                  </a:lnTo>
                  <a:lnTo>
                    <a:pt x="776427" y="1269111"/>
                  </a:lnTo>
                  <a:lnTo>
                    <a:pt x="788466" y="1269111"/>
                  </a:lnTo>
                  <a:lnTo>
                    <a:pt x="788466" y="1183043"/>
                  </a:lnTo>
                  <a:close/>
                </a:path>
                <a:path w="1069340" h="1269364">
                  <a:moveTo>
                    <a:pt x="814539" y="1219073"/>
                  </a:moveTo>
                  <a:lnTo>
                    <a:pt x="802500" y="1219073"/>
                  </a:lnTo>
                  <a:lnTo>
                    <a:pt x="802500" y="1269111"/>
                  </a:lnTo>
                  <a:lnTo>
                    <a:pt x="814539" y="1269111"/>
                  </a:lnTo>
                  <a:lnTo>
                    <a:pt x="814539" y="1219073"/>
                  </a:lnTo>
                  <a:close/>
                </a:path>
                <a:path w="1069340" h="1269364">
                  <a:moveTo>
                    <a:pt x="878738" y="1235087"/>
                  </a:moveTo>
                  <a:lnTo>
                    <a:pt x="864704" y="1235087"/>
                  </a:lnTo>
                  <a:lnTo>
                    <a:pt x="864704" y="1269111"/>
                  </a:lnTo>
                  <a:lnTo>
                    <a:pt x="878738" y="1269111"/>
                  </a:lnTo>
                  <a:lnTo>
                    <a:pt x="878738" y="1235087"/>
                  </a:lnTo>
                  <a:close/>
                </a:path>
                <a:path w="1069340" h="1269364">
                  <a:moveTo>
                    <a:pt x="902817" y="1235087"/>
                  </a:moveTo>
                  <a:lnTo>
                    <a:pt x="890778" y="1235087"/>
                  </a:lnTo>
                  <a:lnTo>
                    <a:pt x="890778" y="1269111"/>
                  </a:lnTo>
                  <a:lnTo>
                    <a:pt x="902817" y="1269111"/>
                  </a:lnTo>
                  <a:lnTo>
                    <a:pt x="902817" y="1235087"/>
                  </a:lnTo>
                  <a:close/>
                </a:path>
                <a:path w="1069340" h="1269364">
                  <a:moveTo>
                    <a:pt x="928903" y="1235087"/>
                  </a:moveTo>
                  <a:lnTo>
                    <a:pt x="916863" y="1235087"/>
                  </a:lnTo>
                  <a:lnTo>
                    <a:pt x="916863" y="1269111"/>
                  </a:lnTo>
                  <a:lnTo>
                    <a:pt x="928903" y="1269111"/>
                  </a:lnTo>
                  <a:lnTo>
                    <a:pt x="928903" y="1235087"/>
                  </a:lnTo>
                  <a:close/>
                </a:path>
                <a:path w="1069340" h="1269364">
                  <a:moveTo>
                    <a:pt x="979055" y="1201051"/>
                  </a:moveTo>
                  <a:lnTo>
                    <a:pt x="967016" y="1201051"/>
                  </a:lnTo>
                  <a:lnTo>
                    <a:pt x="967016" y="1149007"/>
                  </a:lnTo>
                  <a:lnTo>
                    <a:pt x="954976" y="1149007"/>
                  </a:lnTo>
                  <a:lnTo>
                    <a:pt x="954976" y="1201051"/>
                  </a:lnTo>
                  <a:lnTo>
                    <a:pt x="940943" y="1201051"/>
                  </a:lnTo>
                  <a:lnTo>
                    <a:pt x="940943" y="1253096"/>
                  </a:lnTo>
                  <a:lnTo>
                    <a:pt x="954976" y="1253096"/>
                  </a:lnTo>
                  <a:lnTo>
                    <a:pt x="954976" y="1219073"/>
                  </a:lnTo>
                  <a:lnTo>
                    <a:pt x="967016" y="1219073"/>
                  </a:lnTo>
                  <a:lnTo>
                    <a:pt x="979055" y="1219073"/>
                  </a:lnTo>
                  <a:lnTo>
                    <a:pt x="979055" y="1201051"/>
                  </a:lnTo>
                  <a:close/>
                </a:path>
                <a:path w="1069340" h="1269364">
                  <a:moveTo>
                    <a:pt x="993101" y="1183043"/>
                  </a:moveTo>
                  <a:lnTo>
                    <a:pt x="979055" y="1183043"/>
                  </a:lnTo>
                  <a:lnTo>
                    <a:pt x="979055" y="1201051"/>
                  </a:lnTo>
                  <a:lnTo>
                    <a:pt x="993101" y="1201051"/>
                  </a:lnTo>
                  <a:lnTo>
                    <a:pt x="993101" y="1183043"/>
                  </a:lnTo>
                  <a:close/>
                </a:path>
                <a:path w="1069340" h="1269364">
                  <a:moveTo>
                    <a:pt x="1031214" y="1098956"/>
                  </a:moveTo>
                  <a:lnTo>
                    <a:pt x="1019187" y="1098956"/>
                  </a:lnTo>
                  <a:lnTo>
                    <a:pt x="1019187" y="1114971"/>
                  </a:lnTo>
                  <a:lnTo>
                    <a:pt x="1005141" y="1114971"/>
                  </a:lnTo>
                  <a:lnTo>
                    <a:pt x="993101" y="1114971"/>
                  </a:lnTo>
                  <a:lnTo>
                    <a:pt x="993101" y="1167028"/>
                  </a:lnTo>
                  <a:lnTo>
                    <a:pt x="1005141" y="1167028"/>
                  </a:lnTo>
                  <a:lnTo>
                    <a:pt x="1019187" y="1167028"/>
                  </a:lnTo>
                  <a:lnTo>
                    <a:pt x="1019187" y="1201051"/>
                  </a:lnTo>
                  <a:lnTo>
                    <a:pt x="1031214" y="1201051"/>
                  </a:lnTo>
                  <a:lnTo>
                    <a:pt x="1031214" y="1098956"/>
                  </a:lnTo>
                  <a:close/>
                </a:path>
                <a:path w="1069340" h="1269364">
                  <a:moveTo>
                    <a:pt x="1043254" y="908786"/>
                  </a:moveTo>
                  <a:lnTo>
                    <a:pt x="1031214" y="908786"/>
                  </a:lnTo>
                  <a:lnTo>
                    <a:pt x="1031214" y="994867"/>
                  </a:lnTo>
                  <a:lnTo>
                    <a:pt x="1043254" y="994867"/>
                  </a:lnTo>
                  <a:lnTo>
                    <a:pt x="1043254" y="908786"/>
                  </a:lnTo>
                  <a:close/>
                </a:path>
                <a:path w="1069340" h="1269364">
                  <a:moveTo>
                    <a:pt x="1069340" y="1028890"/>
                  </a:moveTo>
                  <a:lnTo>
                    <a:pt x="1057300" y="1028890"/>
                  </a:lnTo>
                  <a:lnTo>
                    <a:pt x="1057300" y="1062926"/>
                  </a:lnTo>
                  <a:lnTo>
                    <a:pt x="1043254" y="1062926"/>
                  </a:lnTo>
                  <a:lnTo>
                    <a:pt x="1043254" y="1114971"/>
                  </a:lnTo>
                  <a:lnTo>
                    <a:pt x="1057300" y="1114971"/>
                  </a:lnTo>
                  <a:lnTo>
                    <a:pt x="1057300" y="1149007"/>
                  </a:lnTo>
                  <a:lnTo>
                    <a:pt x="1069340" y="1149007"/>
                  </a:lnTo>
                  <a:lnTo>
                    <a:pt x="1069340" y="102889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756311" y="3952620"/>
              <a:ext cx="445770" cy="462915"/>
            </a:xfrm>
            <a:custGeom>
              <a:avLst/>
              <a:gdLst/>
              <a:ahLst/>
              <a:cxnLst/>
              <a:rect l="l" t="t" r="r" b="b"/>
              <a:pathLst>
                <a:path w="445770" h="462914">
                  <a:moveTo>
                    <a:pt x="14046" y="256222"/>
                  </a:moveTo>
                  <a:lnTo>
                    <a:pt x="0" y="256222"/>
                  </a:lnTo>
                  <a:lnTo>
                    <a:pt x="0" y="308267"/>
                  </a:lnTo>
                  <a:lnTo>
                    <a:pt x="14046" y="308267"/>
                  </a:lnTo>
                  <a:lnTo>
                    <a:pt x="14046" y="256222"/>
                  </a:lnTo>
                  <a:close/>
                </a:path>
                <a:path w="445770" h="462914">
                  <a:moveTo>
                    <a:pt x="90284" y="308267"/>
                  </a:moveTo>
                  <a:lnTo>
                    <a:pt x="76238" y="308267"/>
                  </a:lnTo>
                  <a:lnTo>
                    <a:pt x="64198" y="308267"/>
                  </a:lnTo>
                  <a:lnTo>
                    <a:pt x="64198" y="326288"/>
                  </a:lnTo>
                  <a:lnTo>
                    <a:pt x="52171" y="326288"/>
                  </a:lnTo>
                  <a:lnTo>
                    <a:pt x="52171" y="342303"/>
                  </a:lnTo>
                  <a:lnTo>
                    <a:pt x="38125" y="342303"/>
                  </a:lnTo>
                  <a:lnTo>
                    <a:pt x="38125" y="376339"/>
                  </a:lnTo>
                  <a:lnTo>
                    <a:pt x="52171" y="376339"/>
                  </a:lnTo>
                  <a:lnTo>
                    <a:pt x="52171" y="360324"/>
                  </a:lnTo>
                  <a:lnTo>
                    <a:pt x="64198" y="360324"/>
                  </a:lnTo>
                  <a:lnTo>
                    <a:pt x="64198" y="394347"/>
                  </a:lnTo>
                  <a:lnTo>
                    <a:pt x="76238" y="394347"/>
                  </a:lnTo>
                  <a:lnTo>
                    <a:pt x="76238" y="326288"/>
                  </a:lnTo>
                  <a:lnTo>
                    <a:pt x="90284" y="326288"/>
                  </a:lnTo>
                  <a:lnTo>
                    <a:pt x="90284" y="308267"/>
                  </a:lnTo>
                  <a:close/>
                </a:path>
                <a:path w="445770" h="462914">
                  <a:moveTo>
                    <a:pt x="102323" y="342303"/>
                  </a:moveTo>
                  <a:lnTo>
                    <a:pt x="90284" y="342303"/>
                  </a:lnTo>
                  <a:lnTo>
                    <a:pt x="90284" y="376339"/>
                  </a:lnTo>
                  <a:lnTo>
                    <a:pt x="102323" y="376339"/>
                  </a:lnTo>
                  <a:lnTo>
                    <a:pt x="102323" y="342303"/>
                  </a:lnTo>
                  <a:close/>
                </a:path>
                <a:path w="445770" h="462914">
                  <a:moveTo>
                    <a:pt x="152476" y="412369"/>
                  </a:moveTo>
                  <a:lnTo>
                    <a:pt x="140449" y="412369"/>
                  </a:lnTo>
                  <a:lnTo>
                    <a:pt x="128409" y="412369"/>
                  </a:lnTo>
                  <a:lnTo>
                    <a:pt x="128409" y="428383"/>
                  </a:lnTo>
                  <a:lnTo>
                    <a:pt x="114363" y="428383"/>
                  </a:lnTo>
                  <a:lnTo>
                    <a:pt x="114363" y="412369"/>
                  </a:lnTo>
                  <a:lnTo>
                    <a:pt x="102323" y="412369"/>
                  </a:lnTo>
                  <a:lnTo>
                    <a:pt x="102323" y="446392"/>
                  </a:lnTo>
                  <a:lnTo>
                    <a:pt x="114363" y="446392"/>
                  </a:lnTo>
                  <a:lnTo>
                    <a:pt x="114363" y="462407"/>
                  </a:lnTo>
                  <a:lnTo>
                    <a:pt x="128409" y="462407"/>
                  </a:lnTo>
                  <a:lnTo>
                    <a:pt x="140449" y="462407"/>
                  </a:lnTo>
                  <a:lnTo>
                    <a:pt x="140449" y="446392"/>
                  </a:lnTo>
                  <a:lnTo>
                    <a:pt x="152476" y="446392"/>
                  </a:lnTo>
                  <a:lnTo>
                    <a:pt x="152476" y="412369"/>
                  </a:lnTo>
                  <a:close/>
                </a:path>
                <a:path w="445770" h="462914">
                  <a:moveTo>
                    <a:pt x="242760" y="376339"/>
                  </a:moveTo>
                  <a:lnTo>
                    <a:pt x="230720" y="376339"/>
                  </a:lnTo>
                  <a:lnTo>
                    <a:pt x="230720" y="342303"/>
                  </a:lnTo>
                  <a:lnTo>
                    <a:pt x="216687" y="342303"/>
                  </a:lnTo>
                  <a:lnTo>
                    <a:pt x="216687" y="376339"/>
                  </a:lnTo>
                  <a:lnTo>
                    <a:pt x="204647" y="376339"/>
                  </a:lnTo>
                  <a:lnTo>
                    <a:pt x="204647" y="360324"/>
                  </a:lnTo>
                  <a:lnTo>
                    <a:pt x="190601" y="360324"/>
                  </a:lnTo>
                  <a:lnTo>
                    <a:pt x="178562" y="360324"/>
                  </a:lnTo>
                  <a:lnTo>
                    <a:pt x="178562" y="376339"/>
                  </a:lnTo>
                  <a:lnTo>
                    <a:pt x="166522" y="376339"/>
                  </a:lnTo>
                  <a:lnTo>
                    <a:pt x="166522" y="412369"/>
                  </a:lnTo>
                  <a:lnTo>
                    <a:pt x="178562" y="412369"/>
                  </a:lnTo>
                  <a:lnTo>
                    <a:pt x="190601" y="412369"/>
                  </a:lnTo>
                  <a:lnTo>
                    <a:pt x="190601" y="394347"/>
                  </a:lnTo>
                  <a:lnTo>
                    <a:pt x="204647" y="394347"/>
                  </a:lnTo>
                  <a:lnTo>
                    <a:pt x="216687" y="394347"/>
                  </a:lnTo>
                  <a:lnTo>
                    <a:pt x="216687" y="412369"/>
                  </a:lnTo>
                  <a:lnTo>
                    <a:pt x="230720" y="412369"/>
                  </a:lnTo>
                  <a:lnTo>
                    <a:pt x="230720" y="394347"/>
                  </a:lnTo>
                  <a:lnTo>
                    <a:pt x="242760" y="394347"/>
                  </a:lnTo>
                  <a:lnTo>
                    <a:pt x="242760" y="376339"/>
                  </a:lnTo>
                  <a:close/>
                </a:path>
                <a:path w="445770" h="462914">
                  <a:moveTo>
                    <a:pt x="383197" y="342303"/>
                  </a:moveTo>
                  <a:lnTo>
                    <a:pt x="369163" y="342303"/>
                  </a:lnTo>
                  <a:lnTo>
                    <a:pt x="369163" y="222199"/>
                  </a:lnTo>
                  <a:lnTo>
                    <a:pt x="357124" y="222199"/>
                  </a:lnTo>
                  <a:lnTo>
                    <a:pt x="357124" y="342303"/>
                  </a:lnTo>
                  <a:lnTo>
                    <a:pt x="345084" y="342303"/>
                  </a:lnTo>
                  <a:lnTo>
                    <a:pt x="345084" y="326288"/>
                  </a:lnTo>
                  <a:lnTo>
                    <a:pt x="331038" y="326288"/>
                  </a:lnTo>
                  <a:lnTo>
                    <a:pt x="331038" y="206184"/>
                  </a:lnTo>
                  <a:lnTo>
                    <a:pt x="318998" y="206184"/>
                  </a:lnTo>
                  <a:lnTo>
                    <a:pt x="318998" y="292252"/>
                  </a:lnTo>
                  <a:lnTo>
                    <a:pt x="306959" y="292252"/>
                  </a:lnTo>
                  <a:lnTo>
                    <a:pt x="306959" y="0"/>
                  </a:lnTo>
                  <a:lnTo>
                    <a:pt x="292925" y="0"/>
                  </a:lnTo>
                  <a:lnTo>
                    <a:pt x="292925" y="292252"/>
                  </a:lnTo>
                  <a:lnTo>
                    <a:pt x="280885" y="292252"/>
                  </a:lnTo>
                  <a:lnTo>
                    <a:pt x="280885" y="256222"/>
                  </a:lnTo>
                  <a:lnTo>
                    <a:pt x="268846" y="256222"/>
                  </a:lnTo>
                  <a:lnTo>
                    <a:pt x="254800" y="256222"/>
                  </a:lnTo>
                  <a:lnTo>
                    <a:pt x="254800" y="326288"/>
                  </a:lnTo>
                  <a:lnTo>
                    <a:pt x="242760" y="326288"/>
                  </a:lnTo>
                  <a:lnTo>
                    <a:pt x="242760" y="342303"/>
                  </a:lnTo>
                  <a:lnTo>
                    <a:pt x="254800" y="342303"/>
                  </a:lnTo>
                  <a:lnTo>
                    <a:pt x="254800" y="394347"/>
                  </a:lnTo>
                  <a:lnTo>
                    <a:pt x="268846" y="394347"/>
                  </a:lnTo>
                  <a:lnTo>
                    <a:pt x="268846" y="376339"/>
                  </a:lnTo>
                  <a:lnTo>
                    <a:pt x="280885" y="376339"/>
                  </a:lnTo>
                  <a:lnTo>
                    <a:pt x="280885" y="412369"/>
                  </a:lnTo>
                  <a:lnTo>
                    <a:pt x="292925" y="412369"/>
                  </a:lnTo>
                  <a:lnTo>
                    <a:pt x="292925" y="360324"/>
                  </a:lnTo>
                  <a:lnTo>
                    <a:pt x="306959" y="360324"/>
                  </a:lnTo>
                  <a:lnTo>
                    <a:pt x="306959" y="428383"/>
                  </a:lnTo>
                  <a:lnTo>
                    <a:pt x="318998" y="428383"/>
                  </a:lnTo>
                  <a:lnTo>
                    <a:pt x="318998" y="342303"/>
                  </a:lnTo>
                  <a:lnTo>
                    <a:pt x="331038" y="342303"/>
                  </a:lnTo>
                  <a:lnTo>
                    <a:pt x="331038" y="412369"/>
                  </a:lnTo>
                  <a:lnTo>
                    <a:pt x="345084" y="412369"/>
                  </a:lnTo>
                  <a:lnTo>
                    <a:pt x="345084" y="394347"/>
                  </a:lnTo>
                  <a:lnTo>
                    <a:pt x="357124" y="394347"/>
                  </a:lnTo>
                  <a:lnTo>
                    <a:pt x="357124" y="360324"/>
                  </a:lnTo>
                  <a:lnTo>
                    <a:pt x="369163" y="360324"/>
                  </a:lnTo>
                  <a:lnTo>
                    <a:pt x="369163" y="376339"/>
                  </a:lnTo>
                  <a:lnTo>
                    <a:pt x="383197" y="376339"/>
                  </a:lnTo>
                  <a:lnTo>
                    <a:pt x="383197" y="342303"/>
                  </a:lnTo>
                  <a:close/>
                </a:path>
                <a:path w="445770" h="462914">
                  <a:moveTo>
                    <a:pt x="407276" y="342303"/>
                  </a:moveTo>
                  <a:lnTo>
                    <a:pt x="395236" y="342303"/>
                  </a:lnTo>
                  <a:lnTo>
                    <a:pt x="395236" y="428383"/>
                  </a:lnTo>
                  <a:lnTo>
                    <a:pt x="407276" y="428383"/>
                  </a:lnTo>
                  <a:lnTo>
                    <a:pt x="407276" y="342303"/>
                  </a:lnTo>
                  <a:close/>
                </a:path>
                <a:path w="445770" h="462914">
                  <a:moveTo>
                    <a:pt x="445401" y="428383"/>
                  </a:moveTo>
                  <a:lnTo>
                    <a:pt x="433362" y="428383"/>
                  </a:lnTo>
                  <a:lnTo>
                    <a:pt x="421322" y="428383"/>
                  </a:lnTo>
                  <a:lnTo>
                    <a:pt x="407276" y="428383"/>
                  </a:lnTo>
                  <a:lnTo>
                    <a:pt x="407276" y="462407"/>
                  </a:lnTo>
                  <a:lnTo>
                    <a:pt x="421322" y="462407"/>
                  </a:lnTo>
                  <a:lnTo>
                    <a:pt x="433362" y="462407"/>
                  </a:lnTo>
                  <a:lnTo>
                    <a:pt x="445401" y="462407"/>
                  </a:lnTo>
                  <a:lnTo>
                    <a:pt x="445401" y="42838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882317" y="3042836"/>
              <a:ext cx="3332479" cy="1379220"/>
            </a:xfrm>
            <a:custGeom>
              <a:avLst/>
              <a:gdLst/>
              <a:ahLst/>
              <a:cxnLst/>
              <a:rect l="l" t="t" r="r" b="b"/>
              <a:pathLst>
                <a:path w="3332479" h="1379220">
                  <a:moveTo>
                    <a:pt x="8025" y="1373188"/>
                  </a:moveTo>
                  <a:lnTo>
                    <a:pt x="8025" y="0"/>
                  </a:lnTo>
                </a:path>
                <a:path w="3332479" h="1379220">
                  <a:moveTo>
                    <a:pt x="0" y="1373188"/>
                  </a:moveTo>
                  <a:lnTo>
                    <a:pt x="18056" y="1373188"/>
                  </a:lnTo>
                </a:path>
                <a:path w="3332479" h="1379220">
                  <a:moveTo>
                    <a:pt x="0" y="1201044"/>
                  </a:moveTo>
                  <a:lnTo>
                    <a:pt x="18056" y="1201044"/>
                  </a:lnTo>
                </a:path>
                <a:path w="3332479" h="1379220">
                  <a:moveTo>
                    <a:pt x="0" y="1028894"/>
                  </a:moveTo>
                  <a:lnTo>
                    <a:pt x="18056" y="1028894"/>
                  </a:lnTo>
                </a:path>
                <a:path w="3332479" h="1379220">
                  <a:moveTo>
                    <a:pt x="0" y="858746"/>
                  </a:moveTo>
                  <a:lnTo>
                    <a:pt x="18056" y="858746"/>
                  </a:lnTo>
                </a:path>
                <a:path w="3332479" h="1379220">
                  <a:moveTo>
                    <a:pt x="0" y="686596"/>
                  </a:moveTo>
                  <a:lnTo>
                    <a:pt x="18056" y="686596"/>
                  </a:lnTo>
                </a:path>
                <a:path w="3332479" h="1379220">
                  <a:moveTo>
                    <a:pt x="0" y="514447"/>
                  </a:moveTo>
                  <a:lnTo>
                    <a:pt x="18056" y="514447"/>
                  </a:lnTo>
                </a:path>
                <a:path w="3332479" h="1379220">
                  <a:moveTo>
                    <a:pt x="0" y="344299"/>
                  </a:moveTo>
                  <a:lnTo>
                    <a:pt x="18056" y="344299"/>
                  </a:lnTo>
                </a:path>
                <a:path w="3332479" h="1379220">
                  <a:moveTo>
                    <a:pt x="0" y="172149"/>
                  </a:moveTo>
                  <a:lnTo>
                    <a:pt x="18056" y="172149"/>
                  </a:lnTo>
                </a:path>
                <a:path w="3332479" h="1379220">
                  <a:moveTo>
                    <a:pt x="0" y="0"/>
                  </a:moveTo>
                  <a:lnTo>
                    <a:pt x="18056" y="0"/>
                  </a:lnTo>
                </a:path>
                <a:path w="3332479" h="1379220">
                  <a:moveTo>
                    <a:pt x="8025" y="1373188"/>
                  </a:moveTo>
                  <a:lnTo>
                    <a:pt x="3332423" y="1373189"/>
                  </a:lnTo>
                </a:path>
                <a:path w="3332479" h="1379220">
                  <a:moveTo>
                    <a:pt x="8025" y="1365181"/>
                  </a:moveTo>
                  <a:lnTo>
                    <a:pt x="8025" y="1379193"/>
                  </a:lnTo>
                </a:path>
                <a:path w="3332479" h="1379220">
                  <a:moveTo>
                    <a:pt x="20063" y="1365181"/>
                  </a:moveTo>
                  <a:lnTo>
                    <a:pt x="20063" y="1379193"/>
                  </a:lnTo>
                </a:path>
                <a:path w="3332479" h="1379220">
                  <a:moveTo>
                    <a:pt x="34106" y="1365181"/>
                  </a:moveTo>
                  <a:lnTo>
                    <a:pt x="34106" y="1379193"/>
                  </a:lnTo>
                </a:path>
                <a:path w="3332479" h="1379220">
                  <a:moveTo>
                    <a:pt x="46144" y="1365181"/>
                  </a:moveTo>
                  <a:lnTo>
                    <a:pt x="46144" y="1379193"/>
                  </a:lnTo>
                </a:path>
                <a:path w="3332479" h="1379220">
                  <a:moveTo>
                    <a:pt x="58182" y="1365181"/>
                  </a:moveTo>
                  <a:lnTo>
                    <a:pt x="58182" y="1379193"/>
                  </a:lnTo>
                </a:path>
                <a:path w="3332479" h="1379220">
                  <a:moveTo>
                    <a:pt x="72226" y="1365181"/>
                  </a:moveTo>
                  <a:lnTo>
                    <a:pt x="72226" y="1379193"/>
                  </a:lnTo>
                </a:path>
                <a:path w="3332479" h="1379220">
                  <a:moveTo>
                    <a:pt x="84263" y="1365181"/>
                  </a:moveTo>
                  <a:lnTo>
                    <a:pt x="84263" y="1379193"/>
                  </a:lnTo>
                </a:path>
                <a:path w="3332479" h="1379220">
                  <a:moveTo>
                    <a:pt x="98307" y="1365181"/>
                  </a:moveTo>
                  <a:lnTo>
                    <a:pt x="98307" y="1379193"/>
                  </a:lnTo>
                </a:path>
                <a:path w="3332479" h="1379220">
                  <a:moveTo>
                    <a:pt x="110345" y="1365181"/>
                  </a:moveTo>
                  <a:lnTo>
                    <a:pt x="110345" y="1379193"/>
                  </a:lnTo>
                </a:path>
                <a:path w="3332479" h="1379220">
                  <a:moveTo>
                    <a:pt x="122383" y="1365181"/>
                  </a:moveTo>
                  <a:lnTo>
                    <a:pt x="122383" y="1379193"/>
                  </a:lnTo>
                </a:path>
                <a:path w="3332479" h="1379220">
                  <a:moveTo>
                    <a:pt x="136427" y="1365181"/>
                  </a:moveTo>
                  <a:lnTo>
                    <a:pt x="136427" y="1379193"/>
                  </a:lnTo>
                </a:path>
                <a:path w="3332479" h="1379220">
                  <a:moveTo>
                    <a:pt x="148464" y="1365181"/>
                  </a:moveTo>
                  <a:lnTo>
                    <a:pt x="148464" y="1379193"/>
                  </a:lnTo>
                </a:path>
                <a:path w="3332479" h="1379220">
                  <a:moveTo>
                    <a:pt x="160502" y="1365181"/>
                  </a:moveTo>
                  <a:lnTo>
                    <a:pt x="160502" y="1379193"/>
                  </a:lnTo>
                </a:path>
                <a:path w="3332479" h="1379220">
                  <a:moveTo>
                    <a:pt x="174546" y="1365181"/>
                  </a:moveTo>
                  <a:lnTo>
                    <a:pt x="174546" y="1379193"/>
                  </a:lnTo>
                </a:path>
                <a:path w="3332479" h="1379220">
                  <a:moveTo>
                    <a:pt x="186583" y="1365181"/>
                  </a:moveTo>
                  <a:lnTo>
                    <a:pt x="186583" y="1379193"/>
                  </a:lnTo>
                </a:path>
                <a:path w="3332479" h="1379220">
                  <a:moveTo>
                    <a:pt x="198621" y="1365181"/>
                  </a:moveTo>
                  <a:lnTo>
                    <a:pt x="198621" y="1379193"/>
                  </a:lnTo>
                </a:path>
                <a:path w="3332479" h="1379220">
                  <a:moveTo>
                    <a:pt x="212665" y="1365181"/>
                  </a:moveTo>
                  <a:lnTo>
                    <a:pt x="212665" y="1379193"/>
                  </a:lnTo>
                </a:path>
                <a:path w="3332479" h="1379220">
                  <a:moveTo>
                    <a:pt x="224703" y="1365181"/>
                  </a:moveTo>
                  <a:lnTo>
                    <a:pt x="224703" y="1379193"/>
                  </a:lnTo>
                </a:path>
                <a:path w="3332479" h="1379220">
                  <a:moveTo>
                    <a:pt x="236740" y="1365181"/>
                  </a:moveTo>
                  <a:lnTo>
                    <a:pt x="236740" y="1379193"/>
                  </a:lnTo>
                </a:path>
                <a:path w="3332479" h="1379220">
                  <a:moveTo>
                    <a:pt x="250784" y="1365181"/>
                  </a:moveTo>
                  <a:lnTo>
                    <a:pt x="250784" y="1379193"/>
                  </a:lnTo>
                </a:path>
                <a:path w="3332479" h="1379220">
                  <a:moveTo>
                    <a:pt x="262822" y="1365181"/>
                  </a:moveTo>
                  <a:lnTo>
                    <a:pt x="262822" y="1379193"/>
                  </a:lnTo>
                </a:path>
                <a:path w="3332479" h="1379220">
                  <a:moveTo>
                    <a:pt x="274860" y="1365181"/>
                  </a:moveTo>
                  <a:lnTo>
                    <a:pt x="274860" y="1379193"/>
                  </a:lnTo>
                </a:path>
                <a:path w="3332479" h="1379220">
                  <a:moveTo>
                    <a:pt x="288903" y="1365181"/>
                  </a:moveTo>
                  <a:lnTo>
                    <a:pt x="288903" y="1379193"/>
                  </a:lnTo>
                </a:path>
                <a:path w="3332479" h="1379220">
                  <a:moveTo>
                    <a:pt x="300941" y="1365181"/>
                  </a:moveTo>
                  <a:lnTo>
                    <a:pt x="300941" y="1379193"/>
                  </a:lnTo>
                </a:path>
                <a:path w="3332479" h="1379220">
                  <a:moveTo>
                    <a:pt x="312979" y="1365181"/>
                  </a:moveTo>
                  <a:lnTo>
                    <a:pt x="312979" y="1379193"/>
                  </a:lnTo>
                </a:path>
                <a:path w="3332479" h="1379220">
                  <a:moveTo>
                    <a:pt x="327023" y="1365181"/>
                  </a:moveTo>
                  <a:lnTo>
                    <a:pt x="327023" y="1379193"/>
                  </a:lnTo>
                </a:path>
                <a:path w="3332479" h="1379220">
                  <a:moveTo>
                    <a:pt x="339060" y="1365181"/>
                  </a:moveTo>
                  <a:lnTo>
                    <a:pt x="339060" y="1379193"/>
                  </a:lnTo>
                </a:path>
                <a:path w="3332479" h="1379220">
                  <a:moveTo>
                    <a:pt x="353104" y="1365181"/>
                  </a:moveTo>
                  <a:lnTo>
                    <a:pt x="353104" y="1379193"/>
                  </a:lnTo>
                </a:path>
                <a:path w="3332479" h="1379220">
                  <a:moveTo>
                    <a:pt x="365142" y="1365181"/>
                  </a:moveTo>
                  <a:lnTo>
                    <a:pt x="365142" y="1379193"/>
                  </a:lnTo>
                </a:path>
                <a:path w="3332479" h="1379220">
                  <a:moveTo>
                    <a:pt x="377180" y="1365181"/>
                  </a:moveTo>
                  <a:lnTo>
                    <a:pt x="377180" y="1379193"/>
                  </a:lnTo>
                </a:path>
                <a:path w="3332479" h="1379220">
                  <a:moveTo>
                    <a:pt x="391223" y="1365181"/>
                  </a:moveTo>
                  <a:lnTo>
                    <a:pt x="391223" y="1379193"/>
                  </a:lnTo>
                </a:path>
                <a:path w="3332479" h="1379220">
                  <a:moveTo>
                    <a:pt x="403261" y="1365181"/>
                  </a:moveTo>
                  <a:lnTo>
                    <a:pt x="403261" y="1379193"/>
                  </a:lnTo>
                </a:path>
                <a:path w="3332479" h="1379220">
                  <a:moveTo>
                    <a:pt x="415299" y="1365181"/>
                  </a:moveTo>
                  <a:lnTo>
                    <a:pt x="415299" y="1379193"/>
                  </a:lnTo>
                </a:path>
                <a:path w="3332479" h="1379220">
                  <a:moveTo>
                    <a:pt x="429343" y="1365181"/>
                  </a:moveTo>
                  <a:lnTo>
                    <a:pt x="429343" y="1379193"/>
                  </a:lnTo>
                </a:path>
                <a:path w="3332479" h="1379220">
                  <a:moveTo>
                    <a:pt x="441380" y="1365181"/>
                  </a:moveTo>
                  <a:lnTo>
                    <a:pt x="441380" y="1379193"/>
                  </a:lnTo>
                </a:path>
                <a:path w="3332479" h="1379220">
                  <a:moveTo>
                    <a:pt x="453418" y="1365181"/>
                  </a:moveTo>
                  <a:lnTo>
                    <a:pt x="453418" y="1379193"/>
                  </a:lnTo>
                </a:path>
                <a:path w="3332479" h="1379220">
                  <a:moveTo>
                    <a:pt x="467462" y="1365181"/>
                  </a:moveTo>
                  <a:lnTo>
                    <a:pt x="467462" y="1379193"/>
                  </a:lnTo>
                </a:path>
                <a:path w="3332479" h="1379220">
                  <a:moveTo>
                    <a:pt x="479500" y="1365181"/>
                  </a:moveTo>
                  <a:lnTo>
                    <a:pt x="479500" y="1379193"/>
                  </a:lnTo>
                </a:path>
                <a:path w="3332479" h="1379220">
                  <a:moveTo>
                    <a:pt x="491537" y="1365181"/>
                  </a:moveTo>
                  <a:lnTo>
                    <a:pt x="491537" y="1379193"/>
                  </a:lnTo>
                </a:path>
                <a:path w="3332479" h="1379220">
                  <a:moveTo>
                    <a:pt x="505581" y="1365181"/>
                  </a:moveTo>
                  <a:lnTo>
                    <a:pt x="505581" y="1379193"/>
                  </a:lnTo>
                </a:path>
                <a:path w="3332479" h="1379220">
                  <a:moveTo>
                    <a:pt x="517619" y="1365181"/>
                  </a:moveTo>
                  <a:lnTo>
                    <a:pt x="517619" y="1379193"/>
                  </a:lnTo>
                </a:path>
                <a:path w="3332479" h="1379220">
                  <a:moveTo>
                    <a:pt x="529656" y="1365181"/>
                  </a:moveTo>
                  <a:lnTo>
                    <a:pt x="529656" y="1379193"/>
                  </a:lnTo>
                </a:path>
                <a:path w="3332479" h="1379220">
                  <a:moveTo>
                    <a:pt x="543700" y="1365181"/>
                  </a:moveTo>
                  <a:lnTo>
                    <a:pt x="543700" y="1379193"/>
                  </a:lnTo>
                </a:path>
                <a:path w="3332479" h="1379220">
                  <a:moveTo>
                    <a:pt x="555738" y="1365181"/>
                  </a:moveTo>
                  <a:lnTo>
                    <a:pt x="555738" y="1379193"/>
                  </a:lnTo>
                </a:path>
                <a:path w="3332479" h="1379220">
                  <a:moveTo>
                    <a:pt x="567776" y="1365181"/>
                  </a:moveTo>
                  <a:lnTo>
                    <a:pt x="567776" y="1379193"/>
                  </a:lnTo>
                </a:path>
                <a:path w="3332479" h="1379220">
                  <a:moveTo>
                    <a:pt x="581820" y="1365181"/>
                  </a:moveTo>
                  <a:lnTo>
                    <a:pt x="581820" y="1379193"/>
                  </a:lnTo>
                </a:path>
                <a:path w="3332479" h="1379220">
                  <a:moveTo>
                    <a:pt x="593857" y="1365181"/>
                  </a:moveTo>
                  <a:lnTo>
                    <a:pt x="593857" y="1379193"/>
                  </a:lnTo>
                </a:path>
                <a:path w="3332479" h="1379220">
                  <a:moveTo>
                    <a:pt x="607901" y="1365181"/>
                  </a:moveTo>
                  <a:lnTo>
                    <a:pt x="607901" y="1379193"/>
                  </a:lnTo>
                </a:path>
                <a:path w="3332479" h="1379220">
                  <a:moveTo>
                    <a:pt x="619939" y="1365181"/>
                  </a:moveTo>
                  <a:lnTo>
                    <a:pt x="619939" y="1379193"/>
                  </a:lnTo>
                </a:path>
                <a:path w="3332479" h="1379220">
                  <a:moveTo>
                    <a:pt x="631977" y="1365181"/>
                  </a:moveTo>
                  <a:lnTo>
                    <a:pt x="631977" y="1379193"/>
                  </a:lnTo>
                </a:path>
                <a:path w="3332479" h="1379220">
                  <a:moveTo>
                    <a:pt x="646020" y="1365181"/>
                  </a:moveTo>
                  <a:lnTo>
                    <a:pt x="646020" y="1379193"/>
                  </a:lnTo>
                </a:path>
                <a:path w="3332479" h="1379220">
                  <a:moveTo>
                    <a:pt x="658058" y="1365181"/>
                  </a:moveTo>
                  <a:lnTo>
                    <a:pt x="658058" y="1379193"/>
                  </a:lnTo>
                </a:path>
                <a:path w="3332479" h="1379220">
                  <a:moveTo>
                    <a:pt x="670096" y="1365181"/>
                  </a:moveTo>
                  <a:lnTo>
                    <a:pt x="670096" y="1379193"/>
                  </a:lnTo>
                </a:path>
                <a:path w="3332479" h="1379220">
                  <a:moveTo>
                    <a:pt x="684140" y="1365181"/>
                  </a:moveTo>
                  <a:lnTo>
                    <a:pt x="684140" y="1379193"/>
                  </a:lnTo>
                </a:path>
                <a:path w="3332479" h="1379220">
                  <a:moveTo>
                    <a:pt x="696177" y="1365181"/>
                  </a:moveTo>
                  <a:lnTo>
                    <a:pt x="696177" y="1379193"/>
                  </a:lnTo>
                </a:path>
                <a:path w="3332479" h="1379220">
                  <a:moveTo>
                    <a:pt x="708215" y="1365181"/>
                  </a:moveTo>
                  <a:lnTo>
                    <a:pt x="708215" y="1379193"/>
                  </a:lnTo>
                </a:path>
                <a:path w="3332479" h="1379220">
                  <a:moveTo>
                    <a:pt x="722259" y="1365181"/>
                  </a:moveTo>
                  <a:lnTo>
                    <a:pt x="722259" y="1379193"/>
                  </a:lnTo>
                </a:path>
                <a:path w="3332479" h="1379220">
                  <a:moveTo>
                    <a:pt x="734297" y="1365181"/>
                  </a:moveTo>
                  <a:lnTo>
                    <a:pt x="734297" y="1379193"/>
                  </a:lnTo>
                </a:path>
                <a:path w="3332479" h="1379220">
                  <a:moveTo>
                    <a:pt x="746334" y="1365181"/>
                  </a:moveTo>
                  <a:lnTo>
                    <a:pt x="746334" y="1379193"/>
                  </a:lnTo>
                </a:path>
                <a:path w="3332479" h="1379220">
                  <a:moveTo>
                    <a:pt x="760378" y="1365181"/>
                  </a:moveTo>
                  <a:lnTo>
                    <a:pt x="760378" y="1379193"/>
                  </a:lnTo>
                </a:path>
                <a:path w="3332479" h="1379220">
                  <a:moveTo>
                    <a:pt x="772416" y="1365181"/>
                  </a:moveTo>
                  <a:lnTo>
                    <a:pt x="772416" y="1379193"/>
                  </a:lnTo>
                </a:path>
                <a:path w="3332479" h="1379220">
                  <a:moveTo>
                    <a:pt x="784453" y="1365181"/>
                  </a:moveTo>
                  <a:lnTo>
                    <a:pt x="784453" y="1379193"/>
                  </a:lnTo>
                </a:path>
                <a:path w="3332479" h="1379220">
                  <a:moveTo>
                    <a:pt x="798497" y="1365181"/>
                  </a:moveTo>
                  <a:lnTo>
                    <a:pt x="798497" y="1379193"/>
                  </a:lnTo>
                </a:path>
                <a:path w="3332479" h="1379220">
                  <a:moveTo>
                    <a:pt x="810535" y="1365181"/>
                  </a:moveTo>
                  <a:lnTo>
                    <a:pt x="810535" y="1379193"/>
                  </a:lnTo>
                </a:path>
                <a:path w="3332479" h="1379220">
                  <a:moveTo>
                    <a:pt x="822573" y="1365181"/>
                  </a:moveTo>
                  <a:lnTo>
                    <a:pt x="822573" y="1379193"/>
                  </a:lnTo>
                </a:path>
                <a:path w="3332479" h="1379220">
                  <a:moveTo>
                    <a:pt x="836617" y="1365181"/>
                  </a:moveTo>
                  <a:lnTo>
                    <a:pt x="836617" y="1379193"/>
                  </a:lnTo>
                </a:path>
                <a:path w="3332479" h="1379220">
                  <a:moveTo>
                    <a:pt x="848654" y="1365181"/>
                  </a:moveTo>
                  <a:lnTo>
                    <a:pt x="848654" y="1379193"/>
                  </a:lnTo>
                </a:path>
                <a:path w="3332479" h="1379220">
                  <a:moveTo>
                    <a:pt x="862698" y="1365181"/>
                  </a:moveTo>
                  <a:lnTo>
                    <a:pt x="862698" y="1379193"/>
                  </a:lnTo>
                </a:path>
                <a:path w="3332479" h="1379220">
                  <a:moveTo>
                    <a:pt x="874736" y="1365181"/>
                  </a:moveTo>
                  <a:lnTo>
                    <a:pt x="874736" y="1379193"/>
                  </a:lnTo>
                </a:path>
                <a:path w="3332479" h="1379220">
                  <a:moveTo>
                    <a:pt x="886773" y="1365181"/>
                  </a:moveTo>
                  <a:lnTo>
                    <a:pt x="886773" y="1379193"/>
                  </a:lnTo>
                </a:path>
                <a:path w="3332479" h="1379220">
                  <a:moveTo>
                    <a:pt x="900817" y="1365181"/>
                  </a:moveTo>
                  <a:lnTo>
                    <a:pt x="900817" y="1379193"/>
                  </a:lnTo>
                </a:path>
                <a:path w="3332479" h="1379220">
                  <a:moveTo>
                    <a:pt x="912855" y="1365181"/>
                  </a:moveTo>
                  <a:lnTo>
                    <a:pt x="912855" y="1379193"/>
                  </a:lnTo>
                </a:path>
                <a:path w="3332479" h="1379220">
                  <a:moveTo>
                    <a:pt x="924893" y="1365181"/>
                  </a:moveTo>
                  <a:lnTo>
                    <a:pt x="924893" y="1379193"/>
                  </a:lnTo>
                </a:path>
                <a:path w="3332479" h="1379220">
                  <a:moveTo>
                    <a:pt x="938937" y="1365181"/>
                  </a:moveTo>
                  <a:lnTo>
                    <a:pt x="938937" y="1379193"/>
                  </a:lnTo>
                </a:path>
                <a:path w="3332479" h="1379220">
                  <a:moveTo>
                    <a:pt x="950974" y="1365181"/>
                  </a:moveTo>
                  <a:lnTo>
                    <a:pt x="950974" y="1379193"/>
                  </a:lnTo>
                </a:path>
                <a:path w="3332479" h="1379220">
                  <a:moveTo>
                    <a:pt x="963012" y="1365181"/>
                  </a:moveTo>
                  <a:lnTo>
                    <a:pt x="963012" y="1379193"/>
                  </a:lnTo>
                </a:path>
                <a:path w="3332479" h="1379220">
                  <a:moveTo>
                    <a:pt x="977056" y="1365181"/>
                  </a:moveTo>
                  <a:lnTo>
                    <a:pt x="977056" y="1379193"/>
                  </a:lnTo>
                </a:path>
                <a:path w="3332479" h="1379220">
                  <a:moveTo>
                    <a:pt x="989094" y="1365181"/>
                  </a:moveTo>
                  <a:lnTo>
                    <a:pt x="989094" y="1379193"/>
                  </a:lnTo>
                </a:path>
                <a:path w="3332479" h="1379220">
                  <a:moveTo>
                    <a:pt x="1001131" y="1365181"/>
                  </a:moveTo>
                  <a:lnTo>
                    <a:pt x="1001131" y="1379193"/>
                  </a:lnTo>
                </a:path>
                <a:path w="3332479" h="1379220">
                  <a:moveTo>
                    <a:pt x="1015175" y="1365181"/>
                  </a:moveTo>
                  <a:lnTo>
                    <a:pt x="1015175" y="1379193"/>
                  </a:lnTo>
                </a:path>
                <a:path w="3332479" h="1379220">
                  <a:moveTo>
                    <a:pt x="1027213" y="1365181"/>
                  </a:moveTo>
                  <a:lnTo>
                    <a:pt x="1027213" y="1379193"/>
                  </a:lnTo>
                </a:path>
                <a:path w="3332479" h="1379220">
                  <a:moveTo>
                    <a:pt x="1039250" y="1365181"/>
                  </a:moveTo>
                  <a:lnTo>
                    <a:pt x="1039250" y="1379193"/>
                  </a:lnTo>
                </a:path>
                <a:path w="3332479" h="1379220">
                  <a:moveTo>
                    <a:pt x="1053294" y="1365181"/>
                  </a:moveTo>
                  <a:lnTo>
                    <a:pt x="1053294" y="1379193"/>
                  </a:lnTo>
                </a:path>
                <a:path w="3332479" h="1379220">
                  <a:moveTo>
                    <a:pt x="1065332" y="1365181"/>
                  </a:moveTo>
                  <a:lnTo>
                    <a:pt x="1065332" y="1379193"/>
                  </a:lnTo>
                </a:path>
                <a:path w="3332479" h="1379220">
                  <a:moveTo>
                    <a:pt x="1077370" y="1365181"/>
                  </a:moveTo>
                  <a:lnTo>
                    <a:pt x="1077370" y="1379193"/>
                  </a:lnTo>
                </a:path>
                <a:path w="3332479" h="1379220">
                  <a:moveTo>
                    <a:pt x="1091414" y="1365181"/>
                  </a:moveTo>
                  <a:lnTo>
                    <a:pt x="1091414" y="1379193"/>
                  </a:lnTo>
                </a:path>
                <a:path w="3332479" h="1379220">
                  <a:moveTo>
                    <a:pt x="1103451" y="1365181"/>
                  </a:moveTo>
                  <a:lnTo>
                    <a:pt x="1103451" y="1379193"/>
                  </a:lnTo>
                </a:path>
                <a:path w="3332479" h="1379220">
                  <a:moveTo>
                    <a:pt x="1115489" y="1365181"/>
                  </a:moveTo>
                  <a:lnTo>
                    <a:pt x="1115489" y="1379193"/>
                  </a:lnTo>
                </a:path>
                <a:path w="3332479" h="1379220">
                  <a:moveTo>
                    <a:pt x="1129533" y="1365181"/>
                  </a:moveTo>
                  <a:lnTo>
                    <a:pt x="1129533" y="1379193"/>
                  </a:lnTo>
                </a:path>
                <a:path w="3332479" h="1379220">
                  <a:moveTo>
                    <a:pt x="1141570" y="1365181"/>
                  </a:moveTo>
                  <a:lnTo>
                    <a:pt x="1141570" y="1379193"/>
                  </a:lnTo>
                </a:path>
                <a:path w="3332479" h="1379220">
                  <a:moveTo>
                    <a:pt x="1155614" y="1365181"/>
                  </a:moveTo>
                  <a:lnTo>
                    <a:pt x="1155614" y="1379193"/>
                  </a:lnTo>
                </a:path>
                <a:path w="3332479" h="1379220">
                  <a:moveTo>
                    <a:pt x="1167652" y="1365181"/>
                  </a:moveTo>
                  <a:lnTo>
                    <a:pt x="1167652" y="1379193"/>
                  </a:lnTo>
                </a:path>
                <a:path w="3332479" h="1379220">
                  <a:moveTo>
                    <a:pt x="1179690" y="1365181"/>
                  </a:moveTo>
                  <a:lnTo>
                    <a:pt x="1179690" y="1379193"/>
                  </a:lnTo>
                </a:path>
                <a:path w="3332479" h="1379220">
                  <a:moveTo>
                    <a:pt x="1193734" y="1365181"/>
                  </a:moveTo>
                  <a:lnTo>
                    <a:pt x="1193734" y="1379193"/>
                  </a:lnTo>
                </a:path>
                <a:path w="3332479" h="1379220">
                  <a:moveTo>
                    <a:pt x="1205771" y="1365181"/>
                  </a:moveTo>
                  <a:lnTo>
                    <a:pt x="1205771" y="1379193"/>
                  </a:lnTo>
                </a:path>
                <a:path w="3332479" h="1379220">
                  <a:moveTo>
                    <a:pt x="1217809" y="1365181"/>
                  </a:moveTo>
                  <a:lnTo>
                    <a:pt x="1217809" y="1379193"/>
                  </a:lnTo>
                </a:path>
                <a:path w="3332479" h="1379220">
                  <a:moveTo>
                    <a:pt x="1231853" y="1365181"/>
                  </a:moveTo>
                  <a:lnTo>
                    <a:pt x="1231853" y="1379193"/>
                  </a:lnTo>
                </a:path>
                <a:path w="3332479" h="1379220">
                  <a:moveTo>
                    <a:pt x="1243890" y="1365181"/>
                  </a:moveTo>
                  <a:lnTo>
                    <a:pt x="1243890" y="1379193"/>
                  </a:lnTo>
                </a:path>
                <a:path w="3332479" h="1379220">
                  <a:moveTo>
                    <a:pt x="1255928" y="1365181"/>
                  </a:moveTo>
                  <a:lnTo>
                    <a:pt x="1255928" y="1379193"/>
                  </a:lnTo>
                </a:path>
                <a:path w="3332479" h="1379220">
                  <a:moveTo>
                    <a:pt x="1269972" y="1365181"/>
                  </a:moveTo>
                  <a:lnTo>
                    <a:pt x="1269972" y="1379193"/>
                  </a:lnTo>
                </a:path>
                <a:path w="3332479" h="1379220">
                  <a:moveTo>
                    <a:pt x="1282010" y="1365181"/>
                  </a:moveTo>
                  <a:lnTo>
                    <a:pt x="1282010" y="1379193"/>
                  </a:lnTo>
                </a:path>
                <a:path w="3332479" h="1379220">
                  <a:moveTo>
                    <a:pt x="1294047" y="1365181"/>
                  </a:moveTo>
                  <a:lnTo>
                    <a:pt x="1294047" y="1379193"/>
                  </a:lnTo>
                </a:path>
                <a:path w="3332479" h="1379220">
                  <a:moveTo>
                    <a:pt x="1308091" y="1365181"/>
                  </a:moveTo>
                  <a:lnTo>
                    <a:pt x="1308091" y="1379193"/>
                  </a:lnTo>
                </a:path>
                <a:path w="3332479" h="1379220">
                  <a:moveTo>
                    <a:pt x="1320129" y="1365181"/>
                  </a:moveTo>
                  <a:lnTo>
                    <a:pt x="1320129" y="1379193"/>
                  </a:lnTo>
                </a:path>
                <a:path w="3332479" h="1379220">
                  <a:moveTo>
                    <a:pt x="1332167" y="1365181"/>
                  </a:moveTo>
                  <a:lnTo>
                    <a:pt x="1332167" y="1379193"/>
                  </a:lnTo>
                </a:path>
                <a:path w="3332479" h="1379220">
                  <a:moveTo>
                    <a:pt x="1346211" y="1365181"/>
                  </a:moveTo>
                  <a:lnTo>
                    <a:pt x="1346211" y="1379193"/>
                  </a:lnTo>
                </a:path>
                <a:path w="3332479" h="1379220">
                  <a:moveTo>
                    <a:pt x="1358248" y="1365181"/>
                  </a:moveTo>
                  <a:lnTo>
                    <a:pt x="1358248" y="1379193"/>
                  </a:lnTo>
                </a:path>
                <a:path w="3332479" h="1379220">
                  <a:moveTo>
                    <a:pt x="1370286" y="1365181"/>
                  </a:moveTo>
                  <a:lnTo>
                    <a:pt x="1370286" y="1379193"/>
                  </a:lnTo>
                </a:path>
                <a:path w="3332479" h="1379220">
                  <a:moveTo>
                    <a:pt x="1384330" y="1365181"/>
                  </a:moveTo>
                  <a:lnTo>
                    <a:pt x="1384330" y="1379193"/>
                  </a:lnTo>
                </a:path>
                <a:path w="3332479" h="1379220">
                  <a:moveTo>
                    <a:pt x="1396367" y="1365181"/>
                  </a:moveTo>
                  <a:lnTo>
                    <a:pt x="1396367" y="1379193"/>
                  </a:lnTo>
                </a:path>
                <a:path w="3332479" h="1379220">
                  <a:moveTo>
                    <a:pt x="1410411" y="1365181"/>
                  </a:moveTo>
                  <a:lnTo>
                    <a:pt x="1410411" y="1379193"/>
                  </a:lnTo>
                </a:path>
                <a:path w="3332479" h="1379220">
                  <a:moveTo>
                    <a:pt x="1422449" y="1365181"/>
                  </a:moveTo>
                  <a:lnTo>
                    <a:pt x="1422449" y="1379193"/>
                  </a:lnTo>
                </a:path>
                <a:path w="3332479" h="1379220">
                  <a:moveTo>
                    <a:pt x="1434487" y="1365181"/>
                  </a:moveTo>
                  <a:lnTo>
                    <a:pt x="1434487" y="1379193"/>
                  </a:lnTo>
                </a:path>
                <a:path w="3332479" h="1379220">
                  <a:moveTo>
                    <a:pt x="1448531" y="1365181"/>
                  </a:moveTo>
                  <a:lnTo>
                    <a:pt x="1448531" y="1379193"/>
                  </a:lnTo>
                </a:path>
                <a:path w="3332479" h="1379220">
                  <a:moveTo>
                    <a:pt x="1460568" y="1365181"/>
                  </a:moveTo>
                  <a:lnTo>
                    <a:pt x="1460568" y="1379193"/>
                  </a:lnTo>
                </a:path>
                <a:path w="3332479" h="1379220">
                  <a:moveTo>
                    <a:pt x="1472606" y="1365181"/>
                  </a:moveTo>
                  <a:lnTo>
                    <a:pt x="1472606" y="1379193"/>
                  </a:lnTo>
                </a:path>
                <a:path w="3332479" h="1379220">
                  <a:moveTo>
                    <a:pt x="1486650" y="1365181"/>
                  </a:moveTo>
                  <a:lnTo>
                    <a:pt x="1486650" y="1379193"/>
                  </a:lnTo>
                </a:path>
                <a:path w="3332479" h="1379220">
                  <a:moveTo>
                    <a:pt x="1498687" y="1365181"/>
                  </a:moveTo>
                  <a:lnTo>
                    <a:pt x="1498687" y="1379193"/>
                  </a:lnTo>
                </a:path>
                <a:path w="3332479" h="1379220">
                  <a:moveTo>
                    <a:pt x="1510725" y="1365181"/>
                  </a:moveTo>
                  <a:lnTo>
                    <a:pt x="1510725" y="1379193"/>
                  </a:lnTo>
                </a:path>
                <a:path w="3332479" h="1379220">
                  <a:moveTo>
                    <a:pt x="1524769" y="1365181"/>
                  </a:moveTo>
                  <a:lnTo>
                    <a:pt x="1524769" y="1379193"/>
                  </a:lnTo>
                </a:path>
                <a:path w="3332479" h="1379220">
                  <a:moveTo>
                    <a:pt x="1536807" y="1365181"/>
                  </a:moveTo>
                  <a:lnTo>
                    <a:pt x="1536807" y="1379193"/>
                  </a:lnTo>
                </a:path>
                <a:path w="3332479" h="1379220">
                  <a:moveTo>
                    <a:pt x="1548844" y="1365181"/>
                  </a:moveTo>
                  <a:lnTo>
                    <a:pt x="1548844" y="1379193"/>
                  </a:lnTo>
                </a:path>
                <a:path w="3332479" h="1379220">
                  <a:moveTo>
                    <a:pt x="1562888" y="1365181"/>
                  </a:moveTo>
                  <a:lnTo>
                    <a:pt x="1562888" y="1379193"/>
                  </a:lnTo>
                </a:path>
                <a:path w="3332479" h="1379220">
                  <a:moveTo>
                    <a:pt x="1574926" y="1365181"/>
                  </a:moveTo>
                  <a:lnTo>
                    <a:pt x="1574926" y="1379193"/>
                  </a:lnTo>
                </a:path>
                <a:path w="3332479" h="1379220">
                  <a:moveTo>
                    <a:pt x="1586964" y="1365181"/>
                  </a:moveTo>
                  <a:lnTo>
                    <a:pt x="1586964" y="1379193"/>
                  </a:lnTo>
                </a:path>
                <a:path w="3332479" h="1379220">
                  <a:moveTo>
                    <a:pt x="1601007" y="1365181"/>
                  </a:moveTo>
                  <a:lnTo>
                    <a:pt x="1601007" y="1379193"/>
                  </a:lnTo>
                </a:path>
                <a:path w="3332479" h="1379220">
                  <a:moveTo>
                    <a:pt x="1613045" y="1365181"/>
                  </a:moveTo>
                  <a:lnTo>
                    <a:pt x="1613045" y="1379193"/>
                  </a:lnTo>
                </a:path>
                <a:path w="3332479" h="1379220">
                  <a:moveTo>
                    <a:pt x="1625083" y="1365181"/>
                  </a:moveTo>
                  <a:lnTo>
                    <a:pt x="1625083" y="1379193"/>
                  </a:lnTo>
                </a:path>
                <a:path w="3332479" h="1379220">
                  <a:moveTo>
                    <a:pt x="1639127" y="1365181"/>
                  </a:moveTo>
                  <a:lnTo>
                    <a:pt x="1639127" y="1379193"/>
                  </a:lnTo>
                </a:path>
                <a:path w="3332479" h="1379220">
                  <a:moveTo>
                    <a:pt x="1651164" y="1365181"/>
                  </a:moveTo>
                  <a:lnTo>
                    <a:pt x="1651164" y="1379193"/>
                  </a:lnTo>
                </a:path>
                <a:path w="3332479" h="1379220">
                  <a:moveTo>
                    <a:pt x="1665208" y="1365181"/>
                  </a:moveTo>
                  <a:lnTo>
                    <a:pt x="1665208" y="1379193"/>
                  </a:lnTo>
                </a:path>
                <a:path w="3332479" h="1379220">
                  <a:moveTo>
                    <a:pt x="1677246" y="1365181"/>
                  </a:moveTo>
                  <a:lnTo>
                    <a:pt x="1677246" y="1379193"/>
                  </a:lnTo>
                </a:path>
                <a:path w="3332479" h="1379220">
                  <a:moveTo>
                    <a:pt x="1689284" y="1365181"/>
                  </a:moveTo>
                  <a:lnTo>
                    <a:pt x="1689284" y="1379193"/>
                  </a:lnTo>
                </a:path>
                <a:path w="3332479" h="1379220">
                  <a:moveTo>
                    <a:pt x="1703328" y="1365181"/>
                  </a:moveTo>
                  <a:lnTo>
                    <a:pt x="1703328" y="1379193"/>
                  </a:lnTo>
                </a:path>
                <a:path w="3332479" h="1379220">
                  <a:moveTo>
                    <a:pt x="1715365" y="1365181"/>
                  </a:moveTo>
                  <a:lnTo>
                    <a:pt x="1715365" y="1379193"/>
                  </a:lnTo>
                </a:path>
                <a:path w="3332479" h="1379220">
                  <a:moveTo>
                    <a:pt x="1727403" y="1365181"/>
                  </a:moveTo>
                  <a:lnTo>
                    <a:pt x="1727403" y="1379193"/>
                  </a:lnTo>
                </a:path>
                <a:path w="3332479" h="1379220">
                  <a:moveTo>
                    <a:pt x="1741447" y="1365181"/>
                  </a:moveTo>
                  <a:lnTo>
                    <a:pt x="1741447" y="1379193"/>
                  </a:lnTo>
                </a:path>
                <a:path w="3332479" h="1379220">
                  <a:moveTo>
                    <a:pt x="1753484" y="1365181"/>
                  </a:moveTo>
                  <a:lnTo>
                    <a:pt x="1753484" y="1379193"/>
                  </a:lnTo>
                </a:path>
                <a:path w="3332479" h="1379220">
                  <a:moveTo>
                    <a:pt x="1765522" y="1365181"/>
                  </a:moveTo>
                  <a:lnTo>
                    <a:pt x="1765522" y="1379193"/>
                  </a:lnTo>
                </a:path>
                <a:path w="3332479" h="1379220">
                  <a:moveTo>
                    <a:pt x="1779566" y="1365181"/>
                  </a:moveTo>
                  <a:lnTo>
                    <a:pt x="1779566" y="1379193"/>
                  </a:lnTo>
                </a:path>
                <a:path w="3332479" h="1379220">
                  <a:moveTo>
                    <a:pt x="1791604" y="1365181"/>
                  </a:moveTo>
                  <a:lnTo>
                    <a:pt x="1791604" y="1379193"/>
                  </a:lnTo>
                </a:path>
                <a:path w="3332479" h="1379220">
                  <a:moveTo>
                    <a:pt x="1803641" y="1365181"/>
                  </a:moveTo>
                  <a:lnTo>
                    <a:pt x="1803641" y="1379193"/>
                  </a:lnTo>
                </a:path>
                <a:path w="3332479" h="1379220">
                  <a:moveTo>
                    <a:pt x="1817685" y="1365181"/>
                  </a:moveTo>
                  <a:lnTo>
                    <a:pt x="1817685" y="1379193"/>
                  </a:lnTo>
                </a:path>
                <a:path w="3332479" h="1379220">
                  <a:moveTo>
                    <a:pt x="1829723" y="1365181"/>
                  </a:moveTo>
                  <a:lnTo>
                    <a:pt x="1829723" y="1379193"/>
                  </a:lnTo>
                </a:path>
                <a:path w="3332479" h="1379220">
                  <a:moveTo>
                    <a:pt x="1841761" y="1365181"/>
                  </a:moveTo>
                  <a:lnTo>
                    <a:pt x="1841761" y="1379193"/>
                  </a:lnTo>
                </a:path>
                <a:path w="3332479" h="1379220">
                  <a:moveTo>
                    <a:pt x="1855804" y="1365181"/>
                  </a:moveTo>
                  <a:lnTo>
                    <a:pt x="1855804" y="1379193"/>
                  </a:lnTo>
                </a:path>
                <a:path w="3332479" h="1379220">
                  <a:moveTo>
                    <a:pt x="1867842" y="1365181"/>
                  </a:moveTo>
                  <a:lnTo>
                    <a:pt x="1867842" y="1379193"/>
                  </a:lnTo>
                </a:path>
                <a:path w="3332479" h="1379220">
                  <a:moveTo>
                    <a:pt x="1879880" y="1365181"/>
                  </a:moveTo>
                  <a:lnTo>
                    <a:pt x="1879880" y="1379193"/>
                  </a:lnTo>
                </a:path>
                <a:path w="3332479" h="1379220">
                  <a:moveTo>
                    <a:pt x="1893924" y="1365181"/>
                  </a:moveTo>
                  <a:lnTo>
                    <a:pt x="1893924" y="1379193"/>
                  </a:lnTo>
                </a:path>
                <a:path w="3332479" h="1379220">
                  <a:moveTo>
                    <a:pt x="1905961" y="1365181"/>
                  </a:moveTo>
                  <a:lnTo>
                    <a:pt x="1905961" y="1379193"/>
                  </a:lnTo>
                </a:path>
                <a:path w="3332479" h="1379220">
                  <a:moveTo>
                    <a:pt x="1920005" y="1365181"/>
                  </a:moveTo>
                  <a:lnTo>
                    <a:pt x="1920005" y="1379193"/>
                  </a:lnTo>
                </a:path>
                <a:path w="3332479" h="1379220">
                  <a:moveTo>
                    <a:pt x="1932043" y="1365181"/>
                  </a:moveTo>
                  <a:lnTo>
                    <a:pt x="1932043" y="1379193"/>
                  </a:lnTo>
                </a:path>
                <a:path w="3332479" h="1379220">
                  <a:moveTo>
                    <a:pt x="1944081" y="1365181"/>
                  </a:moveTo>
                  <a:lnTo>
                    <a:pt x="1944081" y="1379193"/>
                  </a:lnTo>
                </a:path>
                <a:path w="3332479" h="1379220">
                  <a:moveTo>
                    <a:pt x="1958124" y="1365181"/>
                  </a:moveTo>
                  <a:lnTo>
                    <a:pt x="1958125" y="1379193"/>
                  </a:lnTo>
                </a:path>
                <a:path w="3332479" h="1379220">
                  <a:moveTo>
                    <a:pt x="1970162" y="1365181"/>
                  </a:moveTo>
                  <a:lnTo>
                    <a:pt x="1970162" y="1379193"/>
                  </a:lnTo>
                </a:path>
                <a:path w="3332479" h="1379220">
                  <a:moveTo>
                    <a:pt x="1982200" y="1365181"/>
                  </a:moveTo>
                  <a:lnTo>
                    <a:pt x="1982200" y="1379193"/>
                  </a:lnTo>
                </a:path>
                <a:path w="3332479" h="1379220">
                  <a:moveTo>
                    <a:pt x="1996244" y="1365181"/>
                  </a:moveTo>
                  <a:lnTo>
                    <a:pt x="1996244" y="1379193"/>
                  </a:lnTo>
                </a:path>
                <a:path w="3332479" h="1379220">
                  <a:moveTo>
                    <a:pt x="2008281" y="1365181"/>
                  </a:moveTo>
                  <a:lnTo>
                    <a:pt x="2008281" y="1379193"/>
                  </a:lnTo>
                </a:path>
                <a:path w="3332479" h="1379220">
                  <a:moveTo>
                    <a:pt x="2020319" y="1365181"/>
                  </a:moveTo>
                  <a:lnTo>
                    <a:pt x="2020319" y="1379193"/>
                  </a:lnTo>
                </a:path>
                <a:path w="3332479" h="1379220">
                  <a:moveTo>
                    <a:pt x="2034363" y="1365181"/>
                  </a:moveTo>
                  <a:lnTo>
                    <a:pt x="2034363" y="1379193"/>
                  </a:lnTo>
                </a:path>
                <a:path w="3332479" h="1379220">
                  <a:moveTo>
                    <a:pt x="2046401" y="1365181"/>
                  </a:moveTo>
                  <a:lnTo>
                    <a:pt x="2046401" y="1379193"/>
                  </a:lnTo>
                </a:path>
                <a:path w="3332479" h="1379220">
                  <a:moveTo>
                    <a:pt x="2058438" y="1365181"/>
                  </a:moveTo>
                  <a:lnTo>
                    <a:pt x="2058438" y="1379193"/>
                  </a:lnTo>
                </a:path>
                <a:path w="3332479" h="1379220">
                  <a:moveTo>
                    <a:pt x="2072482" y="1365181"/>
                  </a:moveTo>
                  <a:lnTo>
                    <a:pt x="2072482" y="1379193"/>
                  </a:lnTo>
                </a:path>
                <a:path w="3332479" h="1379220">
                  <a:moveTo>
                    <a:pt x="2084520" y="1365181"/>
                  </a:moveTo>
                  <a:lnTo>
                    <a:pt x="2084520" y="1379193"/>
                  </a:lnTo>
                </a:path>
                <a:path w="3332479" h="1379220">
                  <a:moveTo>
                    <a:pt x="2096557" y="1365181"/>
                  </a:moveTo>
                  <a:lnTo>
                    <a:pt x="2096557" y="1379193"/>
                  </a:lnTo>
                </a:path>
                <a:path w="3332479" h="1379220">
                  <a:moveTo>
                    <a:pt x="2110601" y="1365181"/>
                  </a:moveTo>
                  <a:lnTo>
                    <a:pt x="2110601" y="1379194"/>
                  </a:lnTo>
                </a:path>
                <a:path w="3332479" h="1379220">
                  <a:moveTo>
                    <a:pt x="2122639" y="1365181"/>
                  </a:moveTo>
                  <a:lnTo>
                    <a:pt x="2122639" y="1379194"/>
                  </a:lnTo>
                </a:path>
                <a:path w="3332479" h="1379220">
                  <a:moveTo>
                    <a:pt x="2134677" y="1365181"/>
                  </a:moveTo>
                  <a:lnTo>
                    <a:pt x="2134677" y="1379194"/>
                  </a:lnTo>
                </a:path>
                <a:path w="3332479" h="1379220">
                  <a:moveTo>
                    <a:pt x="2148721" y="1365181"/>
                  </a:moveTo>
                  <a:lnTo>
                    <a:pt x="2148721" y="1379194"/>
                  </a:lnTo>
                </a:path>
                <a:path w="3332479" h="1379220">
                  <a:moveTo>
                    <a:pt x="2160758" y="1365181"/>
                  </a:moveTo>
                  <a:lnTo>
                    <a:pt x="2160758" y="1379194"/>
                  </a:lnTo>
                </a:path>
                <a:path w="3332479" h="1379220">
                  <a:moveTo>
                    <a:pt x="2174802" y="1365181"/>
                  </a:moveTo>
                  <a:lnTo>
                    <a:pt x="2174802" y="1379194"/>
                  </a:lnTo>
                </a:path>
                <a:path w="3332479" h="1379220">
                  <a:moveTo>
                    <a:pt x="2186840" y="1365181"/>
                  </a:moveTo>
                  <a:lnTo>
                    <a:pt x="2186840" y="1379194"/>
                  </a:lnTo>
                </a:path>
                <a:path w="3332479" h="1379220">
                  <a:moveTo>
                    <a:pt x="2198878" y="1365181"/>
                  </a:moveTo>
                  <a:lnTo>
                    <a:pt x="2198878" y="1379194"/>
                  </a:lnTo>
                </a:path>
                <a:path w="3332479" h="1379220">
                  <a:moveTo>
                    <a:pt x="2212921" y="1365181"/>
                  </a:moveTo>
                  <a:lnTo>
                    <a:pt x="2212921" y="1379194"/>
                  </a:lnTo>
                </a:path>
                <a:path w="3332479" h="1379220">
                  <a:moveTo>
                    <a:pt x="2224959" y="1365181"/>
                  </a:moveTo>
                  <a:lnTo>
                    <a:pt x="2224959" y="1379194"/>
                  </a:lnTo>
                </a:path>
                <a:path w="3332479" h="1379220">
                  <a:moveTo>
                    <a:pt x="2236997" y="1365181"/>
                  </a:moveTo>
                  <a:lnTo>
                    <a:pt x="2236997" y="1379194"/>
                  </a:lnTo>
                </a:path>
                <a:path w="3332479" h="1379220">
                  <a:moveTo>
                    <a:pt x="2251041" y="1365181"/>
                  </a:moveTo>
                  <a:lnTo>
                    <a:pt x="2251041" y="1379194"/>
                  </a:lnTo>
                </a:path>
                <a:path w="3332479" h="1379220">
                  <a:moveTo>
                    <a:pt x="2263078" y="1365181"/>
                  </a:moveTo>
                  <a:lnTo>
                    <a:pt x="2263078" y="1379194"/>
                  </a:lnTo>
                </a:path>
                <a:path w="3332479" h="1379220">
                  <a:moveTo>
                    <a:pt x="2275116" y="1365181"/>
                  </a:moveTo>
                  <a:lnTo>
                    <a:pt x="2275116" y="1379194"/>
                  </a:lnTo>
                </a:path>
                <a:path w="3332479" h="1379220">
                  <a:moveTo>
                    <a:pt x="2289160" y="1365181"/>
                  </a:moveTo>
                  <a:lnTo>
                    <a:pt x="2289160" y="1379194"/>
                  </a:lnTo>
                </a:path>
                <a:path w="3332479" h="1379220">
                  <a:moveTo>
                    <a:pt x="2301198" y="1365181"/>
                  </a:moveTo>
                  <a:lnTo>
                    <a:pt x="2301198" y="1379194"/>
                  </a:lnTo>
                </a:path>
                <a:path w="3332479" h="1379220">
                  <a:moveTo>
                    <a:pt x="2313235" y="1365181"/>
                  </a:moveTo>
                  <a:lnTo>
                    <a:pt x="2313235" y="1379194"/>
                  </a:lnTo>
                </a:path>
                <a:path w="3332479" h="1379220">
                  <a:moveTo>
                    <a:pt x="2327279" y="1365181"/>
                  </a:moveTo>
                  <a:lnTo>
                    <a:pt x="2327279" y="1379194"/>
                  </a:lnTo>
                </a:path>
                <a:path w="3332479" h="1379220">
                  <a:moveTo>
                    <a:pt x="2339317" y="1365181"/>
                  </a:moveTo>
                  <a:lnTo>
                    <a:pt x="2339317" y="1379194"/>
                  </a:lnTo>
                </a:path>
                <a:path w="3332479" h="1379220">
                  <a:moveTo>
                    <a:pt x="2351354" y="1365181"/>
                  </a:moveTo>
                  <a:lnTo>
                    <a:pt x="2351354" y="1379194"/>
                  </a:lnTo>
                </a:path>
                <a:path w="3332479" h="1379220">
                  <a:moveTo>
                    <a:pt x="2365398" y="1365181"/>
                  </a:moveTo>
                  <a:lnTo>
                    <a:pt x="2365398" y="1379194"/>
                  </a:lnTo>
                </a:path>
                <a:path w="3332479" h="1379220">
                  <a:moveTo>
                    <a:pt x="2377436" y="1365181"/>
                  </a:moveTo>
                  <a:lnTo>
                    <a:pt x="2377436" y="1379194"/>
                  </a:lnTo>
                </a:path>
                <a:path w="3332479" h="1379220">
                  <a:moveTo>
                    <a:pt x="2389474" y="1365181"/>
                  </a:moveTo>
                  <a:lnTo>
                    <a:pt x="2389474" y="1379194"/>
                  </a:lnTo>
                </a:path>
                <a:path w="3332479" h="1379220">
                  <a:moveTo>
                    <a:pt x="2403518" y="1365181"/>
                  </a:moveTo>
                  <a:lnTo>
                    <a:pt x="2403518" y="1379194"/>
                  </a:lnTo>
                </a:path>
                <a:path w="3332479" h="1379220">
                  <a:moveTo>
                    <a:pt x="2415555" y="1365181"/>
                  </a:moveTo>
                  <a:lnTo>
                    <a:pt x="2415555" y="1379194"/>
                  </a:lnTo>
                </a:path>
                <a:path w="3332479" h="1379220">
                  <a:moveTo>
                    <a:pt x="2427593" y="1365181"/>
                  </a:moveTo>
                  <a:lnTo>
                    <a:pt x="2427593" y="1379194"/>
                  </a:lnTo>
                </a:path>
                <a:path w="3332479" h="1379220">
                  <a:moveTo>
                    <a:pt x="2441637" y="1365181"/>
                  </a:moveTo>
                  <a:lnTo>
                    <a:pt x="2441637" y="1379194"/>
                  </a:lnTo>
                </a:path>
                <a:path w="3332479" h="1379220">
                  <a:moveTo>
                    <a:pt x="2453674" y="1365181"/>
                  </a:moveTo>
                  <a:lnTo>
                    <a:pt x="2453675" y="1379194"/>
                  </a:lnTo>
                </a:path>
                <a:path w="3332479" h="1379220">
                  <a:moveTo>
                    <a:pt x="2467718" y="1365181"/>
                  </a:moveTo>
                  <a:lnTo>
                    <a:pt x="2467718" y="1379194"/>
                  </a:lnTo>
                </a:path>
                <a:path w="3332479" h="1379220">
                  <a:moveTo>
                    <a:pt x="2479756" y="1365181"/>
                  </a:moveTo>
                  <a:lnTo>
                    <a:pt x="2479756" y="1379194"/>
                  </a:lnTo>
                </a:path>
                <a:path w="3332479" h="1379220">
                  <a:moveTo>
                    <a:pt x="2491794" y="1365181"/>
                  </a:moveTo>
                  <a:lnTo>
                    <a:pt x="2491794" y="1379194"/>
                  </a:lnTo>
                </a:path>
                <a:path w="3332479" h="1379220">
                  <a:moveTo>
                    <a:pt x="2505838" y="1365181"/>
                  </a:moveTo>
                  <a:lnTo>
                    <a:pt x="2505838" y="1379194"/>
                  </a:lnTo>
                </a:path>
                <a:path w="3332479" h="1379220">
                  <a:moveTo>
                    <a:pt x="2517875" y="1365181"/>
                  </a:moveTo>
                  <a:lnTo>
                    <a:pt x="2517875" y="1379194"/>
                  </a:lnTo>
                </a:path>
                <a:path w="3332479" h="1379220">
                  <a:moveTo>
                    <a:pt x="2529913" y="1365181"/>
                  </a:moveTo>
                  <a:lnTo>
                    <a:pt x="2529913" y="1379194"/>
                  </a:lnTo>
                </a:path>
                <a:path w="3332479" h="1379220">
                  <a:moveTo>
                    <a:pt x="2543957" y="1365181"/>
                  </a:moveTo>
                  <a:lnTo>
                    <a:pt x="2543957" y="1379194"/>
                  </a:lnTo>
                </a:path>
                <a:path w="3332479" h="1379220">
                  <a:moveTo>
                    <a:pt x="2555995" y="1365181"/>
                  </a:moveTo>
                  <a:lnTo>
                    <a:pt x="2555995" y="1379194"/>
                  </a:lnTo>
                </a:path>
                <a:path w="3332479" h="1379220">
                  <a:moveTo>
                    <a:pt x="2568032" y="1365181"/>
                  </a:moveTo>
                  <a:lnTo>
                    <a:pt x="2568032" y="1379194"/>
                  </a:lnTo>
                </a:path>
                <a:path w="3332479" h="1379220">
                  <a:moveTo>
                    <a:pt x="2582076" y="1365181"/>
                  </a:moveTo>
                  <a:lnTo>
                    <a:pt x="2582076" y="1379194"/>
                  </a:lnTo>
                </a:path>
                <a:path w="3332479" h="1379220">
                  <a:moveTo>
                    <a:pt x="2594114" y="1365181"/>
                  </a:moveTo>
                  <a:lnTo>
                    <a:pt x="2594114" y="1379194"/>
                  </a:lnTo>
                </a:path>
                <a:path w="3332479" h="1379220">
                  <a:moveTo>
                    <a:pt x="2606151" y="1365181"/>
                  </a:moveTo>
                  <a:lnTo>
                    <a:pt x="2606151" y="1379194"/>
                  </a:lnTo>
                </a:path>
                <a:path w="3332479" h="1379220">
                  <a:moveTo>
                    <a:pt x="2620195" y="1365181"/>
                  </a:moveTo>
                  <a:lnTo>
                    <a:pt x="2620195" y="1379194"/>
                  </a:lnTo>
                </a:path>
                <a:path w="3332479" h="1379220">
                  <a:moveTo>
                    <a:pt x="2632233" y="1365181"/>
                  </a:moveTo>
                  <a:lnTo>
                    <a:pt x="2632233" y="1379194"/>
                  </a:lnTo>
                </a:path>
                <a:path w="3332479" h="1379220">
                  <a:moveTo>
                    <a:pt x="2644271" y="1365181"/>
                  </a:moveTo>
                  <a:lnTo>
                    <a:pt x="2644271" y="1379194"/>
                  </a:lnTo>
                </a:path>
                <a:path w="3332479" h="1379220">
                  <a:moveTo>
                    <a:pt x="2658315" y="1365181"/>
                  </a:moveTo>
                  <a:lnTo>
                    <a:pt x="2658315" y="1379194"/>
                  </a:lnTo>
                </a:path>
                <a:path w="3332479" h="1379220">
                  <a:moveTo>
                    <a:pt x="2670352" y="1365181"/>
                  </a:moveTo>
                  <a:lnTo>
                    <a:pt x="2670352" y="1379194"/>
                  </a:lnTo>
                </a:path>
                <a:path w="3332479" h="1379220">
                  <a:moveTo>
                    <a:pt x="2682390" y="1365181"/>
                  </a:moveTo>
                  <a:lnTo>
                    <a:pt x="2682390" y="1379194"/>
                  </a:lnTo>
                </a:path>
                <a:path w="3332479" h="1379220">
                  <a:moveTo>
                    <a:pt x="2696434" y="1365181"/>
                  </a:moveTo>
                  <a:lnTo>
                    <a:pt x="2696434" y="1379194"/>
                  </a:lnTo>
                </a:path>
                <a:path w="3332479" h="1379220">
                  <a:moveTo>
                    <a:pt x="2708471" y="1365181"/>
                  </a:moveTo>
                  <a:lnTo>
                    <a:pt x="2708471" y="1379194"/>
                  </a:lnTo>
                </a:path>
                <a:path w="3332479" h="1379220">
                  <a:moveTo>
                    <a:pt x="2722515" y="1365181"/>
                  </a:moveTo>
                  <a:lnTo>
                    <a:pt x="2722515" y="1379194"/>
                  </a:lnTo>
                </a:path>
                <a:path w="3332479" h="1379220">
                  <a:moveTo>
                    <a:pt x="2734553" y="1365181"/>
                  </a:moveTo>
                  <a:lnTo>
                    <a:pt x="2734553" y="1379194"/>
                  </a:lnTo>
                </a:path>
                <a:path w="3332479" h="1379220">
                  <a:moveTo>
                    <a:pt x="2746591" y="1365181"/>
                  </a:moveTo>
                  <a:lnTo>
                    <a:pt x="2746591" y="1379194"/>
                  </a:lnTo>
                </a:path>
                <a:path w="3332479" h="1379220">
                  <a:moveTo>
                    <a:pt x="2760635" y="1365181"/>
                  </a:moveTo>
                  <a:lnTo>
                    <a:pt x="2760635" y="1379194"/>
                  </a:lnTo>
                </a:path>
                <a:path w="3332479" h="1379220">
                  <a:moveTo>
                    <a:pt x="2772672" y="1365181"/>
                  </a:moveTo>
                  <a:lnTo>
                    <a:pt x="2772672" y="1379194"/>
                  </a:lnTo>
                </a:path>
                <a:path w="3332479" h="1379220">
                  <a:moveTo>
                    <a:pt x="2784710" y="1365181"/>
                  </a:moveTo>
                  <a:lnTo>
                    <a:pt x="2784710" y="1379194"/>
                  </a:lnTo>
                </a:path>
                <a:path w="3332479" h="1379220">
                  <a:moveTo>
                    <a:pt x="2798754" y="1365181"/>
                  </a:moveTo>
                  <a:lnTo>
                    <a:pt x="2798754" y="1379194"/>
                  </a:lnTo>
                </a:path>
                <a:path w="3332479" h="1379220">
                  <a:moveTo>
                    <a:pt x="2810792" y="1365181"/>
                  </a:moveTo>
                  <a:lnTo>
                    <a:pt x="2810792" y="1379194"/>
                  </a:lnTo>
                </a:path>
                <a:path w="3332479" h="1379220">
                  <a:moveTo>
                    <a:pt x="2822829" y="1365181"/>
                  </a:moveTo>
                  <a:lnTo>
                    <a:pt x="2822829" y="1379194"/>
                  </a:lnTo>
                </a:path>
                <a:path w="3332479" h="1379220">
                  <a:moveTo>
                    <a:pt x="2836873" y="1365181"/>
                  </a:moveTo>
                  <a:lnTo>
                    <a:pt x="2836873" y="1379194"/>
                  </a:lnTo>
                </a:path>
                <a:path w="3332479" h="1379220">
                  <a:moveTo>
                    <a:pt x="2848911" y="1365181"/>
                  </a:moveTo>
                  <a:lnTo>
                    <a:pt x="2848911" y="1379194"/>
                  </a:lnTo>
                </a:path>
                <a:path w="3332479" h="1379220">
                  <a:moveTo>
                    <a:pt x="2860948" y="1365181"/>
                  </a:moveTo>
                  <a:lnTo>
                    <a:pt x="2860948" y="1379194"/>
                  </a:lnTo>
                </a:path>
                <a:path w="3332479" h="1379220">
                  <a:moveTo>
                    <a:pt x="2874992" y="1365181"/>
                  </a:moveTo>
                  <a:lnTo>
                    <a:pt x="2874992" y="1379194"/>
                  </a:lnTo>
                </a:path>
                <a:path w="3332479" h="1379220">
                  <a:moveTo>
                    <a:pt x="2887030" y="1365181"/>
                  </a:moveTo>
                  <a:lnTo>
                    <a:pt x="2887030" y="1379194"/>
                  </a:lnTo>
                </a:path>
                <a:path w="3332479" h="1379220">
                  <a:moveTo>
                    <a:pt x="2899068" y="1365181"/>
                  </a:moveTo>
                  <a:lnTo>
                    <a:pt x="2899068" y="1379194"/>
                  </a:lnTo>
                </a:path>
                <a:path w="3332479" h="1379220">
                  <a:moveTo>
                    <a:pt x="2913112" y="1365181"/>
                  </a:moveTo>
                  <a:lnTo>
                    <a:pt x="2913112" y="1379194"/>
                  </a:lnTo>
                </a:path>
                <a:path w="3332479" h="1379220">
                  <a:moveTo>
                    <a:pt x="2925149" y="1365181"/>
                  </a:moveTo>
                  <a:lnTo>
                    <a:pt x="2925149" y="1379194"/>
                  </a:lnTo>
                </a:path>
                <a:path w="3332479" h="1379220">
                  <a:moveTo>
                    <a:pt x="2937187" y="1365181"/>
                  </a:moveTo>
                  <a:lnTo>
                    <a:pt x="2937187" y="1379194"/>
                  </a:lnTo>
                </a:path>
                <a:path w="3332479" h="1379220">
                  <a:moveTo>
                    <a:pt x="2951231" y="1365181"/>
                  </a:moveTo>
                  <a:lnTo>
                    <a:pt x="2951231" y="1379194"/>
                  </a:lnTo>
                </a:path>
                <a:path w="3332479" h="1379220">
                  <a:moveTo>
                    <a:pt x="2963268" y="1365181"/>
                  </a:moveTo>
                  <a:lnTo>
                    <a:pt x="2963268" y="1379194"/>
                  </a:lnTo>
                </a:path>
                <a:path w="3332479" h="1379220">
                  <a:moveTo>
                    <a:pt x="2977312" y="1365181"/>
                  </a:moveTo>
                  <a:lnTo>
                    <a:pt x="2977312" y="1379194"/>
                  </a:lnTo>
                </a:path>
                <a:path w="3332479" h="1379220">
                  <a:moveTo>
                    <a:pt x="2989350" y="1365181"/>
                  </a:moveTo>
                  <a:lnTo>
                    <a:pt x="2989350" y="1379194"/>
                  </a:lnTo>
                </a:path>
                <a:path w="3332479" h="1379220">
                  <a:moveTo>
                    <a:pt x="3001388" y="1365181"/>
                  </a:moveTo>
                  <a:lnTo>
                    <a:pt x="3001388" y="1379194"/>
                  </a:lnTo>
                </a:path>
                <a:path w="3332479" h="1379220">
                  <a:moveTo>
                    <a:pt x="3015432" y="1365181"/>
                  </a:moveTo>
                  <a:lnTo>
                    <a:pt x="3015432" y="1379194"/>
                  </a:lnTo>
                </a:path>
                <a:path w="3332479" h="1379220">
                  <a:moveTo>
                    <a:pt x="3027469" y="1365182"/>
                  </a:moveTo>
                  <a:lnTo>
                    <a:pt x="3027469" y="1379194"/>
                  </a:lnTo>
                </a:path>
                <a:path w="3332479" h="1379220">
                  <a:moveTo>
                    <a:pt x="3039507" y="1365182"/>
                  </a:moveTo>
                  <a:lnTo>
                    <a:pt x="3039507" y="1379194"/>
                  </a:lnTo>
                </a:path>
                <a:path w="3332479" h="1379220">
                  <a:moveTo>
                    <a:pt x="3053551" y="1365182"/>
                  </a:moveTo>
                  <a:lnTo>
                    <a:pt x="3053551" y="1379194"/>
                  </a:lnTo>
                </a:path>
                <a:path w="3332479" h="1379220">
                  <a:moveTo>
                    <a:pt x="3065588" y="1365182"/>
                  </a:moveTo>
                  <a:lnTo>
                    <a:pt x="3065588" y="1379194"/>
                  </a:lnTo>
                </a:path>
                <a:path w="3332479" h="1379220">
                  <a:moveTo>
                    <a:pt x="3077626" y="1365182"/>
                  </a:moveTo>
                  <a:lnTo>
                    <a:pt x="3077626" y="1379194"/>
                  </a:lnTo>
                </a:path>
                <a:path w="3332479" h="1379220">
                  <a:moveTo>
                    <a:pt x="3091670" y="1365182"/>
                  </a:moveTo>
                  <a:lnTo>
                    <a:pt x="3091670" y="1379194"/>
                  </a:lnTo>
                </a:path>
                <a:path w="3332479" h="1379220">
                  <a:moveTo>
                    <a:pt x="3103708" y="1365182"/>
                  </a:moveTo>
                  <a:lnTo>
                    <a:pt x="3103708" y="1379194"/>
                  </a:lnTo>
                </a:path>
                <a:path w="3332479" h="1379220">
                  <a:moveTo>
                    <a:pt x="3115745" y="1365182"/>
                  </a:moveTo>
                  <a:lnTo>
                    <a:pt x="3115745" y="1379194"/>
                  </a:lnTo>
                </a:path>
                <a:path w="3332479" h="1379220">
                  <a:moveTo>
                    <a:pt x="3129789" y="1365182"/>
                  </a:moveTo>
                  <a:lnTo>
                    <a:pt x="3129789" y="1379194"/>
                  </a:lnTo>
                </a:path>
                <a:path w="3332479" h="1379220">
                  <a:moveTo>
                    <a:pt x="3141827" y="1365182"/>
                  </a:moveTo>
                  <a:lnTo>
                    <a:pt x="3141827" y="1379194"/>
                  </a:lnTo>
                </a:path>
                <a:path w="3332479" h="1379220">
                  <a:moveTo>
                    <a:pt x="3153865" y="1365182"/>
                  </a:moveTo>
                  <a:lnTo>
                    <a:pt x="3153865" y="1379194"/>
                  </a:lnTo>
                </a:path>
                <a:path w="3332479" h="1379220">
                  <a:moveTo>
                    <a:pt x="3167909" y="1365182"/>
                  </a:moveTo>
                  <a:lnTo>
                    <a:pt x="3167909" y="1379194"/>
                  </a:lnTo>
                </a:path>
                <a:path w="3332479" h="1379220">
                  <a:moveTo>
                    <a:pt x="3179946" y="1365182"/>
                  </a:moveTo>
                  <a:lnTo>
                    <a:pt x="3179946" y="1379194"/>
                  </a:lnTo>
                </a:path>
                <a:path w="3332479" h="1379220">
                  <a:moveTo>
                    <a:pt x="3191984" y="1365182"/>
                  </a:moveTo>
                  <a:lnTo>
                    <a:pt x="3191984" y="1379194"/>
                  </a:lnTo>
                </a:path>
                <a:path w="3332479" h="1379220">
                  <a:moveTo>
                    <a:pt x="3206028" y="1365182"/>
                  </a:moveTo>
                  <a:lnTo>
                    <a:pt x="3206028" y="1379194"/>
                  </a:lnTo>
                </a:path>
                <a:path w="3332479" h="1379220">
                  <a:moveTo>
                    <a:pt x="3218065" y="1365182"/>
                  </a:moveTo>
                  <a:lnTo>
                    <a:pt x="3218065" y="1379194"/>
                  </a:lnTo>
                </a:path>
                <a:path w="3332479" h="1379220">
                  <a:moveTo>
                    <a:pt x="3232109" y="1365182"/>
                  </a:moveTo>
                  <a:lnTo>
                    <a:pt x="3232109" y="1379194"/>
                  </a:lnTo>
                </a:path>
                <a:path w="3332479" h="1379220">
                  <a:moveTo>
                    <a:pt x="3244147" y="1365182"/>
                  </a:moveTo>
                  <a:lnTo>
                    <a:pt x="3244147" y="1379194"/>
                  </a:lnTo>
                </a:path>
                <a:path w="3332479" h="1379220">
                  <a:moveTo>
                    <a:pt x="3256185" y="1365182"/>
                  </a:moveTo>
                  <a:lnTo>
                    <a:pt x="3256185" y="1379194"/>
                  </a:lnTo>
                </a:path>
                <a:path w="3332479" h="1379220">
                  <a:moveTo>
                    <a:pt x="3270229" y="1365182"/>
                  </a:moveTo>
                  <a:lnTo>
                    <a:pt x="3270229" y="1379194"/>
                  </a:lnTo>
                </a:path>
                <a:path w="3332479" h="1379220">
                  <a:moveTo>
                    <a:pt x="3282266" y="1365182"/>
                  </a:moveTo>
                  <a:lnTo>
                    <a:pt x="3282266" y="1379194"/>
                  </a:lnTo>
                </a:path>
                <a:path w="3332479" h="1379220">
                  <a:moveTo>
                    <a:pt x="3294304" y="1365182"/>
                  </a:moveTo>
                  <a:lnTo>
                    <a:pt x="3294304" y="1379194"/>
                  </a:lnTo>
                </a:path>
                <a:path w="3332479" h="1379220">
                  <a:moveTo>
                    <a:pt x="3308348" y="1365182"/>
                  </a:moveTo>
                  <a:lnTo>
                    <a:pt x="3308348" y="1379194"/>
                  </a:lnTo>
                </a:path>
                <a:path w="3332479" h="1379220">
                  <a:moveTo>
                    <a:pt x="3320385" y="1365182"/>
                  </a:moveTo>
                  <a:lnTo>
                    <a:pt x="3320385" y="1379194"/>
                  </a:lnTo>
                </a:path>
                <a:path w="3332479" h="1379220">
                  <a:moveTo>
                    <a:pt x="3332423" y="1365182"/>
                  </a:moveTo>
                  <a:lnTo>
                    <a:pt x="3332423" y="13791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4402454" y="2645664"/>
            <a:ext cx="24117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68020" marR="5080" indent="-65595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periodo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2020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–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(SE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01-</a:t>
            </a:r>
            <a:r>
              <a:rPr dirty="0" sz="800" spc="-75" b="1">
                <a:latin typeface="Arial"/>
                <a:cs typeface="Arial"/>
              </a:rPr>
              <a:t>48)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068315" y="1666494"/>
            <a:ext cx="103060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31750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Leptospirosis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año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639055" y="4563745"/>
            <a:ext cx="2075814" cy="2413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168275">
              <a:lnSpc>
                <a:spcPct val="102400"/>
              </a:lnSpc>
              <a:spcBef>
                <a:spcPts val="80"/>
              </a:spcBef>
            </a:pP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Mapa</a:t>
            </a:r>
            <a:r>
              <a:rPr dirty="0" sz="700" spc="-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de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 Riesgo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seg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06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ltimas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semanas</a:t>
            </a:r>
            <a:r>
              <a:rPr dirty="0" sz="700" spc="50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epidemiol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gicas</a:t>
            </a:r>
            <a:r>
              <a:rPr dirty="0" sz="700" spc="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</a:t>
            </a:r>
            <a:r>
              <a:rPr dirty="0" sz="700" spc="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(46-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51/2024)</a:t>
            </a:r>
            <a:r>
              <a:rPr dirty="0" sz="700" spc="3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-Regi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Tumbes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43230" y="6901815"/>
            <a:ext cx="6570980" cy="6083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3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comportamiento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ubicó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Jacinto,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marL="3806825">
              <a:lnSpc>
                <a:spcPct val="100000"/>
              </a:lnSpc>
              <a:spcBef>
                <a:spcPts val="47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Acumulados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Curso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Vida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836622" y="4383144"/>
            <a:ext cx="4000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50" b="1">
                <a:latin typeface="Calibri"/>
                <a:cs typeface="Calibri"/>
              </a:rPr>
              <a:t>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822377" y="4211336"/>
            <a:ext cx="5397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10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822377" y="4039653"/>
            <a:ext cx="53975" cy="59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20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822377" y="3867758"/>
            <a:ext cx="5397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30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822377" y="3696075"/>
            <a:ext cx="53975" cy="59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40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822377" y="3524206"/>
            <a:ext cx="5397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50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822377" y="3352377"/>
            <a:ext cx="5397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60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822377" y="3180693"/>
            <a:ext cx="53975" cy="59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70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822377" y="3008824"/>
            <a:ext cx="53975" cy="59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" spc="-25" b="1">
                <a:latin typeface="Calibri"/>
                <a:cs typeface="Calibri"/>
              </a:rPr>
              <a:t>80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873771" y="4417056"/>
            <a:ext cx="3336290" cy="4762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23495">
              <a:lnSpc>
                <a:spcPct val="100000"/>
              </a:lnSpc>
              <a:spcBef>
                <a:spcPts val="8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5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3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5"/>
              </a:spcBef>
            </a:pPr>
            <a:r>
              <a:rPr dirty="0" sz="150" spc="-50" b="1">
                <a:latin typeface="Calibri"/>
                <a:cs typeface="Calibri"/>
              </a:rPr>
              <a:t>6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21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36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48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51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770648" y="3622016"/>
            <a:ext cx="67945" cy="214629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N°de</a:t>
            </a:r>
            <a:r>
              <a:rPr dirty="0" sz="3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2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315795" y="4445198"/>
            <a:ext cx="475615" cy="76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Semanas</a:t>
            </a:r>
            <a:r>
              <a:rPr dirty="0" sz="3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epidemiológicas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4027786" y="3276026"/>
            <a:ext cx="26670" cy="114300"/>
            <a:chOff x="4027786" y="3276026"/>
            <a:chExt cx="26670" cy="114300"/>
          </a:xfrm>
        </p:grpSpPr>
        <p:sp>
          <p:nvSpPr>
            <p:cNvPr id="65" name="object 65" descr=""/>
            <p:cNvSpPr/>
            <p:nvPr/>
          </p:nvSpPr>
          <p:spPr>
            <a:xfrm>
              <a:off x="4027786" y="3276026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6081" y="0"/>
                  </a:moveTo>
                  <a:lnTo>
                    <a:pt x="0" y="0"/>
                  </a:lnTo>
                  <a:lnTo>
                    <a:pt x="0" y="26022"/>
                  </a:lnTo>
                  <a:lnTo>
                    <a:pt x="26081" y="26022"/>
                  </a:lnTo>
                  <a:lnTo>
                    <a:pt x="260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027786" y="3364102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6081" y="0"/>
                  </a:moveTo>
                  <a:lnTo>
                    <a:pt x="0" y="0"/>
                  </a:lnTo>
                  <a:lnTo>
                    <a:pt x="0" y="26022"/>
                  </a:lnTo>
                  <a:lnTo>
                    <a:pt x="26081" y="26022"/>
                  </a:lnTo>
                  <a:lnTo>
                    <a:pt x="2608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4052884" y="3210520"/>
            <a:ext cx="281940" cy="20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66300"/>
              </a:lnSpc>
              <a:spcBef>
                <a:spcPts val="95"/>
              </a:spcBef>
            </a:pPr>
            <a:r>
              <a:rPr dirty="0" sz="350" spc="-10" b="1">
                <a:latin typeface="Calibri"/>
                <a:cs typeface="Calibri"/>
              </a:rPr>
              <a:t>Confirmados</a:t>
            </a:r>
            <a:r>
              <a:rPr dirty="0" sz="350" spc="500" b="1">
                <a:latin typeface="Calibri"/>
                <a:cs typeface="Calibri"/>
              </a:rPr>
              <a:t> </a:t>
            </a:r>
            <a:r>
              <a:rPr dirty="0" sz="350" spc="-10" b="1">
                <a:latin typeface="Calibri"/>
                <a:cs typeface="Calibri"/>
              </a:rPr>
              <a:t>Probables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4051005" y="1994888"/>
            <a:ext cx="2929890" cy="2421255"/>
            <a:chOff x="4051005" y="1994888"/>
            <a:chExt cx="2929890" cy="2421255"/>
          </a:xfrm>
        </p:grpSpPr>
        <p:sp>
          <p:nvSpPr>
            <p:cNvPr id="69" name="object 69" descr=""/>
            <p:cNvSpPr/>
            <p:nvPr/>
          </p:nvSpPr>
          <p:spPr>
            <a:xfrm>
              <a:off x="4564452" y="3020817"/>
              <a:ext cx="2000885" cy="1394460"/>
            </a:xfrm>
            <a:custGeom>
              <a:avLst/>
              <a:gdLst/>
              <a:ahLst/>
              <a:cxnLst/>
              <a:rect l="l" t="t" r="r" b="b"/>
              <a:pathLst>
                <a:path w="2000884" h="1394460">
                  <a:moveTo>
                    <a:pt x="0" y="1393992"/>
                  </a:moveTo>
                  <a:lnTo>
                    <a:pt x="4119" y="10008"/>
                  </a:lnTo>
                </a:path>
                <a:path w="2000884" h="1394460">
                  <a:moveTo>
                    <a:pt x="666083" y="1391975"/>
                  </a:moveTo>
                  <a:lnTo>
                    <a:pt x="666885" y="8006"/>
                  </a:lnTo>
                </a:path>
                <a:path w="2000884" h="1394460">
                  <a:moveTo>
                    <a:pt x="1326254" y="1383968"/>
                  </a:moveTo>
                  <a:lnTo>
                    <a:pt x="1326147" y="0"/>
                  </a:lnTo>
                </a:path>
                <a:path w="2000884" h="1394460">
                  <a:moveTo>
                    <a:pt x="1988218" y="1391975"/>
                  </a:moveTo>
                  <a:lnTo>
                    <a:pt x="2000389" y="8007"/>
                  </a:lnTo>
                </a:path>
              </a:pathLst>
            </a:custGeom>
            <a:ln w="31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050995" y="1994890"/>
              <a:ext cx="2929890" cy="439420"/>
            </a:xfrm>
            <a:custGeom>
              <a:avLst/>
              <a:gdLst/>
              <a:ahLst/>
              <a:cxnLst/>
              <a:rect l="l" t="t" r="r" b="b"/>
              <a:pathLst>
                <a:path w="2929890" h="439419">
                  <a:moveTo>
                    <a:pt x="2929623" y="109867"/>
                  </a:moveTo>
                  <a:lnTo>
                    <a:pt x="2929534" y="0"/>
                  </a:lnTo>
                  <a:lnTo>
                    <a:pt x="0" y="0"/>
                  </a:lnTo>
                  <a:lnTo>
                    <a:pt x="0" y="109855"/>
                  </a:lnTo>
                  <a:lnTo>
                    <a:pt x="2929623" y="109867"/>
                  </a:lnTo>
                  <a:close/>
                </a:path>
                <a:path w="2929890" h="439419">
                  <a:moveTo>
                    <a:pt x="2929636" y="323799"/>
                  </a:moveTo>
                  <a:lnTo>
                    <a:pt x="0" y="323799"/>
                  </a:lnTo>
                  <a:lnTo>
                    <a:pt x="0" y="439064"/>
                  </a:lnTo>
                  <a:lnTo>
                    <a:pt x="2929521" y="439077"/>
                  </a:lnTo>
                  <a:lnTo>
                    <a:pt x="2929636" y="32379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4827868" y="3100424"/>
            <a:ext cx="122555" cy="83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4077521" y="3098689"/>
            <a:ext cx="121920" cy="83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463028" y="3116838"/>
            <a:ext cx="121920" cy="83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289293" y="3124992"/>
            <a:ext cx="121920" cy="83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837086" y="3138004"/>
            <a:ext cx="121920" cy="83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4051005" y="1982189"/>
            <a:ext cx="29298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2295">
              <a:lnSpc>
                <a:spcPct val="100000"/>
              </a:lnSpc>
              <a:spcBef>
                <a:spcPts val="95"/>
              </a:spcBef>
              <a:tabLst>
                <a:tab pos="1644014" algn="l"/>
                <a:tab pos="2561590" algn="l"/>
              </a:tabLst>
            </a:pPr>
            <a:r>
              <a:rPr dirty="0" sz="650" spc="125" b="1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dirty="0" sz="6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130" b="1">
                <a:solidFill>
                  <a:srgbClr val="FFFFFF"/>
                </a:solidFill>
                <a:latin typeface="Calibri"/>
                <a:cs typeface="Calibri"/>
              </a:rPr>
              <a:t>DX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114" b="1">
                <a:solidFill>
                  <a:srgbClr val="FFFFFF"/>
                </a:solidFill>
                <a:latin typeface="Calibri"/>
                <a:cs typeface="Calibri"/>
              </a:rPr>
              <a:t>Frecuencia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165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054226" y="2080879"/>
            <a:ext cx="608330" cy="24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dirty="0" sz="650" spc="130">
                <a:latin typeface="Calibri"/>
                <a:cs typeface="Calibri"/>
              </a:rPr>
              <a:t>Confirmado </a:t>
            </a:r>
            <a:r>
              <a:rPr dirty="0" sz="650" spc="125">
                <a:latin typeface="Calibri"/>
                <a:cs typeface="Calibri"/>
              </a:rPr>
              <a:t>Probable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5866389" y="2080878"/>
            <a:ext cx="193675" cy="2451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650" spc="85">
                <a:latin typeface="Calibri"/>
                <a:cs typeface="Calibri"/>
              </a:rPr>
              <a:t>181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85">
                <a:latin typeface="Calibri"/>
                <a:cs typeface="Calibri"/>
              </a:rPr>
              <a:t>165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472991" y="2080880"/>
            <a:ext cx="368300" cy="2451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650" spc="110">
                <a:latin typeface="Calibri"/>
                <a:cs typeface="Calibri"/>
              </a:rPr>
              <a:t>52.31%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110">
                <a:latin typeface="Calibri"/>
                <a:cs typeface="Calibri"/>
              </a:rPr>
              <a:t>47.69%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051005" y="2311398"/>
            <a:ext cx="29298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  <a:tabLst>
                <a:tab pos="1827530" algn="l"/>
                <a:tab pos="2505710" algn="l"/>
              </a:tabLst>
            </a:pPr>
            <a:r>
              <a:rPr dirty="0" sz="650" spc="95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100" b="1">
                <a:solidFill>
                  <a:srgbClr val="FFFFFF"/>
                </a:solidFill>
                <a:latin typeface="Calibri"/>
                <a:cs typeface="Calibri"/>
              </a:rPr>
              <a:t>346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110" b="1">
                <a:solidFill>
                  <a:srgbClr val="FFFFFF"/>
                </a:solidFill>
                <a:latin typeface="Calibri"/>
                <a:cs typeface="Calibri"/>
              </a:rPr>
              <a:t>100.00%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3676701" y="2000490"/>
            <a:ext cx="3303904" cy="4558030"/>
            <a:chOff x="3676701" y="2000490"/>
            <a:chExt cx="3303904" cy="4558030"/>
          </a:xfrm>
        </p:grpSpPr>
        <p:sp>
          <p:nvSpPr>
            <p:cNvPr id="82" name="object 82" descr=""/>
            <p:cNvSpPr/>
            <p:nvPr/>
          </p:nvSpPr>
          <p:spPr>
            <a:xfrm>
              <a:off x="4047024" y="2101854"/>
              <a:ext cx="2929890" cy="0"/>
            </a:xfrm>
            <a:custGeom>
              <a:avLst/>
              <a:gdLst/>
              <a:ahLst/>
              <a:cxnLst/>
              <a:rect l="l" t="t" r="r" b="b"/>
              <a:pathLst>
                <a:path w="2929890" h="0">
                  <a:moveTo>
                    <a:pt x="0" y="0"/>
                  </a:moveTo>
                  <a:lnTo>
                    <a:pt x="2929573" y="0"/>
                  </a:lnTo>
                </a:path>
              </a:pathLst>
            </a:custGeom>
            <a:ln w="5420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043044" y="2099144"/>
              <a:ext cx="2937510" cy="5715"/>
            </a:xfrm>
            <a:custGeom>
              <a:avLst/>
              <a:gdLst/>
              <a:ahLst/>
              <a:cxnLst/>
              <a:rect l="l" t="t" r="r" b="b"/>
              <a:pathLst>
                <a:path w="2937509" h="5714">
                  <a:moveTo>
                    <a:pt x="2937480" y="0"/>
                  </a:moveTo>
                  <a:lnTo>
                    <a:pt x="0" y="0"/>
                  </a:lnTo>
                  <a:lnTo>
                    <a:pt x="0" y="5601"/>
                  </a:lnTo>
                  <a:lnTo>
                    <a:pt x="2937480" y="5601"/>
                  </a:lnTo>
                  <a:lnTo>
                    <a:pt x="2937480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047025" y="2321388"/>
              <a:ext cx="2929890" cy="0"/>
            </a:xfrm>
            <a:custGeom>
              <a:avLst/>
              <a:gdLst/>
              <a:ahLst/>
              <a:cxnLst/>
              <a:rect l="l" t="t" r="r" b="b"/>
              <a:pathLst>
                <a:path w="2929890" h="0">
                  <a:moveTo>
                    <a:pt x="0" y="0"/>
                  </a:moveTo>
                  <a:lnTo>
                    <a:pt x="2929573" y="0"/>
                  </a:lnTo>
                </a:path>
              </a:pathLst>
            </a:custGeom>
            <a:ln w="5420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043044" y="2318677"/>
              <a:ext cx="2937510" cy="5715"/>
            </a:xfrm>
            <a:custGeom>
              <a:avLst/>
              <a:gdLst/>
              <a:ahLst/>
              <a:cxnLst/>
              <a:rect l="l" t="t" r="r" b="b"/>
              <a:pathLst>
                <a:path w="2937509" h="5714">
                  <a:moveTo>
                    <a:pt x="2937480" y="0"/>
                  </a:moveTo>
                  <a:lnTo>
                    <a:pt x="0" y="0"/>
                  </a:lnTo>
                  <a:lnTo>
                    <a:pt x="0" y="5601"/>
                  </a:lnTo>
                  <a:lnTo>
                    <a:pt x="2937480" y="5601"/>
                  </a:lnTo>
                  <a:lnTo>
                    <a:pt x="2937480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7834" y="2000490"/>
              <a:ext cx="135861" cy="93233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3676701" y="6372410"/>
              <a:ext cx="259079" cy="93345"/>
            </a:xfrm>
            <a:custGeom>
              <a:avLst/>
              <a:gdLst/>
              <a:ahLst/>
              <a:cxnLst/>
              <a:rect l="l" t="t" r="r" b="b"/>
              <a:pathLst>
                <a:path w="259079" h="93345">
                  <a:moveTo>
                    <a:pt x="0" y="92904"/>
                  </a:moveTo>
                  <a:lnTo>
                    <a:pt x="258484" y="92904"/>
                  </a:lnTo>
                  <a:lnTo>
                    <a:pt x="258484" y="0"/>
                  </a:lnTo>
                  <a:lnTo>
                    <a:pt x="0" y="0"/>
                  </a:lnTo>
                  <a:lnTo>
                    <a:pt x="0" y="9290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676701" y="6465315"/>
              <a:ext cx="259079" cy="93345"/>
            </a:xfrm>
            <a:custGeom>
              <a:avLst/>
              <a:gdLst/>
              <a:ahLst/>
              <a:cxnLst/>
              <a:rect l="l" t="t" r="r" b="b"/>
              <a:pathLst>
                <a:path w="259079" h="93345">
                  <a:moveTo>
                    <a:pt x="0" y="92904"/>
                  </a:moveTo>
                  <a:lnTo>
                    <a:pt x="258484" y="92904"/>
                  </a:lnTo>
                  <a:lnTo>
                    <a:pt x="258484" y="0"/>
                  </a:lnTo>
                  <a:lnTo>
                    <a:pt x="0" y="0"/>
                  </a:lnTo>
                  <a:lnTo>
                    <a:pt x="0" y="92904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 descr=""/>
          <p:cNvGrpSpPr/>
          <p:nvPr/>
        </p:nvGrpSpPr>
        <p:grpSpPr>
          <a:xfrm>
            <a:off x="3676701" y="6558219"/>
            <a:ext cx="259079" cy="191770"/>
            <a:chOff x="3676701" y="6558219"/>
            <a:chExt cx="259079" cy="191770"/>
          </a:xfrm>
        </p:grpSpPr>
        <p:sp>
          <p:nvSpPr>
            <p:cNvPr id="90" name="object 90" descr=""/>
            <p:cNvSpPr/>
            <p:nvPr/>
          </p:nvSpPr>
          <p:spPr>
            <a:xfrm>
              <a:off x="3676701" y="6558219"/>
              <a:ext cx="259079" cy="93345"/>
            </a:xfrm>
            <a:custGeom>
              <a:avLst/>
              <a:gdLst/>
              <a:ahLst/>
              <a:cxnLst/>
              <a:rect l="l" t="t" r="r" b="b"/>
              <a:pathLst>
                <a:path w="259079" h="93345">
                  <a:moveTo>
                    <a:pt x="0" y="92906"/>
                  </a:moveTo>
                  <a:lnTo>
                    <a:pt x="258484" y="92906"/>
                  </a:lnTo>
                  <a:lnTo>
                    <a:pt x="258484" y="0"/>
                  </a:lnTo>
                  <a:lnTo>
                    <a:pt x="0" y="0"/>
                  </a:lnTo>
                  <a:lnTo>
                    <a:pt x="0" y="9290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676701" y="6651125"/>
              <a:ext cx="259079" cy="98425"/>
            </a:xfrm>
            <a:custGeom>
              <a:avLst/>
              <a:gdLst/>
              <a:ahLst/>
              <a:cxnLst/>
              <a:rect l="l" t="t" r="r" b="b"/>
              <a:pathLst>
                <a:path w="259079" h="98425">
                  <a:moveTo>
                    <a:pt x="258484" y="0"/>
                  </a:moveTo>
                  <a:lnTo>
                    <a:pt x="0" y="0"/>
                  </a:lnTo>
                  <a:lnTo>
                    <a:pt x="0" y="98305"/>
                  </a:lnTo>
                  <a:lnTo>
                    <a:pt x="258484" y="98305"/>
                  </a:lnTo>
                  <a:lnTo>
                    <a:pt x="2584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2407468" y="6272208"/>
            <a:ext cx="835025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20" b="1">
                <a:latin typeface="Arial"/>
                <a:cs typeface="Arial"/>
              </a:rPr>
              <a:t>RIESGOS</a:t>
            </a:r>
            <a:r>
              <a:rPr dirty="0" sz="550" spc="114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x</a:t>
            </a:r>
            <a:r>
              <a:rPr dirty="0" sz="550" spc="145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1000</a:t>
            </a:r>
            <a:r>
              <a:rPr dirty="0" sz="550" spc="80" b="1">
                <a:latin typeface="Arial"/>
                <a:cs typeface="Arial"/>
              </a:rPr>
              <a:t> </a:t>
            </a:r>
            <a:r>
              <a:rPr dirty="0" sz="550" spc="-20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93" name="object 93" descr=""/>
          <p:cNvGraphicFramePr>
            <a:graphicFrameLocks noGrp="1"/>
          </p:cNvGraphicFramePr>
          <p:nvPr/>
        </p:nvGraphicFramePr>
        <p:xfrm>
          <a:off x="2388418" y="6352799"/>
          <a:ext cx="1356360" cy="23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265"/>
                <a:gridCol w="389890"/>
                <a:gridCol w="293369"/>
              </a:tblGrid>
              <a:tr h="118745">
                <a:tc>
                  <a:txBody>
                    <a:bodyPr/>
                    <a:lstStyle/>
                    <a:p>
                      <a:pPr marL="31750">
                        <a:lnSpc>
                          <a:spcPts val="630"/>
                        </a:lnSpc>
                        <a:spcBef>
                          <a:spcPts val="204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19380">
                        <a:lnSpc>
                          <a:spcPts val="630"/>
                        </a:lnSpc>
                        <a:spcBef>
                          <a:spcPts val="204"/>
                        </a:spcBef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0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630"/>
                        </a:lnSpc>
                        <a:spcBef>
                          <a:spcPts val="204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6034"/>
                </a:tc>
              </a:tr>
              <a:tr h="1187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550" spc="1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</a:pPr>
                      <a:r>
                        <a:rPr dirty="0" sz="550" spc="-20">
                          <a:latin typeface="Calibri"/>
                          <a:cs typeface="Calibri"/>
                        </a:rPr>
                        <a:t>0.00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0.523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94" name="object 94" descr=""/>
          <p:cNvGrpSpPr/>
          <p:nvPr/>
        </p:nvGrpSpPr>
        <p:grpSpPr>
          <a:xfrm>
            <a:off x="3676480" y="6371936"/>
            <a:ext cx="259079" cy="378460"/>
            <a:chOff x="3676480" y="6371936"/>
            <a:chExt cx="259079" cy="378460"/>
          </a:xfrm>
        </p:grpSpPr>
        <p:sp>
          <p:nvSpPr>
            <p:cNvPr id="95" name="object 95" descr=""/>
            <p:cNvSpPr/>
            <p:nvPr/>
          </p:nvSpPr>
          <p:spPr>
            <a:xfrm>
              <a:off x="3679655" y="6375111"/>
              <a:ext cx="0" cy="372110"/>
            </a:xfrm>
            <a:custGeom>
              <a:avLst/>
              <a:gdLst/>
              <a:ahLst/>
              <a:cxnLst/>
              <a:rect l="l" t="t" r="r" b="b"/>
              <a:pathLst>
                <a:path w="0" h="372109">
                  <a:moveTo>
                    <a:pt x="0" y="0"/>
                  </a:moveTo>
                  <a:lnTo>
                    <a:pt x="0" y="371619"/>
                  </a:lnTo>
                </a:path>
              </a:pathLst>
            </a:custGeom>
            <a:ln w="598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676701" y="6372412"/>
              <a:ext cx="6350" cy="377190"/>
            </a:xfrm>
            <a:custGeom>
              <a:avLst/>
              <a:gdLst/>
              <a:ahLst/>
              <a:cxnLst/>
              <a:rect l="l" t="t" r="r" b="b"/>
              <a:pathLst>
                <a:path w="6350" h="377190">
                  <a:moveTo>
                    <a:pt x="5988" y="0"/>
                  </a:moveTo>
                  <a:lnTo>
                    <a:pt x="0" y="0"/>
                  </a:lnTo>
                  <a:lnTo>
                    <a:pt x="0" y="377018"/>
                  </a:lnTo>
                  <a:lnTo>
                    <a:pt x="5988" y="37701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932191" y="6380513"/>
              <a:ext cx="0" cy="366395"/>
            </a:xfrm>
            <a:custGeom>
              <a:avLst/>
              <a:gdLst/>
              <a:ahLst/>
              <a:cxnLst/>
              <a:rect l="l" t="t" r="r" b="b"/>
              <a:pathLst>
                <a:path w="0" h="366395">
                  <a:moveTo>
                    <a:pt x="0" y="0"/>
                  </a:moveTo>
                  <a:lnTo>
                    <a:pt x="0" y="366217"/>
                  </a:lnTo>
                </a:path>
              </a:pathLst>
            </a:custGeom>
            <a:ln w="598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929157" y="6377814"/>
              <a:ext cx="6350" cy="372110"/>
            </a:xfrm>
            <a:custGeom>
              <a:avLst/>
              <a:gdLst/>
              <a:ahLst/>
              <a:cxnLst/>
              <a:rect l="l" t="t" r="r" b="b"/>
              <a:pathLst>
                <a:path w="6350" h="372109">
                  <a:moveTo>
                    <a:pt x="5988" y="0"/>
                  </a:moveTo>
                  <a:lnTo>
                    <a:pt x="0" y="0"/>
                  </a:lnTo>
                  <a:lnTo>
                    <a:pt x="0" y="371617"/>
                  </a:lnTo>
                  <a:lnTo>
                    <a:pt x="5988" y="371617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9" name="object 99" descr=""/>
          <p:cNvGrpSpPr/>
          <p:nvPr/>
        </p:nvGrpSpPr>
        <p:grpSpPr>
          <a:xfrm>
            <a:off x="3682689" y="6558219"/>
            <a:ext cx="252729" cy="191770"/>
            <a:chOff x="3682689" y="6558219"/>
            <a:chExt cx="252729" cy="191770"/>
          </a:xfrm>
        </p:grpSpPr>
        <p:sp>
          <p:nvSpPr>
            <p:cNvPr id="100" name="object 100" descr=""/>
            <p:cNvSpPr/>
            <p:nvPr/>
          </p:nvSpPr>
          <p:spPr>
            <a:xfrm>
              <a:off x="3685643" y="656092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40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682689" y="6558219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5">
                  <a:moveTo>
                    <a:pt x="252496" y="0"/>
                  </a:moveTo>
                  <a:lnTo>
                    <a:pt x="0" y="0"/>
                  </a:lnTo>
                  <a:lnTo>
                    <a:pt x="0" y="5401"/>
                  </a:lnTo>
                  <a:lnTo>
                    <a:pt x="252496" y="5401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685643" y="665382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40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682689" y="6651124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5">
                  <a:moveTo>
                    <a:pt x="252496" y="0"/>
                  </a:moveTo>
                  <a:lnTo>
                    <a:pt x="0" y="0"/>
                  </a:lnTo>
                  <a:lnTo>
                    <a:pt x="0" y="5401"/>
                  </a:lnTo>
                  <a:lnTo>
                    <a:pt x="252496" y="5401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685643" y="6746731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40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682689" y="6744030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5">
                  <a:moveTo>
                    <a:pt x="252496" y="0"/>
                  </a:moveTo>
                  <a:lnTo>
                    <a:pt x="0" y="0"/>
                  </a:lnTo>
                  <a:lnTo>
                    <a:pt x="0" y="5401"/>
                  </a:lnTo>
                  <a:lnTo>
                    <a:pt x="252496" y="5401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 descr=""/>
          <p:cNvGrpSpPr/>
          <p:nvPr/>
        </p:nvGrpSpPr>
        <p:grpSpPr>
          <a:xfrm>
            <a:off x="3682689" y="6372254"/>
            <a:ext cx="3315970" cy="464820"/>
            <a:chOff x="3682689" y="6372254"/>
            <a:chExt cx="3315970" cy="464820"/>
          </a:xfrm>
        </p:grpSpPr>
        <p:sp>
          <p:nvSpPr>
            <p:cNvPr id="107" name="object 107" descr=""/>
            <p:cNvSpPr/>
            <p:nvPr/>
          </p:nvSpPr>
          <p:spPr>
            <a:xfrm>
              <a:off x="3685643" y="6375111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40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682689" y="6372410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4">
                  <a:moveTo>
                    <a:pt x="252496" y="0"/>
                  </a:moveTo>
                  <a:lnTo>
                    <a:pt x="0" y="0"/>
                  </a:lnTo>
                  <a:lnTo>
                    <a:pt x="0" y="5401"/>
                  </a:lnTo>
                  <a:lnTo>
                    <a:pt x="252496" y="5401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685643" y="646801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40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682689" y="6465315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4">
                  <a:moveTo>
                    <a:pt x="252496" y="0"/>
                  </a:moveTo>
                  <a:lnTo>
                    <a:pt x="0" y="0"/>
                  </a:lnTo>
                  <a:lnTo>
                    <a:pt x="0" y="5401"/>
                  </a:lnTo>
                  <a:lnTo>
                    <a:pt x="252496" y="5401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740880" y="6501798"/>
              <a:ext cx="257810" cy="83185"/>
            </a:xfrm>
            <a:custGeom>
              <a:avLst/>
              <a:gdLst/>
              <a:ahLst/>
              <a:cxnLst/>
              <a:rect l="l" t="t" r="r" b="b"/>
              <a:pathLst>
                <a:path w="257809" h="83184">
                  <a:moveTo>
                    <a:pt x="0" y="82593"/>
                  </a:moveTo>
                  <a:lnTo>
                    <a:pt x="257362" y="82593"/>
                  </a:lnTo>
                  <a:lnTo>
                    <a:pt x="257362" y="0"/>
                  </a:lnTo>
                  <a:lnTo>
                    <a:pt x="0" y="0"/>
                  </a:lnTo>
                  <a:lnTo>
                    <a:pt x="0" y="8259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740880" y="6584392"/>
              <a:ext cx="257810" cy="83185"/>
            </a:xfrm>
            <a:custGeom>
              <a:avLst/>
              <a:gdLst/>
              <a:ahLst/>
              <a:cxnLst/>
              <a:rect l="l" t="t" r="r" b="b"/>
              <a:pathLst>
                <a:path w="257809" h="83184">
                  <a:moveTo>
                    <a:pt x="0" y="82593"/>
                  </a:moveTo>
                  <a:lnTo>
                    <a:pt x="257362" y="82593"/>
                  </a:lnTo>
                  <a:lnTo>
                    <a:pt x="257362" y="0"/>
                  </a:lnTo>
                  <a:lnTo>
                    <a:pt x="0" y="0"/>
                  </a:lnTo>
                  <a:lnTo>
                    <a:pt x="0" y="82593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740880" y="6666985"/>
              <a:ext cx="257810" cy="82550"/>
            </a:xfrm>
            <a:custGeom>
              <a:avLst/>
              <a:gdLst/>
              <a:ahLst/>
              <a:cxnLst/>
              <a:rect l="l" t="t" r="r" b="b"/>
              <a:pathLst>
                <a:path w="257809" h="82550">
                  <a:moveTo>
                    <a:pt x="0" y="82435"/>
                  </a:moveTo>
                  <a:lnTo>
                    <a:pt x="257362" y="82435"/>
                  </a:lnTo>
                  <a:lnTo>
                    <a:pt x="257362" y="0"/>
                  </a:lnTo>
                  <a:lnTo>
                    <a:pt x="0" y="0"/>
                  </a:lnTo>
                  <a:lnTo>
                    <a:pt x="0" y="8243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740880" y="6749421"/>
              <a:ext cx="257810" cy="87630"/>
            </a:xfrm>
            <a:custGeom>
              <a:avLst/>
              <a:gdLst/>
              <a:ahLst/>
              <a:cxnLst/>
              <a:rect l="l" t="t" r="r" b="b"/>
              <a:pathLst>
                <a:path w="257809" h="87629">
                  <a:moveTo>
                    <a:pt x="257362" y="0"/>
                  </a:moveTo>
                  <a:lnTo>
                    <a:pt x="0" y="0"/>
                  </a:lnTo>
                  <a:lnTo>
                    <a:pt x="0" y="87555"/>
                  </a:lnTo>
                  <a:lnTo>
                    <a:pt x="257362" y="87555"/>
                  </a:lnTo>
                  <a:lnTo>
                    <a:pt x="2573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5206124" y="6404583"/>
            <a:ext cx="1398270" cy="1911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500" spc="165" b="1">
                <a:latin typeface="Arial"/>
                <a:cs typeface="Arial"/>
              </a:rPr>
              <a:t>RIESGOS</a:t>
            </a:r>
            <a:r>
              <a:rPr dirty="0" sz="500" spc="120" b="1">
                <a:latin typeface="Arial"/>
                <a:cs typeface="Arial"/>
              </a:rPr>
              <a:t> </a:t>
            </a:r>
            <a:r>
              <a:rPr dirty="0" sz="500" spc="155" b="1">
                <a:latin typeface="Arial"/>
                <a:cs typeface="Arial"/>
              </a:rPr>
              <a:t>x </a:t>
            </a:r>
            <a:r>
              <a:rPr dirty="0" sz="500" spc="140" b="1">
                <a:latin typeface="Arial"/>
                <a:cs typeface="Arial"/>
              </a:rPr>
              <a:t>1000</a:t>
            </a:r>
            <a:r>
              <a:rPr dirty="0" sz="500" spc="90" b="1">
                <a:latin typeface="Arial"/>
                <a:cs typeface="Arial"/>
              </a:rPr>
              <a:t> </a:t>
            </a:r>
            <a:r>
              <a:rPr dirty="0" sz="500" spc="135" b="1">
                <a:latin typeface="Arial"/>
                <a:cs typeface="Arial"/>
              </a:rPr>
              <a:t>hab.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966469" algn="l"/>
                <a:tab pos="1329690" algn="l"/>
              </a:tabLst>
            </a:pPr>
            <a:r>
              <a:rPr dirty="0" sz="500" spc="130">
                <a:latin typeface="Calibri"/>
                <a:cs typeface="Calibri"/>
              </a:rPr>
              <a:t>Sin</a:t>
            </a:r>
            <a:r>
              <a:rPr dirty="0" sz="500" spc="75">
                <a:latin typeface="Calibri"/>
                <a:cs typeface="Calibri"/>
              </a:rPr>
              <a:t> </a:t>
            </a:r>
            <a:r>
              <a:rPr dirty="0" sz="500" spc="120">
                <a:latin typeface="Calibri"/>
                <a:cs typeface="Calibri"/>
              </a:rPr>
              <a:t>Riesgo</a:t>
            </a:r>
            <a:r>
              <a:rPr dirty="0" sz="500">
                <a:latin typeface="Calibri"/>
                <a:cs typeface="Calibri"/>
              </a:rPr>
              <a:t>	</a:t>
            </a:r>
            <a:r>
              <a:rPr dirty="0" sz="500" spc="95">
                <a:latin typeface="Calibri"/>
                <a:cs typeface="Calibri"/>
              </a:rPr>
              <a:t>0</a:t>
            </a:r>
            <a:r>
              <a:rPr dirty="0" sz="500">
                <a:latin typeface="Calibri"/>
                <a:cs typeface="Calibri"/>
              </a:rPr>
              <a:t>	</a:t>
            </a:r>
            <a:r>
              <a:rPr dirty="0" sz="500" spc="105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graphicFrame>
        <p:nvGraphicFramePr>
          <p:cNvPr id="116" name="object 116" descr=""/>
          <p:cNvGraphicFramePr>
            <a:graphicFrameLocks noGrp="1"/>
          </p:cNvGraphicFramePr>
          <p:nvPr/>
        </p:nvGraphicFramePr>
        <p:xfrm>
          <a:off x="2388419" y="6533236"/>
          <a:ext cx="4410075" cy="330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65"/>
                <a:gridCol w="339090"/>
                <a:gridCol w="1040765"/>
                <a:gridCol w="1555750"/>
                <a:gridCol w="396875"/>
                <a:gridCol w="342264"/>
              </a:tblGrid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3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0.524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1.047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ts val="505"/>
                        </a:lnSpc>
                        <a:spcBef>
                          <a:spcPts val="434"/>
                        </a:spcBef>
                      </a:pPr>
                      <a:r>
                        <a:rPr dirty="0" sz="500" spc="14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505"/>
                        </a:lnSpc>
                        <a:spcBef>
                          <a:spcPts val="434"/>
                        </a:spcBef>
                      </a:pPr>
                      <a:r>
                        <a:rPr dirty="0" sz="500" spc="110">
                          <a:latin typeface="Calibri"/>
                          <a:cs typeface="Calibri"/>
                        </a:rPr>
                        <a:t>0.00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505"/>
                        </a:lnSpc>
                        <a:spcBef>
                          <a:spcPts val="434"/>
                        </a:spcBef>
                      </a:pPr>
                      <a:r>
                        <a:rPr dirty="0" sz="500" spc="125">
                          <a:latin typeface="Arial MT"/>
                          <a:cs typeface="Arial MT"/>
                        </a:rPr>
                        <a:t>0.084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5244"/>
                </a:tc>
              </a:tr>
              <a:tr h="89535">
                <a:tc>
                  <a:txBody>
                    <a:bodyPr/>
                    <a:lstStyle/>
                    <a:p>
                      <a:pPr marL="31750">
                        <a:lnSpc>
                          <a:spcPts val="595"/>
                        </a:lnSpc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59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1.048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595"/>
                        </a:lnSpc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1.570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ts val="560"/>
                        </a:lnSpc>
                        <a:spcBef>
                          <a:spcPts val="45"/>
                        </a:spcBef>
                      </a:pPr>
                      <a:r>
                        <a:rPr dirty="0" sz="500" spc="15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60"/>
                        </a:lnSpc>
                        <a:spcBef>
                          <a:spcPts val="45"/>
                        </a:spcBef>
                      </a:pPr>
                      <a:r>
                        <a:rPr dirty="0" sz="500" spc="125">
                          <a:latin typeface="Calibri"/>
                          <a:cs typeface="Calibri"/>
                        </a:rPr>
                        <a:t>0.085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560"/>
                        </a:lnSpc>
                        <a:spcBef>
                          <a:spcPts val="45"/>
                        </a:spcBef>
                      </a:pPr>
                      <a:r>
                        <a:rPr dirty="0" sz="500" spc="125">
                          <a:latin typeface="Arial MT"/>
                          <a:cs typeface="Arial MT"/>
                        </a:rPr>
                        <a:t>0.168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ts val="590"/>
                        </a:lnSpc>
                      </a:pPr>
                      <a:r>
                        <a:rPr dirty="0" sz="500" spc="114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2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90"/>
                        </a:lnSpc>
                      </a:pPr>
                      <a:r>
                        <a:rPr dirty="0" sz="500" spc="125">
                          <a:latin typeface="Calibri"/>
                          <a:cs typeface="Calibri"/>
                        </a:rPr>
                        <a:t>0.169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590"/>
                        </a:lnSpc>
                      </a:pPr>
                      <a:r>
                        <a:rPr dirty="0" sz="500" spc="125">
                          <a:latin typeface="Arial MT"/>
                          <a:cs typeface="Arial MT"/>
                        </a:rPr>
                        <a:t>0.251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17" name="object 117" descr=""/>
          <p:cNvGraphicFramePr>
            <a:graphicFrameLocks noGrp="1"/>
          </p:cNvGraphicFramePr>
          <p:nvPr/>
        </p:nvGraphicFramePr>
        <p:xfrm>
          <a:off x="455930" y="7516146"/>
          <a:ext cx="6715125" cy="80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835"/>
                <a:gridCol w="1460500"/>
                <a:gridCol w="727710"/>
                <a:gridCol w="545464"/>
                <a:gridCol w="398144"/>
              </a:tblGrid>
              <a:tr h="162560">
                <a:tc>
                  <a:txBody>
                    <a:bodyPr/>
                    <a:lstStyle/>
                    <a:p>
                      <a:pPr marL="31750">
                        <a:lnSpc>
                          <a:spcPts val="1015"/>
                        </a:lnSpc>
                        <a:spcBef>
                          <a:spcPts val="1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curso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vida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todos</a:t>
                      </a:r>
                      <a:r>
                        <a:rPr dirty="0" sz="9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ciclos</a:t>
                      </a:r>
                      <a:r>
                        <a:rPr dirty="0" sz="9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fueron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afectados,</a:t>
                      </a:r>
                      <a:r>
                        <a:rPr dirty="0" sz="9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los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955"/>
                </a:tc>
                <a:tc gridSpan="4">
                  <a:txBody>
                    <a:bodyPr/>
                    <a:lstStyle/>
                    <a:p>
                      <a:pPr marL="1108710">
                        <a:lnSpc>
                          <a:spcPts val="775"/>
                        </a:lnSpc>
                      </a:pPr>
                      <a:r>
                        <a:rPr dirty="0" sz="800" spc="-90" b="1">
                          <a:latin typeface="Arial"/>
                          <a:cs typeface="Arial"/>
                        </a:rPr>
                        <a:t>Región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0" b="1">
                          <a:latin typeface="Arial"/>
                          <a:cs typeface="Arial"/>
                        </a:rPr>
                        <a:t>Tumbes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90" b="1">
                          <a:latin typeface="Arial"/>
                          <a:cs typeface="Arial"/>
                        </a:rPr>
                        <a:t>año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2024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 marL="31750">
                        <a:lnSpc>
                          <a:spcPts val="919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grupos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más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afectados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adolescentes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jóvenes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(TIA: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15"/>
                        </a:lnSpc>
                        <a:spcBef>
                          <a:spcPts val="120"/>
                        </a:spcBef>
                      </a:pPr>
                      <a:r>
                        <a:rPr dirty="0" sz="6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dirty="0" sz="6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vida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815"/>
                        </a:lnSpc>
                        <a:spcBef>
                          <a:spcPts val="20"/>
                        </a:spcBef>
                      </a:pPr>
                      <a:r>
                        <a:rPr dirty="0" sz="7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Frecuencia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815"/>
                        </a:lnSpc>
                        <a:spcBef>
                          <a:spcPts val="20"/>
                        </a:spcBef>
                      </a:pPr>
                      <a:r>
                        <a:rPr dirty="0" sz="7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815"/>
                        </a:lnSpc>
                        <a:spcBef>
                          <a:spcPts val="20"/>
                        </a:spcBef>
                      </a:pPr>
                      <a:r>
                        <a:rPr dirty="0" sz="7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T.I.A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31750">
                        <a:lnSpc>
                          <a:spcPts val="98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17,99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x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1000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hab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16,85 x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1000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hab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respectivamente).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105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11]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48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00" spc="80">
                          <a:latin typeface="Arial MT"/>
                          <a:cs typeface="Arial MT"/>
                        </a:rPr>
                        <a:t>13.87%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00" spc="60">
                          <a:latin typeface="Arial MT"/>
                          <a:cs typeface="Arial MT"/>
                        </a:rPr>
                        <a:t>8.45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65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Adolescente</a:t>
                      </a:r>
                      <a:r>
                        <a:rPr dirty="0" sz="7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[12-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17]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54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80">
                          <a:latin typeface="Arial MT"/>
                          <a:cs typeface="Arial MT"/>
                        </a:rPr>
                        <a:t>15.61%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70">
                          <a:latin typeface="Arial MT"/>
                          <a:cs typeface="Arial MT"/>
                        </a:rPr>
                        <a:t>17.99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5"/>
                        </a:lnSpc>
                      </a:pPr>
                      <a:r>
                        <a:rPr dirty="0" sz="700" spc="100">
                          <a:latin typeface="Calibri"/>
                          <a:cs typeface="Calibri"/>
                        </a:rPr>
                        <a:t>Joven</a:t>
                      </a:r>
                      <a:r>
                        <a:rPr dirty="0" sz="7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[18-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29]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82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80">
                          <a:latin typeface="Arial MT"/>
                          <a:cs typeface="Arial MT"/>
                        </a:rPr>
                        <a:t>23.70%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70">
                          <a:latin typeface="Arial MT"/>
                          <a:cs typeface="Arial MT"/>
                        </a:rPr>
                        <a:t>16.85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  <a:tr h="140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5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7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[30-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59]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128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80">
                          <a:latin typeface="Arial MT"/>
                          <a:cs typeface="Arial MT"/>
                        </a:rPr>
                        <a:t>36.99%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70">
                          <a:latin typeface="Arial MT"/>
                          <a:cs typeface="Arial MT"/>
                        </a:rPr>
                        <a:t>12.73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</a:tbl>
          </a:graphicData>
        </a:graphic>
      </p:graphicFrame>
      <p:grpSp>
        <p:nvGrpSpPr>
          <p:cNvPr id="118" name="object 118" descr=""/>
          <p:cNvGrpSpPr/>
          <p:nvPr/>
        </p:nvGrpSpPr>
        <p:grpSpPr>
          <a:xfrm>
            <a:off x="6740880" y="6501798"/>
            <a:ext cx="257810" cy="335280"/>
            <a:chOff x="6740880" y="6501798"/>
            <a:chExt cx="257810" cy="335280"/>
          </a:xfrm>
        </p:grpSpPr>
        <p:sp>
          <p:nvSpPr>
            <p:cNvPr id="119" name="object 119" descr=""/>
            <p:cNvSpPr/>
            <p:nvPr/>
          </p:nvSpPr>
          <p:spPr>
            <a:xfrm>
              <a:off x="6744701" y="6504199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w="0" h="330834">
                  <a:moveTo>
                    <a:pt x="0" y="0"/>
                  </a:moveTo>
                  <a:lnTo>
                    <a:pt x="0" y="330216"/>
                  </a:lnTo>
                </a:path>
              </a:pathLst>
            </a:custGeom>
            <a:ln w="753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740880" y="6501800"/>
              <a:ext cx="7620" cy="335280"/>
            </a:xfrm>
            <a:custGeom>
              <a:avLst/>
              <a:gdLst/>
              <a:ahLst/>
              <a:cxnLst/>
              <a:rect l="l" t="t" r="r" b="b"/>
              <a:pathLst>
                <a:path w="7620" h="335279">
                  <a:moveTo>
                    <a:pt x="7539" y="0"/>
                  </a:moveTo>
                  <a:lnTo>
                    <a:pt x="0" y="0"/>
                  </a:lnTo>
                  <a:lnTo>
                    <a:pt x="0" y="335176"/>
                  </a:lnTo>
                  <a:lnTo>
                    <a:pt x="7540" y="335176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994523" y="6509001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w="0" h="325754">
                  <a:moveTo>
                    <a:pt x="0" y="0"/>
                  </a:moveTo>
                  <a:lnTo>
                    <a:pt x="0" y="325414"/>
                  </a:lnTo>
                </a:path>
              </a:pathLst>
            </a:custGeom>
            <a:ln w="753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990703" y="6506602"/>
              <a:ext cx="7620" cy="330835"/>
            </a:xfrm>
            <a:custGeom>
              <a:avLst/>
              <a:gdLst/>
              <a:ahLst/>
              <a:cxnLst/>
              <a:rect l="l" t="t" r="r" b="b"/>
              <a:pathLst>
                <a:path w="7620" h="330834">
                  <a:moveTo>
                    <a:pt x="7539" y="0"/>
                  </a:moveTo>
                  <a:lnTo>
                    <a:pt x="0" y="0"/>
                  </a:lnTo>
                  <a:lnTo>
                    <a:pt x="0" y="330374"/>
                  </a:lnTo>
                  <a:lnTo>
                    <a:pt x="7540" y="330374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752240" y="6504199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282" y="0"/>
                  </a:lnTo>
                </a:path>
              </a:pathLst>
            </a:custGeom>
            <a:ln w="480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748420" y="6501798"/>
              <a:ext cx="250190" cy="5080"/>
            </a:xfrm>
            <a:custGeom>
              <a:avLst/>
              <a:gdLst/>
              <a:ahLst/>
              <a:cxnLst/>
              <a:rect l="l" t="t" r="r" b="b"/>
              <a:pathLst>
                <a:path w="250190" h="5079">
                  <a:moveTo>
                    <a:pt x="249822" y="0"/>
                  </a:moveTo>
                  <a:lnTo>
                    <a:pt x="0" y="0"/>
                  </a:lnTo>
                  <a:lnTo>
                    <a:pt x="0" y="4801"/>
                  </a:lnTo>
                  <a:lnTo>
                    <a:pt x="249822" y="4801"/>
                  </a:lnTo>
                  <a:lnTo>
                    <a:pt x="2498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752240" y="6586793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282" y="0"/>
                  </a:lnTo>
                </a:path>
              </a:pathLst>
            </a:custGeom>
            <a:ln w="480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748420" y="6584392"/>
              <a:ext cx="250190" cy="5080"/>
            </a:xfrm>
            <a:custGeom>
              <a:avLst/>
              <a:gdLst/>
              <a:ahLst/>
              <a:cxnLst/>
              <a:rect l="l" t="t" r="r" b="b"/>
              <a:pathLst>
                <a:path w="250190" h="5079">
                  <a:moveTo>
                    <a:pt x="249822" y="0"/>
                  </a:moveTo>
                  <a:lnTo>
                    <a:pt x="0" y="0"/>
                  </a:lnTo>
                  <a:lnTo>
                    <a:pt x="0" y="4801"/>
                  </a:lnTo>
                  <a:lnTo>
                    <a:pt x="249822" y="4801"/>
                  </a:lnTo>
                  <a:lnTo>
                    <a:pt x="2498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752241" y="6669386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282" y="0"/>
                  </a:lnTo>
                </a:path>
              </a:pathLst>
            </a:custGeom>
            <a:ln w="480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748420" y="6666985"/>
              <a:ext cx="250190" cy="5080"/>
            </a:xfrm>
            <a:custGeom>
              <a:avLst/>
              <a:gdLst/>
              <a:ahLst/>
              <a:cxnLst/>
              <a:rect l="l" t="t" r="r" b="b"/>
              <a:pathLst>
                <a:path w="250190" h="5079">
                  <a:moveTo>
                    <a:pt x="249822" y="0"/>
                  </a:moveTo>
                  <a:lnTo>
                    <a:pt x="0" y="0"/>
                  </a:lnTo>
                  <a:lnTo>
                    <a:pt x="0" y="4801"/>
                  </a:lnTo>
                  <a:lnTo>
                    <a:pt x="249822" y="4801"/>
                  </a:lnTo>
                  <a:lnTo>
                    <a:pt x="2498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752241" y="6751820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282" y="0"/>
                  </a:lnTo>
                </a:path>
              </a:pathLst>
            </a:custGeom>
            <a:ln w="480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748420" y="6749419"/>
              <a:ext cx="250190" cy="5080"/>
            </a:xfrm>
            <a:custGeom>
              <a:avLst/>
              <a:gdLst/>
              <a:ahLst/>
              <a:cxnLst/>
              <a:rect l="l" t="t" r="r" b="b"/>
              <a:pathLst>
                <a:path w="250190" h="5079">
                  <a:moveTo>
                    <a:pt x="249822" y="0"/>
                  </a:moveTo>
                  <a:lnTo>
                    <a:pt x="0" y="0"/>
                  </a:lnTo>
                  <a:lnTo>
                    <a:pt x="0" y="4962"/>
                  </a:lnTo>
                  <a:lnTo>
                    <a:pt x="249822" y="4962"/>
                  </a:lnTo>
                  <a:lnTo>
                    <a:pt x="2498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752241" y="6834415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 h="0">
                  <a:moveTo>
                    <a:pt x="0" y="0"/>
                  </a:moveTo>
                  <a:lnTo>
                    <a:pt x="242282" y="0"/>
                  </a:lnTo>
                </a:path>
              </a:pathLst>
            </a:custGeom>
            <a:ln w="480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748420" y="6832014"/>
              <a:ext cx="250190" cy="5080"/>
            </a:xfrm>
            <a:custGeom>
              <a:avLst/>
              <a:gdLst/>
              <a:ahLst/>
              <a:cxnLst/>
              <a:rect l="l" t="t" r="r" b="b"/>
              <a:pathLst>
                <a:path w="250190" h="5079">
                  <a:moveTo>
                    <a:pt x="249822" y="0"/>
                  </a:moveTo>
                  <a:lnTo>
                    <a:pt x="0" y="0"/>
                  </a:lnTo>
                  <a:lnTo>
                    <a:pt x="0" y="4962"/>
                  </a:lnTo>
                  <a:lnTo>
                    <a:pt x="249822" y="4962"/>
                  </a:lnTo>
                  <a:lnTo>
                    <a:pt x="2498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 descr=""/>
          <p:cNvSpPr txBox="1"/>
          <p:nvPr/>
        </p:nvSpPr>
        <p:spPr>
          <a:xfrm>
            <a:off x="3941445" y="8287717"/>
            <a:ext cx="310769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83080" algn="l"/>
                <a:tab pos="2350770" algn="l"/>
                <a:tab pos="2797175" algn="l"/>
              </a:tabLst>
            </a:pPr>
            <a:r>
              <a:rPr dirty="0" u="sng" sz="700" spc="2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700" spc="9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Adulto</a:t>
            </a:r>
            <a:r>
              <a:rPr dirty="0" u="sng" sz="700" spc="3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700" spc="8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Mayor</a:t>
            </a:r>
            <a:r>
              <a:rPr dirty="0" u="sng" sz="700" spc="1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700" spc="5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[60+]</a:t>
            </a:r>
            <a:r>
              <a:rPr dirty="0" u="sng" sz="70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600" spc="6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34</a:t>
            </a:r>
            <a:r>
              <a:rPr dirty="0" u="sng" sz="60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600" spc="8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9.83%</a:t>
            </a:r>
            <a:r>
              <a:rPr dirty="0" u="sng" sz="60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	</a:t>
            </a:r>
            <a:r>
              <a:rPr dirty="0" sz="600" spc="165">
                <a:latin typeface="Arial MT"/>
                <a:cs typeface="Arial MT"/>
              </a:rPr>
              <a:t> </a:t>
            </a:r>
            <a:r>
              <a:rPr dirty="0" sz="600" spc="80">
                <a:latin typeface="Arial MT"/>
                <a:cs typeface="Arial MT"/>
              </a:rPr>
              <a:t>11.39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3961694" y="8416600"/>
            <a:ext cx="3133090" cy="128905"/>
          </a:xfrm>
          <a:prstGeom prst="rect">
            <a:avLst/>
          </a:prstGeom>
          <a:solidFill>
            <a:srgbClr val="006FC0"/>
          </a:solidFill>
        </p:spPr>
        <p:txBody>
          <a:bodyPr wrap="square" lIns="0" tIns="889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70"/>
              </a:spcBef>
              <a:tabLst>
                <a:tab pos="1732280" algn="l"/>
                <a:tab pos="2285365" algn="l"/>
              </a:tabLst>
            </a:pPr>
            <a:r>
              <a:rPr dirty="0" sz="700" spc="55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7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00" spc="45" b="1">
                <a:solidFill>
                  <a:srgbClr val="FFFFFF"/>
                </a:solidFill>
                <a:latin typeface="Calibri"/>
                <a:cs typeface="Calibri"/>
              </a:rPr>
              <a:t>346</a:t>
            </a:r>
            <a:r>
              <a:rPr dirty="0" sz="7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00" spc="60" b="1">
                <a:solidFill>
                  <a:srgbClr val="FFFFFF"/>
                </a:solidFill>
                <a:latin typeface="Calibri"/>
                <a:cs typeface="Calibri"/>
              </a:rPr>
              <a:t>100.00%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35" name="object 135" descr=""/>
          <p:cNvGrpSpPr/>
          <p:nvPr/>
        </p:nvGrpSpPr>
        <p:grpSpPr>
          <a:xfrm>
            <a:off x="1600200" y="4286250"/>
            <a:ext cx="4950460" cy="2548890"/>
            <a:chOff x="1600200" y="4286250"/>
            <a:chExt cx="4950460" cy="2548890"/>
          </a:xfrm>
        </p:grpSpPr>
        <p:pic>
          <p:nvPicPr>
            <p:cNvPr id="136" name="object 13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4286250"/>
              <a:ext cx="2561463" cy="1965325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2725" y="4819650"/>
              <a:ext cx="2527554" cy="2015489"/>
            </a:xfrm>
            <a:prstGeom prst="rect">
              <a:avLst/>
            </a:prstGeom>
          </p:spPr>
        </p:pic>
      </p:grpSp>
      <p:sp>
        <p:nvSpPr>
          <p:cNvPr id="138" name="object 1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32234" y="5670579"/>
              <a:ext cx="605790" cy="123825"/>
            </a:xfrm>
            <a:custGeom>
              <a:avLst/>
              <a:gdLst/>
              <a:ahLst/>
              <a:cxnLst/>
              <a:rect l="l" t="t" r="r" b="b"/>
              <a:pathLst>
                <a:path w="605790" h="123825">
                  <a:moveTo>
                    <a:pt x="605238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605238" y="123405"/>
                  </a:lnTo>
                  <a:lnTo>
                    <a:pt x="60523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2231" y="4173791"/>
              <a:ext cx="1643380" cy="2552065"/>
            </a:xfrm>
            <a:custGeom>
              <a:avLst/>
              <a:gdLst/>
              <a:ahLst/>
              <a:cxnLst/>
              <a:rect l="l" t="t" r="r" b="b"/>
              <a:pathLst>
                <a:path w="1643380" h="2552065">
                  <a:moveTo>
                    <a:pt x="340690" y="2432304"/>
                  </a:moveTo>
                  <a:lnTo>
                    <a:pt x="0" y="2432304"/>
                  </a:lnTo>
                  <a:lnTo>
                    <a:pt x="0" y="2551722"/>
                  </a:lnTo>
                  <a:lnTo>
                    <a:pt x="340690" y="2551722"/>
                  </a:lnTo>
                  <a:lnTo>
                    <a:pt x="340690" y="2432304"/>
                  </a:lnTo>
                  <a:close/>
                </a:path>
                <a:path w="1643380" h="2552065">
                  <a:moveTo>
                    <a:pt x="360730" y="2245207"/>
                  </a:moveTo>
                  <a:lnTo>
                    <a:pt x="0" y="2245207"/>
                  </a:lnTo>
                  <a:lnTo>
                    <a:pt x="0" y="2368613"/>
                  </a:lnTo>
                  <a:lnTo>
                    <a:pt x="360730" y="2368613"/>
                  </a:lnTo>
                  <a:lnTo>
                    <a:pt x="360730" y="2245207"/>
                  </a:lnTo>
                  <a:close/>
                </a:path>
                <a:path w="1643380" h="2552065">
                  <a:moveTo>
                    <a:pt x="404825" y="2058085"/>
                  </a:moveTo>
                  <a:lnTo>
                    <a:pt x="0" y="2058085"/>
                  </a:lnTo>
                  <a:lnTo>
                    <a:pt x="0" y="2181517"/>
                  </a:lnTo>
                  <a:lnTo>
                    <a:pt x="404825" y="2181517"/>
                  </a:lnTo>
                  <a:lnTo>
                    <a:pt x="404825" y="2058085"/>
                  </a:lnTo>
                  <a:close/>
                </a:path>
                <a:path w="1643380" h="2552065">
                  <a:moveTo>
                    <a:pt x="412838" y="1870989"/>
                  </a:moveTo>
                  <a:lnTo>
                    <a:pt x="0" y="1870989"/>
                  </a:lnTo>
                  <a:lnTo>
                    <a:pt x="0" y="1994395"/>
                  </a:lnTo>
                  <a:lnTo>
                    <a:pt x="412838" y="1994395"/>
                  </a:lnTo>
                  <a:lnTo>
                    <a:pt x="412838" y="1870989"/>
                  </a:lnTo>
                  <a:close/>
                </a:path>
                <a:path w="1643380" h="2552065">
                  <a:moveTo>
                    <a:pt x="589203" y="1683893"/>
                  </a:moveTo>
                  <a:lnTo>
                    <a:pt x="0" y="1683893"/>
                  </a:lnTo>
                  <a:lnTo>
                    <a:pt x="0" y="1807298"/>
                  </a:lnTo>
                  <a:lnTo>
                    <a:pt x="589203" y="1807298"/>
                  </a:lnTo>
                  <a:lnTo>
                    <a:pt x="589203" y="1683893"/>
                  </a:lnTo>
                  <a:close/>
                </a:path>
                <a:path w="1643380" h="2552065">
                  <a:moveTo>
                    <a:pt x="821677" y="1309700"/>
                  </a:moveTo>
                  <a:lnTo>
                    <a:pt x="0" y="1309700"/>
                  </a:lnTo>
                  <a:lnTo>
                    <a:pt x="0" y="1433106"/>
                  </a:lnTo>
                  <a:lnTo>
                    <a:pt x="821677" y="1433106"/>
                  </a:lnTo>
                  <a:lnTo>
                    <a:pt x="821677" y="1309700"/>
                  </a:lnTo>
                  <a:close/>
                </a:path>
                <a:path w="1643380" h="2552065">
                  <a:moveTo>
                    <a:pt x="1118285" y="1122591"/>
                  </a:moveTo>
                  <a:lnTo>
                    <a:pt x="0" y="1122591"/>
                  </a:lnTo>
                  <a:lnTo>
                    <a:pt x="0" y="1245997"/>
                  </a:lnTo>
                  <a:lnTo>
                    <a:pt x="1118285" y="1245997"/>
                  </a:lnTo>
                  <a:lnTo>
                    <a:pt x="1118285" y="1122591"/>
                  </a:lnTo>
                  <a:close/>
                </a:path>
                <a:path w="1643380" h="2552065">
                  <a:moveTo>
                    <a:pt x="1134313" y="935494"/>
                  </a:moveTo>
                  <a:lnTo>
                    <a:pt x="0" y="935494"/>
                  </a:lnTo>
                  <a:lnTo>
                    <a:pt x="0" y="1058900"/>
                  </a:lnTo>
                  <a:lnTo>
                    <a:pt x="1134313" y="1058900"/>
                  </a:lnTo>
                  <a:lnTo>
                    <a:pt x="1134313" y="935494"/>
                  </a:lnTo>
                  <a:close/>
                </a:path>
                <a:path w="1643380" h="2552065">
                  <a:moveTo>
                    <a:pt x="1362786" y="748398"/>
                  </a:moveTo>
                  <a:lnTo>
                    <a:pt x="0" y="748398"/>
                  </a:lnTo>
                  <a:lnTo>
                    <a:pt x="0" y="871804"/>
                  </a:lnTo>
                  <a:lnTo>
                    <a:pt x="1362786" y="871804"/>
                  </a:lnTo>
                  <a:lnTo>
                    <a:pt x="1362786" y="748398"/>
                  </a:lnTo>
                  <a:close/>
                </a:path>
                <a:path w="1643380" h="2552065">
                  <a:moveTo>
                    <a:pt x="1434934" y="561301"/>
                  </a:moveTo>
                  <a:lnTo>
                    <a:pt x="0" y="561301"/>
                  </a:lnTo>
                  <a:lnTo>
                    <a:pt x="0" y="684707"/>
                  </a:lnTo>
                  <a:lnTo>
                    <a:pt x="1434934" y="684707"/>
                  </a:lnTo>
                  <a:lnTo>
                    <a:pt x="1434934" y="561301"/>
                  </a:lnTo>
                  <a:close/>
                </a:path>
                <a:path w="1643380" h="2552065">
                  <a:moveTo>
                    <a:pt x="1446961" y="374205"/>
                  </a:moveTo>
                  <a:lnTo>
                    <a:pt x="0" y="374205"/>
                  </a:lnTo>
                  <a:lnTo>
                    <a:pt x="0" y="497611"/>
                  </a:lnTo>
                  <a:lnTo>
                    <a:pt x="1446961" y="497611"/>
                  </a:lnTo>
                  <a:lnTo>
                    <a:pt x="1446961" y="374205"/>
                  </a:lnTo>
                  <a:close/>
                </a:path>
                <a:path w="1643380" h="2552065">
                  <a:moveTo>
                    <a:pt x="1475016" y="187109"/>
                  </a:moveTo>
                  <a:lnTo>
                    <a:pt x="0" y="187109"/>
                  </a:lnTo>
                  <a:lnTo>
                    <a:pt x="0" y="310502"/>
                  </a:lnTo>
                  <a:lnTo>
                    <a:pt x="1475016" y="310502"/>
                  </a:lnTo>
                  <a:lnTo>
                    <a:pt x="1475016" y="187109"/>
                  </a:lnTo>
                  <a:close/>
                </a:path>
                <a:path w="1643380" h="2552065">
                  <a:moveTo>
                    <a:pt x="1643354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1643354" y="123405"/>
                  </a:lnTo>
                  <a:lnTo>
                    <a:pt x="16433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0203" y="4139979"/>
              <a:ext cx="0" cy="2619375"/>
            </a:xfrm>
            <a:custGeom>
              <a:avLst/>
              <a:gdLst/>
              <a:ahLst/>
              <a:cxnLst/>
              <a:rect l="l" t="t" r="r" b="b"/>
              <a:pathLst>
                <a:path w="0" h="2619375">
                  <a:moveTo>
                    <a:pt x="0" y="2619371"/>
                  </a:moveTo>
                  <a:lnTo>
                    <a:pt x="0" y="0"/>
                  </a:lnTo>
                </a:path>
              </a:pathLst>
            </a:custGeom>
            <a:ln w="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85830" y="6605671"/>
            <a:ext cx="1644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0" b="1">
                <a:solidFill>
                  <a:srgbClr val="44536A"/>
                </a:solidFill>
                <a:latin typeface="Calibri"/>
                <a:cs typeface="Calibri"/>
              </a:rPr>
              <a:t>9.54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05444" y="6418439"/>
            <a:ext cx="205104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10.12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51297" y="6231340"/>
            <a:ext cx="205104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11.40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8886" y="6043833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11.61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35514" y="5856628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16.56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52349" y="5669264"/>
            <a:ext cx="205104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17.03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68792" y="5482006"/>
            <a:ext cx="205104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23.09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65559" y="5294934"/>
            <a:ext cx="20447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31.39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81699" y="5107437"/>
            <a:ext cx="205104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31.85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09632" y="4920179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38.23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83811" y="4732815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40.30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92362" y="4545610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40.54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23091" y="4358485"/>
            <a:ext cx="20447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41.40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91275" y="4170988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1">
                <a:solidFill>
                  <a:srgbClr val="44536A"/>
                </a:solidFill>
                <a:latin typeface="Calibri"/>
                <a:cs typeface="Calibri"/>
              </a:rPr>
              <a:t>46.11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6639" y="6608590"/>
            <a:ext cx="29591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2569" y="6421358"/>
            <a:ext cx="33210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5005" y="6234260"/>
            <a:ext cx="24765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9146" y="6046752"/>
            <a:ext cx="24384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5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5036" y="5859547"/>
            <a:ext cx="42735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500" spc="1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7173" y="5672422"/>
            <a:ext cx="2971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22045" y="5484925"/>
            <a:ext cx="26098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6392" y="5297853"/>
            <a:ext cx="28765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57780" y="5110356"/>
            <a:ext cx="32512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2220" y="4923098"/>
            <a:ext cx="3727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500" spc="1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31121" y="4696881"/>
            <a:ext cx="451484" cy="180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5730" marR="5080" indent="-113664">
              <a:lnSpc>
                <a:spcPct val="102200"/>
              </a:lnSpc>
              <a:spcBef>
                <a:spcPts val="90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sz="500" spc="-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00" spc="-25">
                <a:solidFill>
                  <a:srgbClr val="44536A"/>
                </a:solidFill>
                <a:latin typeface="Calibri"/>
                <a:cs typeface="Calibri"/>
              </a:rPr>
              <a:t> LA</a:t>
            </a:r>
            <a:r>
              <a:rPr dirty="0" sz="50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43155" y="4548529"/>
            <a:ext cx="2393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47626" y="4135054"/>
            <a:ext cx="338455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860" marR="5715" indent="-7620">
              <a:lnSpc>
                <a:spcPct val="102200"/>
              </a:lnSpc>
              <a:spcBef>
                <a:spcPts val="90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sz="500" spc="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0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sz="5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endParaRPr sz="500">
              <a:latin typeface="Calibri"/>
              <a:cs typeface="Calibri"/>
            </a:endParaRPr>
          </a:p>
          <a:p>
            <a:pPr marL="39370" marR="5080" indent="-27305">
              <a:lnSpc>
                <a:spcPct val="102299"/>
              </a:lnSpc>
              <a:spcBef>
                <a:spcPts val="245"/>
              </a:spcBef>
            </a:pPr>
            <a:r>
              <a:rPr dirty="0" sz="500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sz="5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0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854142" y="7358908"/>
            <a:ext cx="3133090" cy="2066289"/>
            <a:chOff x="854142" y="7358908"/>
            <a:chExt cx="3133090" cy="2066289"/>
          </a:xfrm>
        </p:grpSpPr>
        <p:sp>
          <p:nvSpPr>
            <p:cNvPr id="36" name="object 36" descr=""/>
            <p:cNvSpPr/>
            <p:nvPr/>
          </p:nvSpPr>
          <p:spPr>
            <a:xfrm>
              <a:off x="876199" y="7364527"/>
              <a:ext cx="3105150" cy="1818005"/>
            </a:xfrm>
            <a:custGeom>
              <a:avLst/>
              <a:gdLst/>
              <a:ahLst/>
              <a:cxnLst/>
              <a:rect l="l" t="t" r="r" b="b"/>
              <a:pathLst>
                <a:path w="3105150" h="1818004">
                  <a:moveTo>
                    <a:pt x="3104844" y="0"/>
                  </a:moveTo>
                  <a:lnTo>
                    <a:pt x="0" y="0"/>
                  </a:lnTo>
                  <a:lnTo>
                    <a:pt x="0" y="1817771"/>
                  </a:lnTo>
                  <a:lnTo>
                    <a:pt x="3104844" y="1817771"/>
                  </a:lnTo>
                  <a:lnTo>
                    <a:pt x="3104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370" y="7675744"/>
              <a:ext cx="3050540" cy="1509395"/>
            </a:xfrm>
            <a:custGeom>
              <a:avLst/>
              <a:gdLst/>
              <a:ahLst/>
              <a:cxnLst/>
              <a:rect l="l" t="t" r="r" b="b"/>
              <a:pathLst>
                <a:path w="3050540" h="1509395">
                  <a:moveTo>
                    <a:pt x="586958" y="0"/>
                  </a:moveTo>
                  <a:lnTo>
                    <a:pt x="526616" y="126693"/>
                  </a:lnTo>
                  <a:lnTo>
                    <a:pt x="471760" y="275419"/>
                  </a:lnTo>
                  <a:lnTo>
                    <a:pt x="411419" y="490247"/>
                  </a:lnTo>
                  <a:lnTo>
                    <a:pt x="351077" y="539822"/>
                  </a:lnTo>
                  <a:lnTo>
                    <a:pt x="296221" y="716091"/>
                  </a:lnTo>
                  <a:lnTo>
                    <a:pt x="235880" y="837276"/>
                  </a:lnTo>
                  <a:lnTo>
                    <a:pt x="175538" y="754650"/>
                  </a:lnTo>
                  <a:lnTo>
                    <a:pt x="120682" y="842784"/>
                  </a:lnTo>
                  <a:lnTo>
                    <a:pt x="60341" y="638974"/>
                  </a:lnTo>
                  <a:lnTo>
                    <a:pt x="0" y="892360"/>
                  </a:lnTo>
                  <a:lnTo>
                    <a:pt x="0" y="1509308"/>
                  </a:lnTo>
                  <a:lnTo>
                    <a:pt x="3049988" y="1509308"/>
                  </a:lnTo>
                  <a:lnTo>
                    <a:pt x="3049988" y="1112703"/>
                  </a:lnTo>
                  <a:lnTo>
                    <a:pt x="2989646" y="925410"/>
                  </a:lnTo>
                  <a:lnTo>
                    <a:pt x="2929305" y="600415"/>
                  </a:lnTo>
                  <a:lnTo>
                    <a:pt x="2868963" y="545331"/>
                  </a:lnTo>
                  <a:lnTo>
                    <a:pt x="2814107" y="534314"/>
                  </a:lnTo>
                  <a:lnTo>
                    <a:pt x="2753766" y="413129"/>
                  </a:lnTo>
                  <a:lnTo>
                    <a:pt x="2693424" y="705074"/>
                  </a:lnTo>
                  <a:lnTo>
                    <a:pt x="2638568" y="468213"/>
                  </a:lnTo>
                  <a:lnTo>
                    <a:pt x="2578227" y="578381"/>
                  </a:lnTo>
                  <a:lnTo>
                    <a:pt x="2517885" y="622448"/>
                  </a:lnTo>
                  <a:lnTo>
                    <a:pt x="2463029" y="220335"/>
                  </a:lnTo>
                  <a:lnTo>
                    <a:pt x="2402688" y="572873"/>
                  </a:lnTo>
                  <a:lnTo>
                    <a:pt x="2342346" y="605923"/>
                  </a:lnTo>
                  <a:lnTo>
                    <a:pt x="2287491" y="473722"/>
                  </a:lnTo>
                  <a:lnTo>
                    <a:pt x="2227149" y="402112"/>
                  </a:lnTo>
                  <a:lnTo>
                    <a:pt x="2166808" y="247877"/>
                  </a:lnTo>
                  <a:lnTo>
                    <a:pt x="2111952" y="330503"/>
                  </a:lnTo>
                  <a:lnTo>
                    <a:pt x="2051610" y="369062"/>
                  </a:lnTo>
                  <a:lnTo>
                    <a:pt x="1991269" y="561856"/>
                  </a:lnTo>
                  <a:lnTo>
                    <a:pt x="1936413" y="578381"/>
                  </a:lnTo>
                  <a:lnTo>
                    <a:pt x="1876071" y="627957"/>
                  </a:lnTo>
                  <a:lnTo>
                    <a:pt x="1815730" y="583890"/>
                  </a:lnTo>
                  <a:lnTo>
                    <a:pt x="1760874" y="738125"/>
                  </a:lnTo>
                  <a:lnTo>
                    <a:pt x="1700532" y="512280"/>
                  </a:lnTo>
                  <a:lnTo>
                    <a:pt x="1640191" y="534314"/>
                  </a:lnTo>
                  <a:lnTo>
                    <a:pt x="1585335" y="490247"/>
                  </a:lnTo>
                  <a:lnTo>
                    <a:pt x="1524994" y="616940"/>
                  </a:lnTo>
                  <a:lnTo>
                    <a:pt x="1464652" y="545331"/>
                  </a:lnTo>
                  <a:lnTo>
                    <a:pt x="1409796" y="594906"/>
                  </a:lnTo>
                  <a:lnTo>
                    <a:pt x="1349455" y="363554"/>
                  </a:lnTo>
                  <a:lnTo>
                    <a:pt x="1289113" y="181777"/>
                  </a:lnTo>
                  <a:lnTo>
                    <a:pt x="1234257" y="247877"/>
                  </a:lnTo>
                  <a:lnTo>
                    <a:pt x="1173916" y="253386"/>
                  </a:lnTo>
                  <a:lnTo>
                    <a:pt x="1113574" y="473722"/>
                  </a:lnTo>
                  <a:lnTo>
                    <a:pt x="1053233" y="374571"/>
                  </a:lnTo>
                  <a:lnTo>
                    <a:pt x="998377" y="473722"/>
                  </a:lnTo>
                  <a:lnTo>
                    <a:pt x="938035" y="385587"/>
                  </a:lnTo>
                  <a:lnTo>
                    <a:pt x="877694" y="473722"/>
                  </a:lnTo>
                  <a:lnTo>
                    <a:pt x="822838" y="418638"/>
                  </a:lnTo>
                  <a:lnTo>
                    <a:pt x="762497" y="583890"/>
                  </a:lnTo>
                  <a:lnTo>
                    <a:pt x="702155" y="170760"/>
                  </a:lnTo>
                  <a:lnTo>
                    <a:pt x="647299" y="297453"/>
                  </a:lnTo>
                  <a:lnTo>
                    <a:pt x="586958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6370" y="7675744"/>
              <a:ext cx="3050540" cy="1509395"/>
            </a:xfrm>
            <a:custGeom>
              <a:avLst/>
              <a:gdLst/>
              <a:ahLst/>
              <a:cxnLst/>
              <a:rect l="l" t="t" r="r" b="b"/>
              <a:pathLst>
                <a:path w="3050540" h="1509395">
                  <a:moveTo>
                    <a:pt x="0" y="892360"/>
                  </a:moveTo>
                  <a:lnTo>
                    <a:pt x="60341" y="638974"/>
                  </a:lnTo>
                  <a:lnTo>
                    <a:pt x="120682" y="842784"/>
                  </a:lnTo>
                  <a:lnTo>
                    <a:pt x="175538" y="754650"/>
                  </a:lnTo>
                  <a:lnTo>
                    <a:pt x="235880" y="837276"/>
                  </a:lnTo>
                  <a:lnTo>
                    <a:pt x="296221" y="716091"/>
                  </a:lnTo>
                  <a:lnTo>
                    <a:pt x="351077" y="539822"/>
                  </a:lnTo>
                  <a:lnTo>
                    <a:pt x="411419" y="490247"/>
                  </a:lnTo>
                  <a:lnTo>
                    <a:pt x="471760" y="275419"/>
                  </a:lnTo>
                  <a:lnTo>
                    <a:pt x="526616" y="126693"/>
                  </a:lnTo>
                  <a:lnTo>
                    <a:pt x="586958" y="0"/>
                  </a:lnTo>
                  <a:lnTo>
                    <a:pt x="647299" y="297453"/>
                  </a:lnTo>
                  <a:lnTo>
                    <a:pt x="702155" y="170760"/>
                  </a:lnTo>
                  <a:lnTo>
                    <a:pt x="762497" y="583890"/>
                  </a:lnTo>
                  <a:lnTo>
                    <a:pt x="822838" y="418638"/>
                  </a:lnTo>
                  <a:lnTo>
                    <a:pt x="877694" y="473722"/>
                  </a:lnTo>
                  <a:lnTo>
                    <a:pt x="938035" y="385587"/>
                  </a:lnTo>
                  <a:lnTo>
                    <a:pt x="998377" y="473722"/>
                  </a:lnTo>
                  <a:lnTo>
                    <a:pt x="1053233" y="374571"/>
                  </a:lnTo>
                  <a:lnTo>
                    <a:pt x="1113574" y="473722"/>
                  </a:lnTo>
                  <a:lnTo>
                    <a:pt x="1173916" y="253386"/>
                  </a:lnTo>
                  <a:lnTo>
                    <a:pt x="1234257" y="247877"/>
                  </a:lnTo>
                  <a:lnTo>
                    <a:pt x="1289113" y="181777"/>
                  </a:lnTo>
                  <a:lnTo>
                    <a:pt x="1349455" y="363554"/>
                  </a:lnTo>
                  <a:lnTo>
                    <a:pt x="1409796" y="594906"/>
                  </a:lnTo>
                  <a:lnTo>
                    <a:pt x="1464652" y="545331"/>
                  </a:lnTo>
                  <a:lnTo>
                    <a:pt x="1524994" y="616940"/>
                  </a:lnTo>
                  <a:lnTo>
                    <a:pt x="1585335" y="490247"/>
                  </a:lnTo>
                  <a:lnTo>
                    <a:pt x="1640191" y="534314"/>
                  </a:lnTo>
                  <a:lnTo>
                    <a:pt x="1700532" y="512280"/>
                  </a:lnTo>
                  <a:lnTo>
                    <a:pt x="1760874" y="738125"/>
                  </a:lnTo>
                  <a:lnTo>
                    <a:pt x="1815730" y="583890"/>
                  </a:lnTo>
                  <a:lnTo>
                    <a:pt x="1876071" y="627957"/>
                  </a:lnTo>
                  <a:lnTo>
                    <a:pt x="1936413" y="578381"/>
                  </a:lnTo>
                  <a:lnTo>
                    <a:pt x="1991269" y="561856"/>
                  </a:lnTo>
                  <a:lnTo>
                    <a:pt x="2051610" y="369062"/>
                  </a:lnTo>
                  <a:lnTo>
                    <a:pt x="2111952" y="330503"/>
                  </a:lnTo>
                  <a:lnTo>
                    <a:pt x="2166808" y="247877"/>
                  </a:lnTo>
                  <a:lnTo>
                    <a:pt x="2227149" y="402112"/>
                  </a:lnTo>
                  <a:lnTo>
                    <a:pt x="2287491" y="473722"/>
                  </a:lnTo>
                  <a:lnTo>
                    <a:pt x="2342346" y="605923"/>
                  </a:lnTo>
                  <a:lnTo>
                    <a:pt x="2402688" y="572873"/>
                  </a:lnTo>
                  <a:lnTo>
                    <a:pt x="2463029" y="220335"/>
                  </a:lnTo>
                  <a:lnTo>
                    <a:pt x="2517885" y="622448"/>
                  </a:lnTo>
                  <a:lnTo>
                    <a:pt x="2578227" y="578381"/>
                  </a:lnTo>
                  <a:lnTo>
                    <a:pt x="2638568" y="468213"/>
                  </a:lnTo>
                  <a:lnTo>
                    <a:pt x="2693424" y="705074"/>
                  </a:lnTo>
                  <a:lnTo>
                    <a:pt x="2753766" y="413129"/>
                  </a:lnTo>
                  <a:lnTo>
                    <a:pt x="2814107" y="534314"/>
                  </a:lnTo>
                  <a:lnTo>
                    <a:pt x="2868963" y="545331"/>
                  </a:lnTo>
                  <a:lnTo>
                    <a:pt x="2929305" y="600415"/>
                  </a:lnTo>
                  <a:lnTo>
                    <a:pt x="2989646" y="925410"/>
                  </a:lnTo>
                  <a:lnTo>
                    <a:pt x="3049988" y="1112703"/>
                  </a:lnTo>
                  <a:lnTo>
                    <a:pt x="3049988" y="1509308"/>
                  </a:lnTo>
                  <a:lnTo>
                    <a:pt x="2989646" y="1509308"/>
                  </a:lnTo>
                  <a:lnTo>
                    <a:pt x="2929305" y="1509308"/>
                  </a:lnTo>
                  <a:lnTo>
                    <a:pt x="0" y="1509308"/>
                  </a:lnTo>
                  <a:lnTo>
                    <a:pt x="0" y="892360"/>
                  </a:lnTo>
                  <a:close/>
                </a:path>
              </a:pathLst>
            </a:custGeom>
            <a:ln w="3669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6370" y="8325735"/>
              <a:ext cx="3050540" cy="859790"/>
            </a:xfrm>
            <a:custGeom>
              <a:avLst/>
              <a:gdLst/>
              <a:ahLst/>
              <a:cxnLst/>
              <a:rect l="l" t="t" r="r" b="b"/>
              <a:pathLst>
                <a:path w="3050540" h="859790">
                  <a:moveTo>
                    <a:pt x="1289113" y="0"/>
                  </a:moveTo>
                  <a:lnTo>
                    <a:pt x="1234257" y="5508"/>
                  </a:lnTo>
                  <a:lnTo>
                    <a:pt x="1173916" y="11016"/>
                  </a:lnTo>
                  <a:lnTo>
                    <a:pt x="1113574" y="82625"/>
                  </a:lnTo>
                  <a:lnTo>
                    <a:pt x="1053233" y="110167"/>
                  </a:lnTo>
                  <a:lnTo>
                    <a:pt x="998377" y="165251"/>
                  </a:lnTo>
                  <a:lnTo>
                    <a:pt x="938035" y="60592"/>
                  </a:lnTo>
                  <a:lnTo>
                    <a:pt x="877694" y="60592"/>
                  </a:lnTo>
                  <a:lnTo>
                    <a:pt x="822838" y="38558"/>
                  </a:lnTo>
                  <a:lnTo>
                    <a:pt x="762497" y="121184"/>
                  </a:lnTo>
                  <a:lnTo>
                    <a:pt x="702155" y="55083"/>
                  </a:lnTo>
                  <a:lnTo>
                    <a:pt x="647299" y="110167"/>
                  </a:lnTo>
                  <a:lnTo>
                    <a:pt x="586958" y="137709"/>
                  </a:lnTo>
                  <a:lnTo>
                    <a:pt x="526616" y="143218"/>
                  </a:lnTo>
                  <a:lnTo>
                    <a:pt x="471760" y="253386"/>
                  </a:lnTo>
                  <a:lnTo>
                    <a:pt x="411419" y="258894"/>
                  </a:lnTo>
                  <a:lnTo>
                    <a:pt x="351077" y="291945"/>
                  </a:lnTo>
                  <a:lnTo>
                    <a:pt x="296221" y="297453"/>
                  </a:lnTo>
                  <a:lnTo>
                    <a:pt x="235880" y="297453"/>
                  </a:lnTo>
                  <a:lnTo>
                    <a:pt x="175538" y="247877"/>
                  </a:lnTo>
                  <a:lnTo>
                    <a:pt x="120682" y="308470"/>
                  </a:lnTo>
                  <a:lnTo>
                    <a:pt x="60341" y="231352"/>
                  </a:lnTo>
                  <a:lnTo>
                    <a:pt x="0" y="352537"/>
                  </a:lnTo>
                  <a:lnTo>
                    <a:pt x="0" y="859317"/>
                  </a:lnTo>
                  <a:lnTo>
                    <a:pt x="3049988" y="859317"/>
                  </a:lnTo>
                  <a:lnTo>
                    <a:pt x="3049988" y="782199"/>
                  </a:lnTo>
                  <a:lnTo>
                    <a:pt x="2989646" y="407621"/>
                  </a:lnTo>
                  <a:lnTo>
                    <a:pt x="2929305" y="159743"/>
                  </a:lnTo>
                  <a:lnTo>
                    <a:pt x="2868963" y="209319"/>
                  </a:lnTo>
                  <a:lnTo>
                    <a:pt x="2814107" y="126693"/>
                  </a:lnTo>
                  <a:lnTo>
                    <a:pt x="2753766" y="170760"/>
                  </a:lnTo>
                  <a:lnTo>
                    <a:pt x="2693424" y="247877"/>
                  </a:lnTo>
                  <a:lnTo>
                    <a:pt x="2638568" y="176268"/>
                  </a:lnTo>
                  <a:lnTo>
                    <a:pt x="2578227" y="104659"/>
                  </a:lnTo>
                  <a:lnTo>
                    <a:pt x="2517885" y="143218"/>
                  </a:lnTo>
                  <a:lnTo>
                    <a:pt x="2463029" y="11016"/>
                  </a:lnTo>
                  <a:lnTo>
                    <a:pt x="2402688" y="82625"/>
                  </a:lnTo>
                  <a:lnTo>
                    <a:pt x="2342347" y="198302"/>
                  </a:lnTo>
                  <a:lnTo>
                    <a:pt x="2287491" y="159743"/>
                  </a:lnTo>
                  <a:lnTo>
                    <a:pt x="2227149" y="110167"/>
                  </a:lnTo>
                  <a:lnTo>
                    <a:pt x="2166808" y="66100"/>
                  </a:lnTo>
                  <a:lnTo>
                    <a:pt x="2111952" y="38558"/>
                  </a:lnTo>
                  <a:lnTo>
                    <a:pt x="2051610" y="66100"/>
                  </a:lnTo>
                  <a:lnTo>
                    <a:pt x="1991269" y="209319"/>
                  </a:lnTo>
                  <a:lnTo>
                    <a:pt x="1936413" y="126693"/>
                  </a:lnTo>
                  <a:lnTo>
                    <a:pt x="1876071" y="143218"/>
                  </a:lnTo>
                  <a:lnTo>
                    <a:pt x="1815730" y="165251"/>
                  </a:lnTo>
                  <a:lnTo>
                    <a:pt x="1760874" y="275419"/>
                  </a:lnTo>
                  <a:lnTo>
                    <a:pt x="1700532" y="302961"/>
                  </a:lnTo>
                  <a:lnTo>
                    <a:pt x="1640191" y="126693"/>
                  </a:lnTo>
                  <a:lnTo>
                    <a:pt x="1585335" y="93642"/>
                  </a:lnTo>
                  <a:lnTo>
                    <a:pt x="1524994" y="176268"/>
                  </a:lnTo>
                  <a:lnTo>
                    <a:pt x="1464652" y="336012"/>
                  </a:lnTo>
                  <a:lnTo>
                    <a:pt x="1409796" y="159743"/>
                  </a:lnTo>
                  <a:lnTo>
                    <a:pt x="1349455" y="49575"/>
                  </a:lnTo>
                  <a:lnTo>
                    <a:pt x="12891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06370" y="8325735"/>
              <a:ext cx="3050540" cy="859790"/>
            </a:xfrm>
            <a:custGeom>
              <a:avLst/>
              <a:gdLst/>
              <a:ahLst/>
              <a:cxnLst/>
              <a:rect l="l" t="t" r="r" b="b"/>
              <a:pathLst>
                <a:path w="3050540" h="859790">
                  <a:moveTo>
                    <a:pt x="0" y="352537"/>
                  </a:moveTo>
                  <a:lnTo>
                    <a:pt x="60341" y="231352"/>
                  </a:lnTo>
                  <a:lnTo>
                    <a:pt x="120682" y="308470"/>
                  </a:lnTo>
                  <a:lnTo>
                    <a:pt x="175538" y="247877"/>
                  </a:lnTo>
                  <a:lnTo>
                    <a:pt x="235880" y="297453"/>
                  </a:lnTo>
                  <a:lnTo>
                    <a:pt x="296221" y="297453"/>
                  </a:lnTo>
                  <a:lnTo>
                    <a:pt x="351077" y="291945"/>
                  </a:lnTo>
                  <a:lnTo>
                    <a:pt x="411419" y="258894"/>
                  </a:lnTo>
                  <a:lnTo>
                    <a:pt x="471760" y="253386"/>
                  </a:lnTo>
                  <a:lnTo>
                    <a:pt x="526616" y="143218"/>
                  </a:lnTo>
                  <a:lnTo>
                    <a:pt x="586958" y="137709"/>
                  </a:lnTo>
                  <a:lnTo>
                    <a:pt x="647299" y="110167"/>
                  </a:lnTo>
                  <a:lnTo>
                    <a:pt x="702155" y="55083"/>
                  </a:lnTo>
                  <a:lnTo>
                    <a:pt x="762497" y="121184"/>
                  </a:lnTo>
                  <a:lnTo>
                    <a:pt x="822838" y="38558"/>
                  </a:lnTo>
                  <a:lnTo>
                    <a:pt x="877694" y="60592"/>
                  </a:lnTo>
                  <a:lnTo>
                    <a:pt x="938035" y="60592"/>
                  </a:lnTo>
                  <a:lnTo>
                    <a:pt x="998377" y="165251"/>
                  </a:lnTo>
                  <a:lnTo>
                    <a:pt x="1053233" y="110167"/>
                  </a:lnTo>
                  <a:lnTo>
                    <a:pt x="1113574" y="82625"/>
                  </a:lnTo>
                  <a:lnTo>
                    <a:pt x="1173916" y="11016"/>
                  </a:lnTo>
                  <a:lnTo>
                    <a:pt x="1234257" y="5508"/>
                  </a:lnTo>
                  <a:lnTo>
                    <a:pt x="1289113" y="0"/>
                  </a:lnTo>
                  <a:lnTo>
                    <a:pt x="1349455" y="49575"/>
                  </a:lnTo>
                  <a:lnTo>
                    <a:pt x="1409796" y="159743"/>
                  </a:lnTo>
                  <a:lnTo>
                    <a:pt x="1464652" y="336012"/>
                  </a:lnTo>
                  <a:lnTo>
                    <a:pt x="1524994" y="176268"/>
                  </a:lnTo>
                  <a:lnTo>
                    <a:pt x="1585335" y="93642"/>
                  </a:lnTo>
                  <a:lnTo>
                    <a:pt x="1640191" y="126693"/>
                  </a:lnTo>
                  <a:lnTo>
                    <a:pt x="1700532" y="302961"/>
                  </a:lnTo>
                  <a:lnTo>
                    <a:pt x="1760874" y="275419"/>
                  </a:lnTo>
                  <a:lnTo>
                    <a:pt x="1815730" y="165251"/>
                  </a:lnTo>
                  <a:lnTo>
                    <a:pt x="1876071" y="143218"/>
                  </a:lnTo>
                  <a:lnTo>
                    <a:pt x="1936413" y="126693"/>
                  </a:lnTo>
                  <a:lnTo>
                    <a:pt x="1991269" y="209319"/>
                  </a:lnTo>
                  <a:lnTo>
                    <a:pt x="2051610" y="66100"/>
                  </a:lnTo>
                  <a:lnTo>
                    <a:pt x="2111952" y="38558"/>
                  </a:lnTo>
                  <a:lnTo>
                    <a:pt x="2166808" y="66100"/>
                  </a:lnTo>
                  <a:lnTo>
                    <a:pt x="2227149" y="110167"/>
                  </a:lnTo>
                  <a:lnTo>
                    <a:pt x="2287491" y="159743"/>
                  </a:lnTo>
                  <a:lnTo>
                    <a:pt x="2342347" y="198302"/>
                  </a:lnTo>
                  <a:lnTo>
                    <a:pt x="2402688" y="82625"/>
                  </a:lnTo>
                  <a:lnTo>
                    <a:pt x="2463029" y="11016"/>
                  </a:lnTo>
                  <a:lnTo>
                    <a:pt x="2517885" y="143218"/>
                  </a:lnTo>
                  <a:lnTo>
                    <a:pt x="2578227" y="104659"/>
                  </a:lnTo>
                  <a:lnTo>
                    <a:pt x="2638568" y="176268"/>
                  </a:lnTo>
                  <a:lnTo>
                    <a:pt x="2693424" y="247877"/>
                  </a:lnTo>
                  <a:lnTo>
                    <a:pt x="2753766" y="170760"/>
                  </a:lnTo>
                  <a:lnTo>
                    <a:pt x="2814107" y="126693"/>
                  </a:lnTo>
                  <a:lnTo>
                    <a:pt x="2868963" y="209319"/>
                  </a:lnTo>
                  <a:lnTo>
                    <a:pt x="2929305" y="159743"/>
                  </a:lnTo>
                  <a:lnTo>
                    <a:pt x="2989646" y="407621"/>
                  </a:lnTo>
                  <a:lnTo>
                    <a:pt x="3049988" y="782199"/>
                  </a:lnTo>
                  <a:lnTo>
                    <a:pt x="3049988" y="859317"/>
                  </a:lnTo>
                  <a:lnTo>
                    <a:pt x="2989646" y="859317"/>
                  </a:lnTo>
                  <a:lnTo>
                    <a:pt x="2929305" y="859317"/>
                  </a:lnTo>
                  <a:lnTo>
                    <a:pt x="0" y="859317"/>
                  </a:lnTo>
                  <a:lnTo>
                    <a:pt x="0" y="352537"/>
                  </a:lnTo>
                  <a:close/>
                </a:path>
              </a:pathLst>
            </a:custGeom>
            <a:ln w="3671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6370" y="8568104"/>
              <a:ext cx="3050540" cy="617220"/>
            </a:xfrm>
            <a:custGeom>
              <a:avLst/>
              <a:gdLst/>
              <a:ahLst/>
              <a:cxnLst/>
              <a:rect l="l" t="t" r="r" b="b"/>
              <a:pathLst>
                <a:path w="3050540" h="617220">
                  <a:moveTo>
                    <a:pt x="60341" y="121184"/>
                  </a:moveTo>
                  <a:lnTo>
                    <a:pt x="0" y="308477"/>
                  </a:lnTo>
                  <a:lnTo>
                    <a:pt x="0" y="616947"/>
                  </a:lnTo>
                  <a:lnTo>
                    <a:pt x="3049988" y="616947"/>
                  </a:lnTo>
                  <a:lnTo>
                    <a:pt x="3038135" y="556355"/>
                  </a:lnTo>
                  <a:lnTo>
                    <a:pt x="1464652" y="556355"/>
                  </a:lnTo>
                  <a:lnTo>
                    <a:pt x="1434731" y="358053"/>
                  </a:lnTo>
                  <a:lnTo>
                    <a:pt x="296221" y="358053"/>
                  </a:lnTo>
                  <a:lnTo>
                    <a:pt x="269404" y="291952"/>
                  </a:lnTo>
                  <a:lnTo>
                    <a:pt x="120682" y="291952"/>
                  </a:lnTo>
                  <a:lnTo>
                    <a:pt x="60341" y="121184"/>
                  </a:lnTo>
                  <a:close/>
                </a:path>
                <a:path w="3050540" h="617220">
                  <a:moveTo>
                    <a:pt x="1640191" y="55083"/>
                  </a:moveTo>
                  <a:lnTo>
                    <a:pt x="1585335" y="137709"/>
                  </a:lnTo>
                  <a:lnTo>
                    <a:pt x="1524994" y="391103"/>
                  </a:lnTo>
                  <a:lnTo>
                    <a:pt x="1464652" y="556355"/>
                  </a:lnTo>
                  <a:lnTo>
                    <a:pt x="3038135" y="556355"/>
                  </a:lnTo>
                  <a:lnTo>
                    <a:pt x="3028437" y="506779"/>
                  </a:lnTo>
                  <a:lnTo>
                    <a:pt x="2638568" y="506779"/>
                  </a:lnTo>
                  <a:lnTo>
                    <a:pt x="2612368" y="325002"/>
                  </a:lnTo>
                  <a:lnTo>
                    <a:pt x="1991269" y="325002"/>
                  </a:lnTo>
                  <a:lnTo>
                    <a:pt x="1984890" y="297460"/>
                  </a:lnTo>
                  <a:lnTo>
                    <a:pt x="1700533" y="297460"/>
                  </a:lnTo>
                  <a:lnTo>
                    <a:pt x="1640191" y="55083"/>
                  </a:lnTo>
                  <a:close/>
                </a:path>
                <a:path w="3050540" h="617220">
                  <a:moveTo>
                    <a:pt x="2693424" y="319494"/>
                  </a:moveTo>
                  <a:lnTo>
                    <a:pt x="2638568" y="506779"/>
                  </a:lnTo>
                  <a:lnTo>
                    <a:pt x="3028437" y="506779"/>
                  </a:lnTo>
                  <a:lnTo>
                    <a:pt x="2996111" y="341527"/>
                  </a:lnTo>
                  <a:lnTo>
                    <a:pt x="2753766" y="341527"/>
                  </a:lnTo>
                  <a:lnTo>
                    <a:pt x="2693424" y="319494"/>
                  </a:lnTo>
                  <a:close/>
                </a:path>
                <a:path w="3050540" h="617220">
                  <a:moveTo>
                    <a:pt x="411419" y="214834"/>
                  </a:moveTo>
                  <a:lnTo>
                    <a:pt x="351077" y="253393"/>
                  </a:lnTo>
                  <a:lnTo>
                    <a:pt x="296221" y="358053"/>
                  </a:lnTo>
                  <a:lnTo>
                    <a:pt x="1434731" y="358053"/>
                  </a:lnTo>
                  <a:lnTo>
                    <a:pt x="1421433" y="269918"/>
                  </a:lnTo>
                  <a:lnTo>
                    <a:pt x="1349455" y="269918"/>
                  </a:lnTo>
                  <a:lnTo>
                    <a:pt x="1345760" y="253393"/>
                  </a:lnTo>
                  <a:lnTo>
                    <a:pt x="877694" y="253393"/>
                  </a:lnTo>
                  <a:lnTo>
                    <a:pt x="875201" y="247885"/>
                  </a:lnTo>
                  <a:lnTo>
                    <a:pt x="471760" y="247885"/>
                  </a:lnTo>
                  <a:lnTo>
                    <a:pt x="411419" y="214834"/>
                  </a:lnTo>
                  <a:close/>
                </a:path>
                <a:path w="3050540" h="617220">
                  <a:moveTo>
                    <a:pt x="2814107" y="110167"/>
                  </a:moveTo>
                  <a:lnTo>
                    <a:pt x="2753766" y="341527"/>
                  </a:lnTo>
                  <a:lnTo>
                    <a:pt x="2996111" y="341527"/>
                  </a:lnTo>
                  <a:lnTo>
                    <a:pt x="2989646" y="308477"/>
                  </a:lnTo>
                  <a:lnTo>
                    <a:pt x="2957028" y="198302"/>
                  </a:lnTo>
                  <a:lnTo>
                    <a:pt x="2868963" y="198302"/>
                  </a:lnTo>
                  <a:lnTo>
                    <a:pt x="2814107" y="110167"/>
                  </a:lnTo>
                  <a:close/>
                </a:path>
                <a:path w="3050540" h="617220">
                  <a:moveTo>
                    <a:pt x="2111952" y="66100"/>
                  </a:moveTo>
                  <a:lnTo>
                    <a:pt x="2051610" y="121184"/>
                  </a:lnTo>
                  <a:lnTo>
                    <a:pt x="1991269" y="325002"/>
                  </a:lnTo>
                  <a:lnTo>
                    <a:pt x="2612368" y="325002"/>
                  </a:lnTo>
                  <a:lnTo>
                    <a:pt x="2609986" y="308477"/>
                  </a:lnTo>
                  <a:lnTo>
                    <a:pt x="2287491" y="308477"/>
                  </a:lnTo>
                  <a:lnTo>
                    <a:pt x="2227149" y="253393"/>
                  </a:lnTo>
                  <a:lnTo>
                    <a:pt x="2166808" y="170760"/>
                  </a:lnTo>
                  <a:lnTo>
                    <a:pt x="2111952" y="66100"/>
                  </a:lnTo>
                  <a:close/>
                </a:path>
                <a:path w="3050540" h="617220">
                  <a:moveTo>
                    <a:pt x="2578227" y="88134"/>
                  </a:moveTo>
                  <a:lnTo>
                    <a:pt x="2517885" y="148726"/>
                  </a:lnTo>
                  <a:lnTo>
                    <a:pt x="2463030" y="154235"/>
                  </a:lnTo>
                  <a:lnTo>
                    <a:pt x="2402688" y="187285"/>
                  </a:lnTo>
                  <a:lnTo>
                    <a:pt x="2342347" y="264410"/>
                  </a:lnTo>
                  <a:lnTo>
                    <a:pt x="2287491" y="308477"/>
                  </a:lnTo>
                  <a:lnTo>
                    <a:pt x="2609986" y="308477"/>
                  </a:lnTo>
                  <a:lnTo>
                    <a:pt x="2578227" y="88134"/>
                  </a:lnTo>
                  <a:close/>
                </a:path>
                <a:path w="3050540" h="617220">
                  <a:moveTo>
                    <a:pt x="1936413" y="88134"/>
                  </a:moveTo>
                  <a:lnTo>
                    <a:pt x="1876071" y="110167"/>
                  </a:lnTo>
                  <a:lnTo>
                    <a:pt x="1815730" y="159743"/>
                  </a:lnTo>
                  <a:lnTo>
                    <a:pt x="1760874" y="269918"/>
                  </a:lnTo>
                  <a:lnTo>
                    <a:pt x="1700533" y="297460"/>
                  </a:lnTo>
                  <a:lnTo>
                    <a:pt x="1984890" y="297460"/>
                  </a:lnTo>
                  <a:lnTo>
                    <a:pt x="1936413" y="88134"/>
                  </a:lnTo>
                  <a:close/>
                </a:path>
                <a:path w="3050540" h="617220">
                  <a:moveTo>
                    <a:pt x="235880" y="209319"/>
                  </a:moveTo>
                  <a:lnTo>
                    <a:pt x="175538" y="258902"/>
                  </a:lnTo>
                  <a:lnTo>
                    <a:pt x="120682" y="291952"/>
                  </a:lnTo>
                  <a:lnTo>
                    <a:pt x="269404" y="291952"/>
                  </a:lnTo>
                  <a:lnTo>
                    <a:pt x="235880" y="209319"/>
                  </a:lnTo>
                  <a:close/>
                </a:path>
                <a:path w="3050540" h="617220">
                  <a:moveTo>
                    <a:pt x="1409796" y="192793"/>
                  </a:moveTo>
                  <a:lnTo>
                    <a:pt x="1349455" y="269918"/>
                  </a:lnTo>
                  <a:lnTo>
                    <a:pt x="1421433" y="269918"/>
                  </a:lnTo>
                  <a:lnTo>
                    <a:pt x="1409796" y="192793"/>
                  </a:lnTo>
                  <a:close/>
                </a:path>
                <a:path w="3050540" h="617220">
                  <a:moveTo>
                    <a:pt x="938035" y="33050"/>
                  </a:moveTo>
                  <a:lnTo>
                    <a:pt x="877694" y="253393"/>
                  </a:lnTo>
                  <a:lnTo>
                    <a:pt x="1345760" y="253393"/>
                  </a:lnTo>
                  <a:lnTo>
                    <a:pt x="1322362" y="148726"/>
                  </a:lnTo>
                  <a:lnTo>
                    <a:pt x="998377" y="148726"/>
                  </a:lnTo>
                  <a:lnTo>
                    <a:pt x="938035" y="33050"/>
                  </a:lnTo>
                  <a:close/>
                </a:path>
                <a:path w="3050540" h="617220">
                  <a:moveTo>
                    <a:pt x="526616" y="209319"/>
                  </a:moveTo>
                  <a:lnTo>
                    <a:pt x="471760" y="247885"/>
                  </a:lnTo>
                  <a:lnTo>
                    <a:pt x="875201" y="247885"/>
                  </a:lnTo>
                  <a:lnTo>
                    <a:pt x="870214" y="236868"/>
                  </a:lnTo>
                  <a:lnTo>
                    <a:pt x="586958" y="236868"/>
                  </a:lnTo>
                  <a:lnTo>
                    <a:pt x="526616" y="209319"/>
                  </a:lnTo>
                  <a:close/>
                </a:path>
                <a:path w="3050540" h="617220">
                  <a:moveTo>
                    <a:pt x="762497" y="71609"/>
                  </a:moveTo>
                  <a:lnTo>
                    <a:pt x="702155" y="82625"/>
                  </a:lnTo>
                  <a:lnTo>
                    <a:pt x="647299" y="137709"/>
                  </a:lnTo>
                  <a:lnTo>
                    <a:pt x="586958" y="236868"/>
                  </a:lnTo>
                  <a:lnTo>
                    <a:pt x="870214" y="236868"/>
                  </a:lnTo>
                  <a:lnTo>
                    <a:pt x="822838" y="132201"/>
                  </a:lnTo>
                  <a:lnTo>
                    <a:pt x="762497" y="71609"/>
                  </a:lnTo>
                  <a:close/>
                </a:path>
                <a:path w="3050540" h="617220">
                  <a:moveTo>
                    <a:pt x="2929305" y="104659"/>
                  </a:moveTo>
                  <a:lnTo>
                    <a:pt x="2868963" y="198302"/>
                  </a:lnTo>
                  <a:lnTo>
                    <a:pt x="2957028" y="198302"/>
                  </a:lnTo>
                  <a:lnTo>
                    <a:pt x="2929305" y="104659"/>
                  </a:lnTo>
                  <a:close/>
                </a:path>
                <a:path w="3050540" h="617220">
                  <a:moveTo>
                    <a:pt x="1113574" y="82625"/>
                  </a:moveTo>
                  <a:lnTo>
                    <a:pt x="1053233" y="110167"/>
                  </a:lnTo>
                  <a:lnTo>
                    <a:pt x="998377" y="148726"/>
                  </a:lnTo>
                  <a:lnTo>
                    <a:pt x="1173916" y="148726"/>
                  </a:lnTo>
                  <a:lnTo>
                    <a:pt x="1113574" y="82625"/>
                  </a:lnTo>
                  <a:close/>
                </a:path>
                <a:path w="3050540" h="617220">
                  <a:moveTo>
                    <a:pt x="1289113" y="0"/>
                  </a:moveTo>
                  <a:lnTo>
                    <a:pt x="1234257" y="33050"/>
                  </a:lnTo>
                  <a:lnTo>
                    <a:pt x="1173916" y="148726"/>
                  </a:lnTo>
                  <a:lnTo>
                    <a:pt x="1322362" y="148726"/>
                  </a:lnTo>
                  <a:lnTo>
                    <a:pt x="1289113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370" y="8568104"/>
              <a:ext cx="3050540" cy="617220"/>
            </a:xfrm>
            <a:custGeom>
              <a:avLst/>
              <a:gdLst/>
              <a:ahLst/>
              <a:cxnLst/>
              <a:rect l="l" t="t" r="r" b="b"/>
              <a:pathLst>
                <a:path w="3050540" h="617220">
                  <a:moveTo>
                    <a:pt x="0" y="308477"/>
                  </a:moveTo>
                  <a:lnTo>
                    <a:pt x="60341" y="121184"/>
                  </a:lnTo>
                  <a:lnTo>
                    <a:pt x="120682" y="291952"/>
                  </a:lnTo>
                  <a:lnTo>
                    <a:pt x="175538" y="258902"/>
                  </a:lnTo>
                  <a:lnTo>
                    <a:pt x="235880" y="209319"/>
                  </a:lnTo>
                  <a:lnTo>
                    <a:pt x="296221" y="358053"/>
                  </a:lnTo>
                  <a:lnTo>
                    <a:pt x="351077" y="253393"/>
                  </a:lnTo>
                  <a:lnTo>
                    <a:pt x="411419" y="214834"/>
                  </a:lnTo>
                  <a:lnTo>
                    <a:pt x="471760" y="247885"/>
                  </a:lnTo>
                  <a:lnTo>
                    <a:pt x="526616" y="209319"/>
                  </a:lnTo>
                  <a:lnTo>
                    <a:pt x="586958" y="236868"/>
                  </a:lnTo>
                  <a:lnTo>
                    <a:pt x="647299" y="137709"/>
                  </a:lnTo>
                  <a:lnTo>
                    <a:pt x="702155" y="82625"/>
                  </a:lnTo>
                  <a:lnTo>
                    <a:pt x="762497" y="71609"/>
                  </a:lnTo>
                  <a:lnTo>
                    <a:pt x="822838" y="132201"/>
                  </a:lnTo>
                  <a:lnTo>
                    <a:pt x="877694" y="253393"/>
                  </a:lnTo>
                  <a:lnTo>
                    <a:pt x="938035" y="33050"/>
                  </a:lnTo>
                  <a:lnTo>
                    <a:pt x="998377" y="148726"/>
                  </a:lnTo>
                  <a:lnTo>
                    <a:pt x="1053233" y="110167"/>
                  </a:lnTo>
                  <a:lnTo>
                    <a:pt x="1113574" y="82625"/>
                  </a:lnTo>
                  <a:lnTo>
                    <a:pt x="1173916" y="148726"/>
                  </a:lnTo>
                  <a:lnTo>
                    <a:pt x="1234257" y="33050"/>
                  </a:lnTo>
                  <a:lnTo>
                    <a:pt x="1289113" y="0"/>
                  </a:lnTo>
                  <a:lnTo>
                    <a:pt x="1349455" y="269918"/>
                  </a:lnTo>
                  <a:lnTo>
                    <a:pt x="1409796" y="192793"/>
                  </a:lnTo>
                  <a:lnTo>
                    <a:pt x="1464652" y="556355"/>
                  </a:lnTo>
                  <a:lnTo>
                    <a:pt x="1524994" y="391103"/>
                  </a:lnTo>
                  <a:lnTo>
                    <a:pt x="1585335" y="137709"/>
                  </a:lnTo>
                  <a:lnTo>
                    <a:pt x="1640191" y="55083"/>
                  </a:lnTo>
                  <a:lnTo>
                    <a:pt x="1700532" y="297460"/>
                  </a:lnTo>
                  <a:lnTo>
                    <a:pt x="1760874" y="269918"/>
                  </a:lnTo>
                  <a:lnTo>
                    <a:pt x="1815730" y="159743"/>
                  </a:lnTo>
                  <a:lnTo>
                    <a:pt x="1876071" y="110167"/>
                  </a:lnTo>
                  <a:lnTo>
                    <a:pt x="1936413" y="88134"/>
                  </a:lnTo>
                  <a:lnTo>
                    <a:pt x="1991269" y="325002"/>
                  </a:lnTo>
                  <a:lnTo>
                    <a:pt x="2051610" y="121184"/>
                  </a:lnTo>
                  <a:lnTo>
                    <a:pt x="2111952" y="66100"/>
                  </a:lnTo>
                  <a:lnTo>
                    <a:pt x="2166808" y="170760"/>
                  </a:lnTo>
                  <a:lnTo>
                    <a:pt x="2227149" y="253393"/>
                  </a:lnTo>
                  <a:lnTo>
                    <a:pt x="2287491" y="308477"/>
                  </a:lnTo>
                  <a:lnTo>
                    <a:pt x="2342347" y="264410"/>
                  </a:lnTo>
                  <a:lnTo>
                    <a:pt x="2402688" y="187285"/>
                  </a:lnTo>
                  <a:lnTo>
                    <a:pt x="2463029" y="154235"/>
                  </a:lnTo>
                  <a:lnTo>
                    <a:pt x="2517885" y="148726"/>
                  </a:lnTo>
                  <a:lnTo>
                    <a:pt x="2578227" y="88134"/>
                  </a:lnTo>
                  <a:lnTo>
                    <a:pt x="2638568" y="506779"/>
                  </a:lnTo>
                  <a:lnTo>
                    <a:pt x="2693424" y="319494"/>
                  </a:lnTo>
                  <a:lnTo>
                    <a:pt x="2753766" y="341527"/>
                  </a:lnTo>
                  <a:lnTo>
                    <a:pt x="2814107" y="110167"/>
                  </a:lnTo>
                  <a:lnTo>
                    <a:pt x="2868963" y="198302"/>
                  </a:lnTo>
                  <a:lnTo>
                    <a:pt x="2929305" y="104659"/>
                  </a:lnTo>
                  <a:lnTo>
                    <a:pt x="2989646" y="308477"/>
                  </a:lnTo>
                  <a:lnTo>
                    <a:pt x="3049988" y="616947"/>
                  </a:lnTo>
                  <a:lnTo>
                    <a:pt x="2989646" y="616947"/>
                  </a:lnTo>
                  <a:lnTo>
                    <a:pt x="2929305" y="616947"/>
                  </a:lnTo>
                  <a:lnTo>
                    <a:pt x="2868963" y="616947"/>
                  </a:lnTo>
                  <a:lnTo>
                    <a:pt x="2814107" y="616947"/>
                  </a:lnTo>
                  <a:lnTo>
                    <a:pt x="2753766" y="616947"/>
                  </a:lnTo>
                  <a:lnTo>
                    <a:pt x="2693424" y="616947"/>
                  </a:lnTo>
                  <a:lnTo>
                    <a:pt x="2638568" y="616947"/>
                  </a:lnTo>
                  <a:lnTo>
                    <a:pt x="2578227" y="616947"/>
                  </a:lnTo>
                  <a:lnTo>
                    <a:pt x="2517885" y="616947"/>
                  </a:lnTo>
                  <a:lnTo>
                    <a:pt x="2463029" y="616947"/>
                  </a:lnTo>
                  <a:lnTo>
                    <a:pt x="2402688" y="616947"/>
                  </a:lnTo>
                  <a:lnTo>
                    <a:pt x="2342347" y="616947"/>
                  </a:lnTo>
                  <a:lnTo>
                    <a:pt x="2287491" y="616947"/>
                  </a:lnTo>
                  <a:lnTo>
                    <a:pt x="2227149" y="616947"/>
                  </a:lnTo>
                  <a:lnTo>
                    <a:pt x="2166808" y="616947"/>
                  </a:lnTo>
                  <a:lnTo>
                    <a:pt x="2111952" y="616947"/>
                  </a:lnTo>
                  <a:lnTo>
                    <a:pt x="2051610" y="616947"/>
                  </a:lnTo>
                  <a:lnTo>
                    <a:pt x="1991269" y="616947"/>
                  </a:lnTo>
                  <a:lnTo>
                    <a:pt x="1936413" y="616947"/>
                  </a:lnTo>
                  <a:lnTo>
                    <a:pt x="1876071" y="616947"/>
                  </a:lnTo>
                  <a:lnTo>
                    <a:pt x="1815730" y="616947"/>
                  </a:lnTo>
                  <a:lnTo>
                    <a:pt x="1760874" y="616947"/>
                  </a:lnTo>
                  <a:lnTo>
                    <a:pt x="1700532" y="616947"/>
                  </a:lnTo>
                  <a:lnTo>
                    <a:pt x="1640191" y="616947"/>
                  </a:lnTo>
                  <a:lnTo>
                    <a:pt x="1585335" y="616947"/>
                  </a:lnTo>
                  <a:lnTo>
                    <a:pt x="1524994" y="616947"/>
                  </a:lnTo>
                  <a:lnTo>
                    <a:pt x="1464652" y="616947"/>
                  </a:lnTo>
                  <a:lnTo>
                    <a:pt x="1409796" y="616947"/>
                  </a:lnTo>
                  <a:lnTo>
                    <a:pt x="1349455" y="616947"/>
                  </a:lnTo>
                  <a:lnTo>
                    <a:pt x="1289113" y="616947"/>
                  </a:lnTo>
                  <a:lnTo>
                    <a:pt x="1234257" y="616947"/>
                  </a:lnTo>
                  <a:lnTo>
                    <a:pt x="1173916" y="616947"/>
                  </a:lnTo>
                  <a:lnTo>
                    <a:pt x="1113574" y="616947"/>
                  </a:lnTo>
                  <a:lnTo>
                    <a:pt x="1053233" y="616947"/>
                  </a:lnTo>
                  <a:lnTo>
                    <a:pt x="998377" y="616947"/>
                  </a:lnTo>
                  <a:lnTo>
                    <a:pt x="938035" y="616947"/>
                  </a:lnTo>
                  <a:lnTo>
                    <a:pt x="877694" y="616947"/>
                  </a:lnTo>
                  <a:lnTo>
                    <a:pt x="822838" y="616947"/>
                  </a:lnTo>
                  <a:lnTo>
                    <a:pt x="762497" y="616947"/>
                  </a:lnTo>
                  <a:lnTo>
                    <a:pt x="702155" y="616947"/>
                  </a:lnTo>
                  <a:lnTo>
                    <a:pt x="647299" y="616947"/>
                  </a:lnTo>
                  <a:lnTo>
                    <a:pt x="586958" y="616947"/>
                  </a:lnTo>
                  <a:lnTo>
                    <a:pt x="526616" y="616947"/>
                  </a:lnTo>
                  <a:lnTo>
                    <a:pt x="471760" y="616947"/>
                  </a:lnTo>
                  <a:lnTo>
                    <a:pt x="411419" y="616947"/>
                  </a:lnTo>
                  <a:lnTo>
                    <a:pt x="351077" y="616947"/>
                  </a:lnTo>
                  <a:lnTo>
                    <a:pt x="296221" y="616947"/>
                  </a:lnTo>
                  <a:lnTo>
                    <a:pt x="235880" y="616947"/>
                  </a:lnTo>
                  <a:lnTo>
                    <a:pt x="175538" y="616947"/>
                  </a:lnTo>
                  <a:lnTo>
                    <a:pt x="120682" y="616947"/>
                  </a:lnTo>
                  <a:lnTo>
                    <a:pt x="60341" y="616947"/>
                  </a:lnTo>
                  <a:lnTo>
                    <a:pt x="0" y="616947"/>
                  </a:lnTo>
                  <a:lnTo>
                    <a:pt x="0" y="308477"/>
                  </a:lnTo>
                  <a:close/>
                </a:path>
              </a:pathLst>
            </a:custGeom>
            <a:ln w="3671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84415" y="8898623"/>
              <a:ext cx="104775" cy="287020"/>
            </a:xfrm>
            <a:custGeom>
              <a:avLst/>
              <a:gdLst/>
              <a:ahLst/>
              <a:cxnLst/>
              <a:rect l="l" t="t" r="r" b="b"/>
              <a:pathLst>
                <a:path w="104775" h="287020">
                  <a:moveTo>
                    <a:pt x="43891" y="0"/>
                  </a:moveTo>
                  <a:lnTo>
                    <a:pt x="0" y="0"/>
                  </a:lnTo>
                  <a:lnTo>
                    <a:pt x="0" y="286435"/>
                  </a:lnTo>
                  <a:lnTo>
                    <a:pt x="43891" y="286435"/>
                  </a:lnTo>
                  <a:lnTo>
                    <a:pt x="43891" y="0"/>
                  </a:lnTo>
                  <a:close/>
                </a:path>
                <a:path w="104775" h="287020">
                  <a:moveTo>
                    <a:pt x="104228" y="22034"/>
                  </a:moveTo>
                  <a:lnTo>
                    <a:pt x="60350" y="22034"/>
                  </a:lnTo>
                  <a:lnTo>
                    <a:pt x="60350" y="286435"/>
                  </a:lnTo>
                  <a:lnTo>
                    <a:pt x="104228" y="286435"/>
                  </a:lnTo>
                  <a:lnTo>
                    <a:pt x="104228" y="22034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84427" y="8898615"/>
              <a:ext cx="104775" cy="287020"/>
            </a:xfrm>
            <a:custGeom>
              <a:avLst/>
              <a:gdLst/>
              <a:ahLst/>
              <a:cxnLst/>
              <a:rect l="l" t="t" r="r" b="b"/>
              <a:pathLst>
                <a:path w="104775" h="287020">
                  <a:moveTo>
                    <a:pt x="0" y="0"/>
                  </a:moveTo>
                  <a:lnTo>
                    <a:pt x="43884" y="0"/>
                  </a:lnTo>
                  <a:lnTo>
                    <a:pt x="43884" y="286436"/>
                  </a:lnTo>
                  <a:lnTo>
                    <a:pt x="0" y="286436"/>
                  </a:lnTo>
                  <a:lnTo>
                    <a:pt x="0" y="0"/>
                  </a:lnTo>
                  <a:close/>
                </a:path>
                <a:path w="104775" h="287020">
                  <a:moveTo>
                    <a:pt x="60341" y="22033"/>
                  </a:moveTo>
                  <a:lnTo>
                    <a:pt x="104226" y="22033"/>
                  </a:lnTo>
                  <a:lnTo>
                    <a:pt x="104226" y="286436"/>
                  </a:lnTo>
                  <a:lnTo>
                    <a:pt x="60341" y="286436"/>
                  </a:lnTo>
                  <a:lnTo>
                    <a:pt x="60341" y="22033"/>
                  </a:lnTo>
                  <a:close/>
                </a:path>
              </a:pathLst>
            </a:custGeom>
            <a:ln w="549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56999" y="7361765"/>
              <a:ext cx="3127375" cy="1840230"/>
            </a:xfrm>
            <a:custGeom>
              <a:avLst/>
              <a:gdLst/>
              <a:ahLst/>
              <a:cxnLst/>
              <a:rect l="l" t="t" r="r" b="b"/>
              <a:pathLst>
                <a:path w="3127375" h="1840229">
                  <a:moveTo>
                    <a:pt x="21942" y="1823286"/>
                  </a:moveTo>
                  <a:lnTo>
                    <a:pt x="21942" y="0"/>
                  </a:lnTo>
                </a:path>
                <a:path w="3127375" h="1840229">
                  <a:moveTo>
                    <a:pt x="0" y="1823286"/>
                  </a:moveTo>
                  <a:lnTo>
                    <a:pt x="21942" y="1823286"/>
                  </a:lnTo>
                </a:path>
                <a:path w="3127375" h="1840229">
                  <a:moveTo>
                    <a:pt x="0" y="1520324"/>
                  </a:moveTo>
                  <a:lnTo>
                    <a:pt x="21942" y="1520324"/>
                  </a:lnTo>
                </a:path>
                <a:path w="3127375" h="1840229">
                  <a:moveTo>
                    <a:pt x="0" y="1211847"/>
                  </a:moveTo>
                  <a:lnTo>
                    <a:pt x="21942" y="1211847"/>
                  </a:lnTo>
                </a:path>
                <a:path w="3127375" h="1840229">
                  <a:moveTo>
                    <a:pt x="0" y="908885"/>
                  </a:moveTo>
                  <a:lnTo>
                    <a:pt x="21942" y="908885"/>
                  </a:lnTo>
                </a:path>
                <a:path w="3127375" h="1840229">
                  <a:moveTo>
                    <a:pt x="0" y="605923"/>
                  </a:moveTo>
                  <a:lnTo>
                    <a:pt x="21942" y="605923"/>
                  </a:lnTo>
                </a:path>
                <a:path w="3127375" h="1840229">
                  <a:moveTo>
                    <a:pt x="0" y="302961"/>
                  </a:moveTo>
                  <a:lnTo>
                    <a:pt x="21942" y="302961"/>
                  </a:lnTo>
                </a:path>
                <a:path w="3127375" h="1840229">
                  <a:moveTo>
                    <a:pt x="0" y="0"/>
                  </a:moveTo>
                  <a:lnTo>
                    <a:pt x="21942" y="0"/>
                  </a:lnTo>
                </a:path>
                <a:path w="3127375" h="1840229">
                  <a:moveTo>
                    <a:pt x="21942" y="1823286"/>
                  </a:moveTo>
                  <a:lnTo>
                    <a:pt x="3126786" y="1823286"/>
                  </a:lnTo>
                </a:path>
                <a:path w="3127375" h="1840229">
                  <a:moveTo>
                    <a:pt x="21942" y="1823286"/>
                  </a:moveTo>
                  <a:lnTo>
                    <a:pt x="21942" y="1839812"/>
                  </a:lnTo>
                </a:path>
                <a:path w="3127375" h="1840229">
                  <a:moveTo>
                    <a:pt x="82283" y="1823286"/>
                  </a:moveTo>
                  <a:lnTo>
                    <a:pt x="82283" y="1839812"/>
                  </a:lnTo>
                </a:path>
                <a:path w="3127375" h="1840229">
                  <a:moveTo>
                    <a:pt x="137139" y="1823286"/>
                  </a:moveTo>
                  <a:lnTo>
                    <a:pt x="137139" y="1839812"/>
                  </a:lnTo>
                </a:path>
                <a:path w="3127375" h="1840229">
                  <a:moveTo>
                    <a:pt x="197481" y="1823286"/>
                  </a:moveTo>
                  <a:lnTo>
                    <a:pt x="197481" y="1839812"/>
                  </a:lnTo>
                </a:path>
                <a:path w="3127375" h="1840229">
                  <a:moveTo>
                    <a:pt x="257822" y="1823286"/>
                  </a:moveTo>
                  <a:lnTo>
                    <a:pt x="257822" y="1839812"/>
                  </a:lnTo>
                </a:path>
                <a:path w="3127375" h="1840229">
                  <a:moveTo>
                    <a:pt x="312678" y="1823286"/>
                  </a:moveTo>
                  <a:lnTo>
                    <a:pt x="312678" y="1839812"/>
                  </a:lnTo>
                </a:path>
                <a:path w="3127375" h="1840229">
                  <a:moveTo>
                    <a:pt x="373020" y="1823286"/>
                  </a:moveTo>
                  <a:lnTo>
                    <a:pt x="373020" y="1839812"/>
                  </a:lnTo>
                </a:path>
                <a:path w="3127375" h="1840229">
                  <a:moveTo>
                    <a:pt x="433361" y="1823286"/>
                  </a:moveTo>
                  <a:lnTo>
                    <a:pt x="433361" y="1839812"/>
                  </a:lnTo>
                </a:path>
                <a:path w="3127375" h="1840229">
                  <a:moveTo>
                    <a:pt x="488217" y="1823286"/>
                  </a:moveTo>
                  <a:lnTo>
                    <a:pt x="488217" y="1839812"/>
                  </a:lnTo>
                </a:path>
                <a:path w="3127375" h="1840229">
                  <a:moveTo>
                    <a:pt x="548559" y="1823286"/>
                  </a:moveTo>
                  <a:lnTo>
                    <a:pt x="548559" y="1839812"/>
                  </a:lnTo>
                </a:path>
                <a:path w="3127375" h="1840229">
                  <a:moveTo>
                    <a:pt x="608900" y="1823286"/>
                  </a:moveTo>
                  <a:lnTo>
                    <a:pt x="608900" y="1839812"/>
                  </a:lnTo>
                </a:path>
                <a:path w="3127375" h="1840229">
                  <a:moveTo>
                    <a:pt x="663756" y="1823286"/>
                  </a:moveTo>
                  <a:lnTo>
                    <a:pt x="663756" y="1839812"/>
                  </a:lnTo>
                </a:path>
                <a:path w="3127375" h="1840229">
                  <a:moveTo>
                    <a:pt x="724097" y="1823286"/>
                  </a:moveTo>
                  <a:lnTo>
                    <a:pt x="724097" y="1839812"/>
                  </a:lnTo>
                </a:path>
                <a:path w="3127375" h="1840229">
                  <a:moveTo>
                    <a:pt x="784439" y="1823286"/>
                  </a:moveTo>
                  <a:lnTo>
                    <a:pt x="784439" y="1839812"/>
                  </a:lnTo>
                </a:path>
                <a:path w="3127375" h="1840229">
                  <a:moveTo>
                    <a:pt x="839295" y="1823286"/>
                  </a:moveTo>
                  <a:lnTo>
                    <a:pt x="839295" y="1839812"/>
                  </a:lnTo>
                </a:path>
                <a:path w="3127375" h="1840229">
                  <a:moveTo>
                    <a:pt x="899636" y="1823286"/>
                  </a:moveTo>
                  <a:lnTo>
                    <a:pt x="899636" y="1839812"/>
                  </a:lnTo>
                </a:path>
                <a:path w="3127375" h="1840229">
                  <a:moveTo>
                    <a:pt x="959978" y="1823286"/>
                  </a:moveTo>
                  <a:lnTo>
                    <a:pt x="959978" y="1839812"/>
                  </a:lnTo>
                </a:path>
                <a:path w="3127375" h="1840229">
                  <a:moveTo>
                    <a:pt x="1014834" y="1823286"/>
                  </a:moveTo>
                  <a:lnTo>
                    <a:pt x="1014834" y="1839812"/>
                  </a:lnTo>
                </a:path>
                <a:path w="3127375" h="1840229">
                  <a:moveTo>
                    <a:pt x="1075175" y="1823286"/>
                  </a:moveTo>
                  <a:lnTo>
                    <a:pt x="1075175" y="1839812"/>
                  </a:lnTo>
                </a:path>
                <a:path w="3127375" h="1840229">
                  <a:moveTo>
                    <a:pt x="1135517" y="1823286"/>
                  </a:moveTo>
                  <a:lnTo>
                    <a:pt x="1135517" y="1839812"/>
                  </a:lnTo>
                </a:path>
                <a:path w="3127375" h="1840229">
                  <a:moveTo>
                    <a:pt x="1190373" y="1823286"/>
                  </a:moveTo>
                  <a:lnTo>
                    <a:pt x="1190373" y="1839812"/>
                  </a:lnTo>
                </a:path>
                <a:path w="3127375" h="1840229">
                  <a:moveTo>
                    <a:pt x="1250714" y="1823286"/>
                  </a:moveTo>
                  <a:lnTo>
                    <a:pt x="1250714" y="1839812"/>
                  </a:lnTo>
                </a:path>
                <a:path w="3127375" h="1840229">
                  <a:moveTo>
                    <a:pt x="1311056" y="1823286"/>
                  </a:moveTo>
                  <a:lnTo>
                    <a:pt x="1311056" y="1839812"/>
                  </a:lnTo>
                </a:path>
                <a:path w="3127375" h="1840229">
                  <a:moveTo>
                    <a:pt x="1371397" y="1823286"/>
                  </a:moveTo>
                  <a:lnTo>
                    <a:pt x="1371397" y="1839812"/>
                  </a:lnTo>
                </a:path>
                <a:path w="3127375" h="1840229">
                  <a:moveTo>
                    <a:pt x="1426253" y="1823286"/>
                  </a:moveTo>
                  <a:lnTo>
                    <a:pt x="1426253" y="1839812"/>
                  </a:lnTo>
                </a:path>
                <a:path w="3127375" h="1840229">
                  <a:moveTo>
                    <a:pt x="1486594" y="1823286"/>
                  </a:moveTo>
                  <a:lnTo>
                    <a:pt x="1486594" y="1839812"/>
                  </a:lnTo>
                </a:path>
                <a:path w="3127375" h="1840229">
                  <a:moveTo>
                    <a:pt x="1546936" y="1823286"/>
                  </a:moveTo>
                  <a:lnTo>
                    <a:pt x="1546936" y="1839812"/>
                  </a:lnTo>
                </a:path>
                <a:path w="3127375" h="1840229">
                  <a:moveTo>
                    <a:pt x="1601792" y="1823286"/>
                  </a:moveTo>
                  <a:lnTo>
                    <a:pt x="1601792" y="1839812"/>
                  </a:lnTo>
                </a:path>
                <a:path w="3127375" h="1840229">
                  <a:moveTo>
                    <a:pt x="1662133" y="1823286"/>
                  </a:moveTo>
                  <a:lnTo>
                    <a:pt x="1662133" y="1839812"/>
                  </a:lnTo>
                </a:path>
                <a:path w="3127375" h="1840229">
                  <a:moveTo>
                    <a:pt x="1722475" y="1823286"/>
                  </a:moveTo>
                  <a:lnTo>
                    <a:pt x="1722475" y="1839812"/>
                  </a:lnTo>
                </a:path>
                <a:path w="3127375" h="1840229">
                  <a:moveTo>
                    <a:pt x="1777331" y="1823286"/>
                  </a:moveTo>
                  <a:lnTo>
                    <a:pt x="1777331" y="1839812"/>
                  </a:lnTo>
                </a:path>
                <a:path w="3127375" h="1840229">
                  <a:moveTo>
                    <a:pt x="1837672" y="1823286"/>
                  </a:moveTo>
                  <a:lnTo>
                    <a:pt x="1837672" y="1839812"/>
                  </a:lnTo>
                </a:path>
                <a:path w="3127375" h="1840229">
                  <a:moveTo>
                    <a:pt x="1898014" y="1823286"/>
                  </a:moveTo>
                  <a:lnTo>
                    <a:pt x="1898014" y="1839812"/>
                  </a:lnTo>
                </a:path>
                <a:path w="3127375" h="1840229">
                  <a:moveTo>
                    <a:pt x="1952870" y="1823286"/>
                  </a:moveTo>
                  <a:lnTo>
                    <a:pt x="1952870" y="1839812"/>
                  </a:lnTo>
                </a:path>
                <a:path w="3127375" h="1840229">
                  <a:moveTo>
                    <a:pt x="2013211" y="1823286"/>
                  </a:moveTo>
                  <a:lnTo>
                    <a:pt x="2013211" y="1839812"/>
                  </a:lnTo>
                </a:path>
                <a:path w="3127375" h="1840229">
                  <a:moveTo>
                    <a:pt x="2073553" y="1823286"/>
                  </a:moveTo>
                  <a:lnTo>
                    <a:pt x="2073553" y="1839812"/>
                  </a:lnTo>
                </a:path>
                <a:path w="3127375" h="1840229">
                  <a:moveTo>
                    <a:pt x="2128409" y="1823286"/>
                  </a:moveTo>
                  <a:lnTo>
                    <a:pt x="2128409" y="1839812"/>
                  </a:lnTo>
                </a:path>
                <a:path w="3127375" h="1840229">
                  <a:moveTo>
                    <a:pt x="2188750" y="1823286"/>
                  </a:moveTo>
                  <a:lnTo>
                    <a:pt x="2188750" y="1839812"/>
                  </a:lnTo>
                </a:path>
                <a:path w="3127375" h="1840229">
                  <a:moveTo>
                    <a:pt x="2249092" y="1823286"/>
                  </a:moveTo>
                  <a:lnTo>
                    <a:pt x="2249092" y="1839812"/>
                  </a:lnTo>
                </a:path>
                <a:path w="3127375" h="1840229">
                  <a:moveTo>
                    <a:pt x="2303947" y="1823286"/>
                  </a:moveTo>
                  <a:lnTo>
                    <a:pt x="2303947" y="1839812"/>
                  </a:lnTo>
                </a:path>
                <a:path w="3127375" h="1840229">
                  <a:moveTo>
                    <a:pt x="2364289" y="1823286"/>
                  </a:moveTo>
                  <a:lnTo>
                    <a:pt x="2364289" y="1839812"/>
                  </a:lnTo>
                </a:path>
                <a:path w="3127375" h="1840229">
                  <a:moveTo>
                    <a:pt x="2424630" y="1823286"/>
                  </a:moveTo>
                  <a:lnTo>
                    <a:pt x="2424630" y="1839812"/>
                  </a:lnTo>
                </a:path>
                <a:path w="3127375" h="1840229">
                  <a:moveTo>
                    <a:pt x="2479486" y="1823286"/>
                  </a:moveTo>
                  <a:lnTo>
                    <a:pt x="2479486" y="1839812"/>
                  </a:lnTo>
                </a:path>
                <a:path w="3127375" h="1840229">
                  <a:moveTo>
                    <a:pt x="2539828" y="1823286"/>
                  </a:moveTo>
                  <a:lnTo>
                    <a:pt x="2539828" y="1839812"/>
                  </a:lnTo>
                </a:path>
                <a:path w="3127375" h="1840229">
                  <a:moveTo>
                    <a:pt x="2600169" y="1823286"/>
                  </a:moveTo>
                  <a:lnTo>
                    <a:pt x="2600169" y="1839812"/>
                  </a:lnTo>
                </a:path>
                <a:path w="3127375" h="1840229">
                  <a:moveTo>
                    <a:pt x="2655025" y="1823286"/>
                  </a:moveTo>
                  <a:lnTo>
                    <a:pt x="2655025" y="1839812"/>
                  </a:lnTo>
                </a:path>
                <a:path w="3127375" h="1840229">
                  <a:moveTo>
                    <a:pt x="2715367" y="1823286"/>
                  </a:moveTo>
                  <a:lnTo>
                    <a:pt x="2715367" y="1839812"/>
                  </a:lnTo>
                </a:path>
                <a:path w="3127375" h="1840229">
                  <a:moveTo>
                    <a:pt x="2775708" y="1823286"/>
                  </a:moveTo>
                  <a:lnTo>
                    <a:pt x="2775708" y="1839812"/>
                  </a:lnTo>
                </a:path>
                <a:path w="3127375" h="1840229">
                  <a:moveTo>
                    <a:pt x="2830564" y="1823286"/>
                  </a:moveTo>
                  <a:lnTo>
                    <a:pt x="2830564" y="1839812"/>
                  </a:lnTo>
                </a:path>
                <a:path w="3127375" h="1840229">
                  <a:moveTo>
                    <a:pt x="2890906" y="1823286"/>
                  </a:moveTo>
                  <a:lnTo>
                    <a:pt x="2890906" y="1839812"/>
                  </a:lnTo>
                </a:path>
                <a:path w="3127375" h="1840229">
                  <a:moveTo>
                    <a:pt x="2951247" y="1823286"/>
                  </a:moveTo>
                  <a:lnTo>
                    <a:pt x="2951247" y="1839812"/>
                  </a:lnTo>
                </a:path>
                <a:path w="3127375" h="1840229">
                  <a:moveTo>
                    <a:pt x="3011589" y="1823286"/>
                  </a:moveTo>
                  <a:lnTo>
                    <a:pt x="3011589" y="1839812"/>
                  </a:lnTo>
                </a:path>
                <a:path w="3127375" h="1840229">
                  <a:moveTo>
                    <a:pt x="3066444" y="1823286"/>
                  </a:moveTo>
                  <a:lnTo>
                    <a:pt x="3066444" y="1839812"/>
                  </a:lnTo>
                </a:path>
                <a:path w="3127375" h="1840229">
                  <a:moveTo>
                    <a:pt x="3126786" y="1823286"/>
                  </a:moveTo>
                  <a:lnTo>
                    <a:pt x="3126786" y="1839812"/>
                  </a:lnTo>
                </a:path>
              </a:pathLst>
            </a:custGeom>
            <a:ln w="549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59966" y="9372338"/>
              <a:ext cx="49530" cy="50165"/>
            </a:xfrm>
            <a:custGeom>
              <a:avLst/>
              <a:gdLst/>
              <a:ahLst/>
              <a:cxnLst/>
              <a:rect l="l" t="t" r="r" b="b"/>
              <a:pathLst>
                <a:path w="49530" h="50165">
                  <a:moveTo>
                    <a:pt x="49370" y="0"/>
                  </a:moveTo>
                  <a:lnTo>
                    <a:pt x="0" y="0"/>
                  </a:lnTo>
                  <a:lnTo>
                    <a:pt x="0" y="49575"/>
                  </a:lnTo>
                  <a:lnTo>
                    <a:pt x="49370" y="49575"/>
                  </a:lnTo>
                  <a:lnTo>
                    <a:pt x="4937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751151" y="9372338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5">
                  <a:moveTo>
                    <a:pt x="43884" y="0"/>
                  </a:moveTo>
                  <a:lnTo>
                    <a:pt x="0" y="0"/>
                  </a:lnTo>
                  <a:lnTo>
                    <a:pt x="0" y="49575"/>
                  </a:lnTo>
                  <a:lnTo>
                    <a:pt x="43884" y="49575"/>
                  </a:lnTo>
                  <a:lnTo>
                    <a:pt x="438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579475" y="9372338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5">
                  <a:moveTo>
                    <a:pt x="43884" y="0"/>
                  </a:moveTo>
                  <a:lnTo>
                    <a:pt x="0" y="0"/>
                  </a:lnTo>
                  <a:lnTo>
                    <a:pt x="0" y="49575"/>
                  </a:lnTo>
                  <a:lnTo>
                    <a:pt x="43884" y="49575"/>
                  </a:lnTo>
                  <a:lnTo>
                    <a:pt x="43884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60947" y="9372338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5">
                  <a:moveTo>
                    <a:pt x="43884" y="0"/>
                  </a:moveTo>
                  <a:lnTo>
                    <a:pt x="0" y="0"/>
                  </a:lnTo>
                  <a:lnTo>
                    <a:pt x="0" y="49575"/>
                  </a:lnTo>
                  <a:lnTo>
                    <a:pt x="43884" y="49575"/>
                  </a:lnTo>
                  <a:lnTo>
                    <a:pt x="43884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60947" y="9372338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5">
                  <a:moveTo>
                    <a:pt x="0" y="49575"/>
                  </a:moveTo>
                  <a:lnTo>
                    <a:pt x="43884" y="49575"/>
                  </a:lnTo>
                  <a:lnTo>
                    <a:pt x="43884" y="0"/>
                  </a:lnTo>
                  <a:lnTo>
                    <a:pt x="0" y="0"/>
                  </a:lnTo>
                  <a:lnTo>
                    <a:pt x="0" y="49575"/>
                  </a:lnTo>
                  <a:close/>
                </a:path>
              </a:pathLst>
            </a:custGeom>
            <a:ln w="549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723726" y="9123981"/>
            <a:ext cx="4762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-50">
                <a:latin typeface="Calibri"/>
                <a:cs typeface="Calibri"/>
              </a:rPr>
              <a:t>-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67689" y="8819367"/>
            <a:ext cx="13843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200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67689" y="8515119"/>
            <a:ext cx="13843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400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67689" y="8210908"/>
            <a:ext cx="13843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600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67689" y="7906625"/>
            <a:ext cx="13843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800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12314" y="7602598"/>
            <a:ext cx="19304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-10">
                <a:latin typeface="Calibri"/>
                <a:cs typeface="Calibri"/>
              </a:rPr>
              <a:t>1,000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12284" y="7297983"/>
            <a:ext cx="19304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10">
                <a:latin typeface="Calibri"/>
                <a:cs typeface="Calibri"/>
              </a:rPr>
              <a:t>1,200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880066" y="9205321"/>
            <a:ext cx="3118485" cy="247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>
                <a:latin typeface="Calibri"/>
                <a:cs typeface="Calibri"/>
              </a:rPr>
              <a:t>1</a:t>
            </a:r>
            <a:r>
              <a:rPr dirty="0" sz="400" spc="48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</a:t>
            </a:r>
            <a:r>
              <a:rPr dirty="0" sz="400" spc="4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</a:t>
            </a:r>
            <a:r>
              <a:rPr dirty="0" sz="400" spc="48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</a:t>
            </a:r>
            <a:r>
              <a:rPr dirty="0" sz="400" spc="4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</a:t>
            </a:r>
            <a:r>
              <a:rPr dirty="0" sz="400" spc="48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6</a:t>
            </a:r>
            <a:r>
              <a:rPr dirty="0" sz="400" spc="4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7</a:t>
            </a:r>
            <a:r>
              <a:rPr dirty="0" sz="400" spc="48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8</a:t>
            </a:r>
            <a:r>
              <a:rPr dirty="0" sz="400" spc="4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9</a:t>
            </a:r>
            <a:r>
              <a:rPr dirty="0" sz="400" spc="260">
                <a:latin typeface="Calibri"/>
                <a:cs typeface="Calibri"/>
              </a:rPr>
              <a:t> </a:t>
            </a:r>
            <a:r>
              <a:rPr dirty="0" sz="400" spc="-10">
                <a:latin typeface="Calibri"/>
                <a:cs typeface="Calibri"/>
              </a:rPr>
              <a:t>1011121314151617181920212223242526272829303132333435363738394041424344454647484950515253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  <a:tabLst>
                <a:tab pos="935990" algn="l"/>
                <a:tab pos="1763395" algn="l"/>
                <a:tab pos="2345055" algn="l"/>
              </a:tabLst>
            </a:pPr>
            <a:r>
              <a:rPr dirty="0" sz="650" spc="-20" b="1">
                <a:latin typeface="Calibri"/>
                <a:cs typeface="Calibri"/>
              </a:rPr>
              <a:t>ALARMA</a:t>
            </a:r>
            <a:r>
              <a:rPr dirty="0" sz="650" spc="5" b="1">
                <a:latin typeface="Calibri"/>
                <a:cs typeface="Calibri"/>
              </a:rPr>
              <a:t> </a:t>
            </a:r>
            <a:r>
              <a:rPr dirty="0" sz="650" spc="-10" b="1">
                <a:latin typeface="Calibri"/>
                <a:cs typeface="Calibri"/>
              </a:rPr>
              <a:t>(Max)</a:t>
            </a:r>
            <a:r>
              <a:rPr dirty="0" sz="650" b="1">
                <a:latin typeface="Calibri"/>
                <a:cs typeface="Calibri"/>
              </a:rPr>
              <a:t>	</a:t>
            </a:r>
            <a:r>
              <a:rPr dirty="0" sz="650" spc="-10" b="1">
                <a:latin typeface="Calibri"/>
                <a:cs typeface="Calibri"/>
              </a:rPr>
              <a:t>SEGURIDAD</a:t>
            </a:r>
            <a:r>
              <a:rPr dirty="0" sz="650" spc="-25" b="1">
                <a:latin typeface="Calibri"/>
                <a:cs typeface="Calibri"/>
              </a:rPr>
              <a:t> </a:t>
            </a:r>
            <a:r>
              <a:rPr dirty="0" sz="650" spc="-10" b="1">
                <a:latin typeface="Calibri"/>
                <a:cs typeface="Calibri"/>
              </a:rPr>
              <a:t>(Prom)</a:t>
            </a:r>
            <a:r>
              <a:rPr dirty="0" sz="650" b="1">
                <a:latin typeface="Calibri"/>
                <a:cs typeface="Calibri"/>
              </a:rPr>
              <a:t>	</a:t>
            </a:r>
            <a:r>
              <a:rPr dirty="0" sz="650" spc="-10" b="1">
                <a:latin typeface="Calibri"/>
                <a:cs typeface="Calibri"/>
              </a:rPr>
              <a:t>ÉXITO</a:t>
            </a:r>
            <a:r>
              <a:rPr dirty="0" sz="650" spc="-5" b="1">
                <a:latin typeface="Calibri"/>
                <a:cs typeface="Calibri"/>
              </a:rPr>
              <a:t> </a:t>
            </a:r>
            <a:r>
              <a:rPr dirty="0" sz="650" spc="-20" b="1">
                <a:latin typeface="Calibri"/>
                <a:cs typeface="Calibri"/>
              </a:rPr>
              <a:t>(Mín)</a:t>
            </a:r>
            <a:r>
              <a:rPr dirty="0" sz="650" b="1">
                <a:latin typeface="Calibri"/>
                <a:cs typeface="Calibri"/>
              </a:rPr>
              <a:t>	</a:t>
            </a:r>
            <a:r>
              <a:rPr dirty="0" sz="650" spc="-10" b="1">
                <a:latin typeface="Calibri"/>
                <a:cs typeface="Calibri"/>
              </a:rPr>
              <a:t>Casos</a:t>
            </a:r>
            <a:r>
              <a:rPr dirty="0" sz="650" spc="-20" b="1">
                <a:latin typeface="Calibri"/>
                <a:cs typeface="Calibri"/>
              </a:rPr>
              <a:t> 2025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3422427" y="7448063"/>
            <a:ext cx="519430" cy="180340"/>
          </a:xfrm>
          <a:custGeom>
            <a:avLst/>
            <a:gdLst/>
            <a:ahLst/>
            <a:cxnLst/>
            <a:rect l="l" t="t" r="r" b="b"/>
            <a:pathLst>
              <a:path w="519429" h="180340">
                <a:moveTo>
                  <a:pt x="519302" y="0"/>
                </a:moveTo>
                <a:lnTo>
                  <a:pt x="0" y="0"/>
                </a:lnTo>
                <a:lnTo>
                  <a:pt x="0" y="179940"/>
                </a:lnTo>
                <a:lnTo>
                  <a:pt x="519302" y="179940"/>
                </a:lnTo>
                <a:lnTo>
                  <a:pt x="519302" y="172596"/>
                </a:lnTo>
                <a:lnTo>
                  <a:pt x="14628" y="172596"/>
                </a:lnTo>
                <a:lnTo>
                  <a:pt x="7314" y="165251"/>
                </a:lnTo>
                <a:lnTo>
                  <a:pt x="14628" y="165251"/>
                </a:lnTo>
                <a:lnTo>
                  <a:pt x="14628" y="14689"/>
                </a:lnTo>
                <a:lnTo>
                  <a:pt x="7314" y="14689"/>
                </a:lnTo>
                <a:lnTo>
                  <a:pt x="14628" y="7344"/>
                </a:lnTo>
                <a:lnTo>
                  <a:pt x="519302" y="7344"/>
                </a:lnTo>
                <a:lnTo>
                  <a:pt x="519302" y="0"/>
                </a:lnTo>
                <a:close/>
              </a:path>
              <a:path w="519429" h="180340">
                <a:moveTo>
                  <a:pt x="14628" y="165251"/>
                </a:moveTo>
                <a:lnTo>
                  <a:pt x="7314" y="165251"/>
                </a:lnTo>
                <a:lnTo>
                  <a:pt x="14628" y="172596"/>
                </a:lnTo>
                <a:lnTo>
                  <a:pt x="14628" y="165251"/>
                </a:lnTo>
                <a:close/>
              </a:path>
              <a:path w="519429" h="180340">
                <a:moveTo>
                  <a:pt x="504674" y="165251"/>
                </a:moveTo>
                <a:lnTo>
                  <a:pt x="14628" y="165251"/>
                </a:lnTo>
                <a:lnTo>
                  <a:pt x="14628" y="172596"/>
                </a:lnTo>
                <a:lnTo>
                  <a:pt x="504674" y="172596"/>
                </a:lnTo>
                <a:lnTo>
                  <a:pt x="504674" y="165251"/>
                </a:lnTo>
                <a:close/>
              </a:path>
              <a:path w="519429" h="180340">
                <a:moveTo>
                  <a:pt x="504674" y="7344"/>
                </a:moveTo>
                <a:lnTo>
                  <a:pt x="504674" y="172596"/>
                </a:lnTo>
                <a:lnTo>
                  <a:pt x="511988" y="165251"/>
                </a:lnTo>
                <a:lnTo>
                  <a:pt x="519302" y="165251"/>
                </a:lnTo>
                <a:lnTo>
                  <a:pt x="519302" y="14689"/>
                </a:lnTo>
                <a:lnTo>
                  <a:pt x="511988" y="14689"/>
                </a:lnTo>
                <a:lnTo>
                  <a:pt x="504674" y="7344"/>
                </a:lnTo>
                <a:close/>
              </a:path>
              <a:path w="519429" h="180340">
                <a:moveTo>
                  <a:pt x="519302" y="165251"/>
                </a:moveTo>
                <a:lnTo>
                  <a:pt x="511988" y="165251"/>
                </a:lnTo>
                <a:lnTo>
                  <a:pt x="504674" y="172596"/>
                </a:lnTo>
                <a:lnTo>
                  <a:pt x="519302" y="172596"/>
                </a:lnTo>
                <a:lnTo>
                  <a:pt x="519302" y="165251"/>
                </a:lnTo>
                <a:close/>
              </a:path>
              <a:path w="519429" h="180340">
                <a:moveTo>
                  <a:pt x="14628" y="7344"/>
                </a:moveTo>
                <a:lnTo>
                  <a:pt x="7314" y="14689"/>
                </a:lnTo>
                <a:lnTo>
                  <a:pt x="14628" y="14689"/>
                </a:lnTo>
                <a:lnTo>
                  <a:pt x="14628" y="7344"/>
                </a:lnTo>
                <a:close/>
              </a:path>
              <a:path w="519429" h="180340">
                <a:moveTo>
                  <a:pt x="504674" y="7344"/>
                </a:moveTo>
                <a:lnTo>
                  <a:pt x="14628" y="7344"/>
                </a:lnTo>
                <a:lnTo>
                  <a:pt x="14628" y="14689"/>
                </a:lnTo>
                <a:lnTo>
                  <a:pt x="504674" y="14689"/>
                </a:lnTo>
                <a:lnTo>
                  <a:pt x="504674" y="7344"/>
                </a:lnTo>
                <a:close/>
              </a:path>
              <a:path w="519429" h="180340">
                <a:moveTo>
                  <a:pt x="519302" y="7344"/>
                </a:moveTo>
                <a:lnTo>
                  <a:pt x="504674" y="7344"/>
                </a:lnTo>
                <a:lnTo>
                  <a:pt x="511988" y="14689"/>
                </a:lnTo>
                <a:lnTo>
                  <a:pt x="519302" y="14689"/>
                </a:lnTo>
                <a:lnTo>
                  <a:pt x="519302" y="73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3439057" y="7477704"/>
            <a:ext cx="485775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91819" y="6966585"/>
            <a:ext cx="34277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 b="1">
                <a:latin typeface="Arial"/>
                <a:cs typeface="Arial"/>
              </a:rPr>
              <a:t>Comportamiento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IRAs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(01-</a:t>
            </a:r>
            <a:r>
              <a:rPr dirty="0" sz="900" spc="-95" b="1">
                <a:latin typeface="Arial"/>
                <a:cs typeface="Arial"/>
              </a:rPr>
              <a:t>02)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Canal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Endémico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Tumbes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47979" y="1497583"/>
            <a:ext cx="6621145" cy="782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nivel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358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respiratorias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agudas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(IRAs)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menores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años;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además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graves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09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SOB.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&lt;05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17,03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 </a:t>
            </a:r>
            <a:r>
              <a:rPr dirty="0" sz="900" spc="-25">
                <a:latin typeface="Arial MT"/>
                <a:cs typeface="Arial MT"/>
              </a:rPr>
              <a:t>por </a:t>
            </a:r>
            <a:r>
              <a:rPr dirty="0" sz="900">
                <a:latin typeface="Arial MT"/>
                <a:cs typeface="Arial MT"/>
              </a:rPr>
              <a:t>encima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regional: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Virgen,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Jacinto,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Matapalo,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44830" y="3731514"/>
            <a:ext cx="306324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759460" marR="5080" indent="-747395">
              <a:lnSpc>
                <a:spcPts val="1150"/>
              </a:lnSpc>
              <a:spcBef>
                <a:spcPts val="180"/>
              </a:spcBef>
            </a:pPr>
            <a:r>
              <a:rPr dirty="0" sz="1000" spc="-95" b="1">
                <a:latin typeface="Arial"/>
                <a:cs typeface="Arial"/>
              </a:rPr>
              <a:t>Incidencia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acumulada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80" b="1">
                <a:latin typeface="Arial"/>
                <a:cs typeface="Arial"/>
              </a:rPr>
              <a:t>distrital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20" b="1">
                <a:latin typeface="Arial"/>
                <a:cs typeface="Arial"/>
              </a:rPr>
              <a:t>IRAS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en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menores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5" b="1">
                <a:latin typeface="Arial"/>
                <a:cs typeface="Arial"/>
              </a:rPr>
              <a:t>5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45" b="1">
                <a:latin typeface="Arial"/>
                <a:cs typeface="Arial"/>
              </a:rPr>
              <a:t>años </a:t>
            </a:r>
            <a:r>
              <a:rPr dirty="0" sz="1000" spc="-110" b="1">
                <a:latin typeface="Arial"/>
                <a:cs typeface="Arial"/>
              </a:rPr>
              <a:t>Región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25" b="1">
                <a:latin typeface="Arial"/>
                <a:cs typeface="Arial"/>
              </a:rPr>
              <a:t>Tumbes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2025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5" b="1">
                <a:latin typeface="Arial"/>
                <a:cs typeface="Arial"/>
              </a:rPr>
              <a:t>(SE01-</a:t>
            </a:r>
            <a:r>
              <a:rPr dirty="0" sz="1000" spc="-25" b="1">
                <a:latin typeface="Arial"/>
                <a:cs typeface="Arial"/>
              </a:rPr>
              <a:t>02)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112895" y="2780283"/>
            <a:ext cx="2801620" cy="93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priorización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son </a:t>
            </a:r>
            <a:r>
              <a:rPr dirty="0" sz="900">
                <a:latin typeface="Arial MT"/>
                <a:cs typeface="Arial MT"/>
              </a:rPr>
              <a:t>los 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Los distritos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 Juan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 Virgen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9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19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18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19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19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19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IRAS.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448175" y="4071873"/>
            <a:ext cx="22860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2550" marR="5080" indent="-6985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IRAS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menores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5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03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últimas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semanas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epidemiológicas</a:t>
            </a:r>
            <a:r>
              <a:rPr dirty="0" sz="800" spc="5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52/2024-01-</a:t>
            </a:r>
            <a:r>
              <a:rPr dirty="0" sz="800" spc="-10" b="1">
                <a:latin typeface="Arial"/>
                <a:cs typeface="Arial"/>
              </a:rPr>
              <a:t>02/2025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05434" y="1193165"/>
            <a:ext cx="6695440" cy="217170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244"/>
              </a:spcBef>
            </a:pPr>
            <a:r>
              <a:rPr dirty="0" sz="1100" spc="-10" b="1">
                <a:latin typeface="Arial"/>
                <a:cs typeface="Arial"/>
              </a:rPr>
              <a:t>Infecciones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Respiratorias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(IRAs),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Neumonías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SOB</a:t>
            </a:r>
            <a:r>
              <a:rPr dirty="0" sz="1100" spc="-8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02-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61669" y="9698673"/>
            <a:ext cx="3445510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ÉXITO.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3670212" y="6401449"/>
            <a:ext cx="3091815" cy="958850"/>
            <a:chOff x="3670212" y="6401449"/>
            <a:chExt cx="3091815" cy="958850"/>
          </a:xfrm>
        </p:grpSpPr>
        <p:pic>
          <p:nvPicPr>
            <p:cNvPr id="69" name="object 6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3916" y="7225441"/>
              <a:ext cx="2047615" cy="134321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3670212" y="6401449"/>
              <a:ext cx="309880" cy="84455"/>
            </a:xfrm>
            <a:custGeom>
              <a:avLst/>
              <a:gdLst/>
              <a:ahLst/>
              <a:cxnLst/>
              <a:rect l="l" t="t" r="r" b="b"/>
              <a:pathLst>
                <a:path w="309879" h="84454">
                  <a:moveTo>
                    <a:pt x="0" y="83849"/>
                  </a:moveTo>
                  <a:lnTo>
                    <a:pt x="309294" y="83849"/>
                  </a:lnTo>
                  <a:lnTo>
                    <a:pt x="309294" y="0"/>
                  </a:lnTo>
                  <a:lnTo>
                    <a:pt x="0" y="0"/>
                  </a:lnTo>
                  <a:lnTo>
                    <a:pt x="0" y="838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670212" y="6485299"/>
              <a:ext cx="309880" cy="84455"/>
            </a:xfrm>
            <a:custGeom>
              <a:avLst/>
              <a:gdLst/>
              <a:ahLst/>
              <a:cxnLst/>
              <a:rect l="l" t="t" r="r" b="b"/>
              <a:pathLst>
                <a:path w="309879" h="84454">
                  <a:moveTo>
                    <a:pt x="0" y="83849"/>
                  </a:moveTo>
                  <a:lnTo>
                    <a:pt x="309294" y="83849"/>
                  </a:lnTo>
                  <a:lnTo>
                    <a:pt x="309294" y="0"/>
                  </a:lnTo>
                  <a:lnTo>
                    <a:pt x="0" y="0"/>
                  </a:lnTo>
                  <a:lnTo>
                    <a:pt x="0" y="83849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670212" y="6569149"/>
              <a:ext cx="309880" cy="83820"/>
            </a:xfrm>
            <a:custGeom>
              <a:avLst/>
              <a:gdLst/>
              <a:ahLst/>
              <a:cxnLst/>
              <a:rect l="l" t="t" r="r" b="b"/>
              <a:pathLst>
                <a:path w="309879" h="83820">
                  <a:moveTo>
                    <a:pt x="0" y="83689"/>
                  </a:moveTo>
                  <a:lnTo>
                    <a:pt x="309294" y="83689"/>
                  </a:lnTo>
                  <a:lnTo>
                    <a:pt x="309294" y="0"/>
                  </a:lnTo>
                  <a:lnTo>
                    <a:pt x="0" y="0"/>
                  </a:lnTo>
                  <a:lnTo>
                    <a:pt x="0" y="8368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670212" y="6652838"/>
              <a:ext cx="309880" cy="88900"/>
            </a:xfrm>
            <a:custGeom>
              <a:avLst/>
              <a:gdLst/>
              <a:ahLst/>
              <a:cxnLst/>
              <a:rect l="l" t="t" r="r" b="b"/>
              <a:pathLst>
                <a:path w="309879" h="88900">
                  <a:moveTo>
                    <a:pt x="309294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309294" y="88887"/>
                  </a:lnTo>
                  <a:lnTo>
                    <a:pt x="3092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1829495" y="6302949"/>
            <a:ext cx="614680" cy="4445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u="sng" sz="5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RIESGO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x</a:t>
            </a:r>
            <a:r>
              <a:rPr dirty="0" u="sng" sz="500" spc="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1000</a:t>
            </a:r>
            <a:r>
              <a:rPr dirty="0" u="sng" sz="5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háb.</a:t>
            </a:r>
            <a:endParaRPr sz="500">
              <a:latin typeface="Arial"/>
              <a:cs typeface="Arial"/>
            </a:endParaRPr>
          </a:p>
          <a:p>
            <a:pPr marL="12700" marR="294640">
              <a:lnSpc>
                <a:spcPct val="110000"/>
              </a:lnSpc>
            </a:pPr>
            <a:r>
              <a:rPr dirty="0" sz="500">
                <a:latin typeface="Calibri"/>
                <a:cs typeface="Calibri"/>
              </a:rPr>
              <a:t>Sin</a:t>
            </a:r>
            <a:r>
              <a:rPr dirty="0" sz="500" spc="1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Riesgo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Bajo </a:t>
            </a:r>
            <a:r>
              <a:rPr dirty="0" sz="500" spc="-1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  <a:p>
            <a:pPr marL="12700" marR="182245">
              <a:lnSpc>
                <a:spcPts val="660"/>
              </a:lnSpc>
              <a:spcBef>
                <a:spcPts val="30"/>
              </a:spcBef>
            </a:pPr>
            <a:r>
              <a:rPr dirty="0" sz="500" spc="-10">
                <a:latin typeface="Calibri"/>
                <a:cs typeface="Calibri"/>
              </a:rPr>
              <a:t>Mediano</a:t>
            </a:r>
            <a:r>
              <a:rPr dirty="0" sz="500" spc="3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Riesgo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Alto</a:t>
            </a:r>
            <a:r>
              <a:rPr dirty="0" sz="500" spc="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987166" y="6386799"/>
            <a:ext cx="136525" cy="3606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0.1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00" spc="-20">
                <a:latin typeface="Calibri"/>
                <a:cs typeface="Calibri"/>
              </a:rPr>
              <a:t>21.8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0">
                <a:latin typeface="Calibri"/>
                <a:cs typeface="Calibri"/>
              </a:rPr>
              <a:t>34.0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390309" y="6386799"/>
            <a:ext cx="144145" cy="3606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0">
                <a:latin typeface="Arial MT"/>
                <a:cs typeface="Arial MT"/>
              </a:rPr>
              <a:t>21.7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00" spc="-20">
                <a:latin typeface="Arial MT"/>
                <a:cs typeface="Arial MT"/>
              </a:rPr>
              <a:t>33.9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0">
                <a:latin typeface="Arial MT"/>
                <a:cs typeface="Arial MT"/>
              </a:rPr>
              <a:t>46.1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3669979" y="6401347"/>
            <a:ext cx="3369310" cy="584835"/>
            <a:chOff x="3669979" y="6401347"/>
            <a:chExt cx="3369310" cy="584835"/>
          </a:xfrm>
        </p:grpSpPr>
        <p:sp>
          <p:nvSpPr>
            <p:cNvPr id="78" name="object 78" descr=""/>
            <p:cNvSpPr/>
            <p:nvPr/>
          </p:nvSpPr>
          <p:spPr>
            <a:xfrm>
              <a:off x="3672519" y="6403887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w="0" h="335279">
                  <a:moveTo>
                    <a:pt x="0" y="0"/>
                  </a:moveTo>
                  <a:lnTo>
                    <a:pt x="0" y="335238"/>
                  </a:lnTo>
                </a:path>
              </a:pathLst>
            </a:custGeom>
            <a:ln w="467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670212" y="6401451"/>
              <a:ext cx="5080" cy="340360"/>
            </a:xfrm>
            <a:custGeom>
              <a:avLst/>
              <a:gdLst/>
              <a:ahLst/>
              <a:cxnLst/>
              <a:rect l="l" t="t" r="r" b="b"/>
              <a:pathLst>
                <a:path w="5079" h="340359">
                  <a:moveTo>
                    <a:pt x="4676" y="0"/>
                  </a:moveTo>
                  <a:lnTo>
                    <a:pt x="0" y="0"/>
                  </a:lnTo>
                  <a:lnTo>
                    <a:pt x="0" y="340274"/>
                  </a:lnTo>
                  <a:lnTo>
                    <a:pt x="4676" y="340274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77199" y="6408762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w="0" h="330834">
                  <a:moveTo>
                    <a:pt x="0" y="0"/>
                  </a:moveTo>
                  <a:lnTo>
                    <a:pt x="0" y="330363"/>
                  </a:lnTo>
                </a:path>
              </a:pathLst>
            </a:custGeom>
            <a:ln w="467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974830" y="6406326"/>
              <a:ext cx="5080" cy="335915"/>
            </a:xfrm>
            <a:custGeom>
              <a:avLst/>
              <a:gdLst/>
              <a:ahLst/>
              <a:cxnLst/>
              <a:rect l="l" t="t" r="r" b="b"/>
              <a:pathLst>
                <a:path w="5079" h="335915">
                  <a:moveTo>
                    <a:pt x="4676" y="0"/>
                  </a:moveTo>
                  <a:lnTo>
                    <a:pt x="0" y="0"/>
                  </a:lnTo>
                  <a:lnTo>
                    <a:pt x="0" y="335399"/>
                  </a:lnTo>
                  <a:lnTo>
                    <a:pt x="4676" y="335399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677196" y="6403887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 h="0">
                  <a:moveTo>
                    <a:pt x="0" y="0"/>
                  </a:moveTo>
                  <a:lnTo>
                    <a:pt x="300003" y="0"/>
                  </a:lnTo>
                </a:path>
              </a:pathLst>
            </a:custGeom>
            <a:ln w="48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674889" y="6401449"/>
              <a:ext cx="304800" cy="5080"/>
            </a:xfrm>
            <a:custGeom>
              <a:avLst/>
              <a:gdLst/>
              <a:ahLst/>
              <a:cxnLst/>
              <a:rect l="l" t="t" r="r" b="b"/>
              <a:pathLst>
                <a:path w="304800" h="5079">
                  <a:moveTo>
                    <a:pt x="304617" y="0"/>
                  </a:moveTo>
                  <a:lnTo>
                    <a:pt x="0" y="0"/>
                  </a:lnTo>
                  <a:lnTo>
                    <a:pt x="0" y="4874"/>
                  </a:lnTo>
                  <a:lnTo>
                    <a:pt x="304617" y="4875"/>
                  </a:lnTo>
                  <a:lnTo>
                    <a:pt x="304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677196" y="6487737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 h="0">
                  <a:moveTo>
                    <a:pt x="0" y="0"/>
                  </a:moveTo>
                  <a:lnTo>
                    <a:pt x="300003" y="0"/>
                  </a:lnTo>
                </a:path>
              </a:pathLst>
            </a:custGeom>
            <a:ln w="48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674889" y="6485299"/>
              <a:ext cx="304800" cy="5080"/>
            </a:xfrm>
            <a:custGeom>
              <a:avLst/>
              <a:gdLst/>
              <a:ahLst/>
              <a:cxnLst/>
              <a:rect l="l" t="t" r="r" b="b"/>
              <a:pathLst>
                <a:path w="304800" h="5079">
                  <a:moveTo>
                    <a:pt x="304617" y="0"/>
                  </a:moveTo>
                  <a:lnTo>
                    <a:pt x="0" y="0"/>
                  </a:lnTo>
                  <a:lnTo>
                    <a:pt x="0" y="4874"/>
                  </a:lnTo>
                  <a:lnTo>
                    <a:pt x="304617" y="4875"/>
                  </a:lnTo>
                  <a:lnTo>
                    <a:pt x="304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677196" y="657158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 h="0">
                  <a:moveTo>
                    <a:pt x="0" y="0"/>
                  </a:moveTo>
                  <a:lnTo>
                    <a:pt x="300003" y="0"/>
                  </a:lnTo>
                </a:path>
              </a:pathLst>
            </a:custGeom>
            <a:ln w="48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674889" y="6569149"/>
              <a:ext cx="304800" cy="5080"/>
            </a:xfrm>
            <a:custGeom>
              <a:avLst/>
              <a:gdLst/>
              <a:ahLst/>
              <a:cxnLst/>
              <a:rect l="l" t="t" r="r" b="b"/>
              <a:pathLst>
                <a:path w="304800" h="5079">
                  <a:moveTo>
                    <a:pt x="304617" y="0"/>
                  </a:moveTo>
                  <a:lnTo>
                    <a:pt x="0" y="0"/>
                  </a:lnTo>
                  <a:lnTo>
                    <a:pt x="0" y="4874"/>
                  </a:lnTo>
                  <a:lnTo>
                    <a:pt x="304617" y="4875"/>
                  </a:lnTo>
                  <a:lnTo>
                    <a:pt x="304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677196" y="6655274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 h="0">
                  <a:moveTo>
                    <a:pt x="0" y="0"/>
                  </a:moveTo>
                  <a:lnTo>
                    <a:pt x="300003" y="0"/>
                  </a:lnTo>
                </a:path>
              </a:pathLst>
            </a:custGeom>
            <a:ln w="48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674889" y="6652836"/>
              <a:ext cx="304800" cy="5080"/>
            </a:xfrm>
            <a:custGeom>
              <a:avLst/>
              <a:gdLst/>
              <a:ahLst/>
              <a:cxnLst/>
              <a:rect l="l" t="t" r="r" b="b"/>
              <a:pathLst>
                <a:path w="304800" h="5079">
                  <a:moveTo>
                    <a:pt x="304617" y="0"/>
                  </a:moveTo>
                  <a:lnTo>
                    <a:pt x="0" y="0"/>
                  </a:lnTo>
                  <a:lnTo>
                    <a:pt x="0" y="5037"/>
                  </a:lnTo>
                  <a:lnTo>
                    <a:pt x="304617" y="5037"/>
                  </a:lnTo>
                  <a:lnTo>
                    <a:pt x="304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677196" y="6739125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 h="0">
                  <a:moveTo>
                    <a:pt x="0" y="0"/>
                  </a:moveTo>
                  <a:lnTo>
                    <a:pt x="300003" y="0"/>
                  </a:lnTo>
                </a:path>
              </a:pathLst>
            </a:custGeom>
            <a:ln w="48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674889" y="6736688"/>
              <a:ext cx="304800" cy="5080"/>
            </a:xfrm>
            <a:custGeom>
              <a:avLst/>
              <a:gdLst/>
              <a:ahLst/>
              <a:cxnLst/>
              <a:rect l="l" t="t" r="r" b="b"/>
              <a:pathLst>
                <a:path w="304800" h="5079">
                  <a:moveTo>
                    <a:pt x="304617" y="0"/>
                  </a:moveTo>
                  <a:lnTo>
                    <a:pt x="0" y="0"/>
                  </a:lnTo>
                  <a:lnTo>
                    <a:pt x="0" y="5037"/>
                  </a:lnTo>
                  <a:lnTo>
                    <a:pt x="304617" y="5037"/>
                  </a:lnTo>
                  <a:lnTo>
                    <a:pt x="304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705801" y="6623895"/>
              <a:ext cx="333375" cy="89535"/>
            </a:xfrm>
            <a:custGeom>
              <a:avLst/>
              <a:gdLst/>
              <a:ahLst/>
              <a:cxnLst/>
              <a:rect l="l" t="t" r="r" b="b"/>
              <a:pathLst>
                <a:path w="333375" h="89534">
                  <a:moveTo>
                    <a:pt x="0" y="89120"/>
                  </a:moveTo>
                  <a:lnTo>
                    <a:pt x="333081" y="89120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912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705801" y="6713016"/>
              <a:ext cx="333375" cy="89535"/>
            </a:xfrm>
            <a:custGeom>
              <a:avLst/>
              <a:gdLst/>
              <a:ahLst/>
              <a:cxnLst/>
              <a:rect l="l" t="t" r="r" b="b"/>
              <a:pathLst>
                <a:path w="333375" h="89534">
                  <a:moveTo>
                    <a:pt x="0" y="89120"/>
                  </a:moveTo>
                  <a:lnTo>
                    <a:pt x="333081" y="89120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912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705801" y="6802136"/>
              <a:ext cx="333375" cy="89535"/>
            </a:xfrm>
            <a:custGeom>
              <a:avLst/>
              <a:gdLst/>
              <a:ahLst/>
              <a:cxnLst/>
              <a:rect l="l" t="t" r="r" b="b"/>
              <a:pathLst>
                <a:path w="333375" h="89534">
                  <a:moveTo>
                    <a:pt x="0" y="88949"/>
                  </a:moveTo>
                  <a:lnTo>
                    <a:pt x="333081" y="88949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894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705801" y="6891086"/>
              <a:ext cx="333375" cy="94615"/>
            </a:xfrm>
            <a:custGeom>
              <a:avLst/>
              <a:gdLst/>
              <a:ahLst/>
              <a:cxnLst/>
              <a:rect l="l" t="t" r="r" b="b"/>
              <a:pathLst>
                <a:path w="333375" h="94615">
                  <a:moveTo>
                    <a:pt x="333081" y="0"/>
                  </a:moveTo>
                  <a:lnTo>
                    <a:pt x="0" y="0"/>
                  </a:lnTo>
                  <a:lnTo>
                    <a:pt x="0" y="94474"/>
                  </a:lnTo>
                  <a:lnTo>
                    <a:pt x="333081" y="94474"/>
                  </a:lnTo>
                  <a:lnTo>
                    <a:pt x="3330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5239508" y="6527256"/>
            <a:ext cx="1118235" cy="1073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204" b="1">
                <a:latin typeface="Arial"/>
                <a:cs typeface="Arial"/>
              </a:rPr>
              <a:t>RIESGOS</a:t>
            </a:r>
            <a:r>
              <a:rPr dirty="0" sz="500" spc="130" b="1">
                <a:latin typeface="Arial"/>
                <a:cs typeface="Arial"/>
              </a:rPr>
              <a:t> </a:t>
            </a:r>
            <a:r>
              <a:rPr dirty="0" sz="500" spc="185" b="1">
                <a:latin typeface="Arial"/>
                <a:cs typeface="Arial"/>
              </a:rPr>
              <a:t>x</a:t>
            </a:r>
            <a:r>
              <a:rPr dirty="0" sz="500" spc="165" b="1">
                <a:latin typeface="Arial"/>
                <a:cs typeface="Arial"/>
              </a:rPr>
              <a:t> </a:t>
            </a:r>
            <a:r>
              <a:rPr dirty="0" sz="500" spc="170" b="1">
                <a:latin typeface="Arial"/>
                <a:cs typeface="Arial"/>
              </a:rPr>
              <a:t>1000</a:t>
            </a:r>
            <a:r>
              <a:rPr dirty="0" sz="500" spc="100" b="1">
                <a:latin typeface="Arial"/>
                <a:cs typeface="Arial"/>
              </a:rPr>
              <a:t> </a:t>
            </a:r>
            <a:r>
              <a:rPr dirty="0" sz="500" spc="165" b="1">
                <a:latin typeface="Arial"/>
                <a:cs typeface="Arial"/>
              </a:rPr>
              <a:t>háb.</a:t>
            </a:r>
            <a:endParaRPr sz="5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239508" y="6609122"/>
            <a:ext cx="739140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99390">
              <a:lnSpc>
                <a:spcPct val="117000"/>
              </a:lnSpc>
              <a:spcBef>
                <a:spcPts val="90"/>
              </a:spcBef>
            </a:pPr>
            <a:r>
              <a:rPr dirty="0" sz="500" spc="155">
                <a:latin typeface="Calibri"/>
                <a:cs typeface="Calibri"/>
              </a:rPr>
              <a:t>Sin</a:t>
            </a:r>
            <a:r>
              <a:rPr dirty="0" sz="500" spc="85">
                <a:latin typeface="Calibri"/>
                <a:cs typeface="Calibri"/>
              </a:rPr>
              <a:t> </a:t>
            </a:r>
            <a:r>
              <a:rPr dirty="0" sz="500" spc="145">
                <a:latin typeface="Calibri"/>
                <a:cs typeface="Calibri"/>
              </a:rPr>
              <a:t>Riesgo </a:t>
            </a:r>
            <a:r>
              <a:rPr dirty="0" sz="500" spc="170">
                <a:latin typeface="Calibri"/>
                <a:cs typeface="Calibri"/>
              </a:rPr>
              <a:t>Bajo</a:t>
            </a:r>
            <a:r>
              <a:rPr dirty="0" sz="500" spc="80">
                <a:latin typeface="Calibri"/>
                <a:cs typeface="Calibri"/>
              </a:rPr>
              <a:t> </a:t>
            </a:r>
            <a:r>
              <a:rPr dirty="0" sz="500" spc="145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700"/>
              </a:lnSpc>
              <a:spcBef>
                <a:spcPts val="40"/>
              </a:spcBef>
            </a:pPr>
            <a:r>
              <a:rPr dirty="0" sz="500" spc="180">
                <a:latin typeface="Calibri"/>
                <a:cs typeface="Calibri"/>
              </a:rPr>
              <a:t>Mediano</a:t>
            </a:r>
            <a:r>
              <a:rPr dirty="0" sz="500" spc="105">
                <a:latin typeface="Calibri"/>
                <a:cs typeface="Calibri"/>
              </a:rPr>
              <a:t> </a:t>
            </a:r>
            <a:r>
              <a:rPr dirty="0" sz="500" spc="145">
                <a:latin typeface="Calibri"/>
                <a:cs typeface="Calibri"/>
              </a:rPr>
              <a:t>Riesgo </a:t>
            </a:r>
            <a:r>
              <a:rPr dirty="0" sz="500" spc="140">
                <a:latin typeface="Calibri"/>
                <a:cs typeface="Calibri"/>
              </a:rPr>
              <a:t>Alto</a:t>
            </a:r>
            <a:r>
              <a:rPr dirty="0" sz="500" spc="75">
                <a:latin typeface="Calibri"/>
                <a:cs typeface="Calibri"/>
              </a:rPr>
              <a:t> </a:t>
            </a:r>
            <a:r>
              <a:rPr dirty="0" sz="500" spc="145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6124761" y="6609122"/>
            <a:ext cx="539750" cy="3822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5"/>
              </a:spcBef>
              <a:tabLst>
                <a:tab pos="393700" algn="l"/>
              </a:tabLst>
            </a:pPr>
            <a:r>
              <a:rPr dirty="0" sz="500" spc="120">
                <a:latin typeface="Calibri"/>
                <a:cs typeface="Calibri"/>
              </a:rPr>
              <a:t>0</a:t>
            </a:r>
            <a:r>
              <a:rPr dirty="0" sz="500">
                <a:latin typeface="Calibri"/>
                <a:cs typeface="Calibri"/>
              </a:rPr>
              <a:t>	</a:t>
            </a:r>
            <a:r>
              <a:rPr dirty="0" sz="500" spc="135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dirty="0" sz="500" spc="114">
                <a:latin typeface="Calibri"/>
                <a:cs typeface="Calibri"/>
              </a:rPr>
              <a:t>0.1</a:t>
            </a:r>
            <a:r>
              <a:rPr dirty="0" sz="500">
                <a:latin typeface="Calibri"/>
                <a:cs typeface="Calibri"/>
              </a:rPr>
              <a:t>	</a:t>
            </a:r>
            <a:r>
              <a:rPr dirty="0" sz="500" spc="140">
                <a:latin typeface="Arial MT"/>
                <a:cs typeface="Arial MT"/>
              </a:rPr>
              <a:t>38.3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50">
                <a:latin typeface="Calibri"/>
                <a:cs typeface="Calibri"/>
              </a:rPr>
              <a:t>38.4</a:t>
            </a:r>
            <a:r>
              <a:rPr dirty="0" sz="500" spc="350">
                <a:latin typeface="Calibri"/>
                <a:cs typeface="Calibri"/>
              </a:rPr>
              <a:t>  </a:t>
            </a:r>
            <a:r>
              <a:rPr dirty="0" sz="500" spc="140">
                <a:latin typeface="Arial MT"/>
                <a:cs typeface="Arial MT"/>
              </a:rPr>
              <a:t>59.5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50">
                <a:latin typeface="Calibri"/>
                <a:cs typeface="Calibri"/>
              </a:rPr>
              <a:t>59.6</a:t>
            </a:r>
            <a:r>
              <a:rPr dirty="0" sz="500" spc="350">
                <a:latin typeface="Calibri"/>
                <a:cs typeface="Calibri"/>
              </a:rPr>
              <a:t>  </a:t>
            </a:r>
            <a:r>
              <a:rPr dirty="0" sz="500" spc="140">
                <a:latin typeface="Arial MT"/>
                <a:cs typeface="Arial MT"/>
              </a:rPr>
              <a:t>80.6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4311409" y="6622359"/>
            <a:ext cx="2813050" cy="2818765"/>
            <a:chOff x="4311409" y="6622359"/>
            <a:chExt cx="2813050" cy="2818765"/>
          </a:xfrm>
        </p:grpSpPr>
        <p:sp>
          <p:nvSpPr>
            <p:cNvPr id="100" name="object 100" descr=""/>
            <p:cNvSpPr/>
            <p:nvPr/>
          </p:nvSpPr>
          <p:spPr>
            <a:xfrm>
              <a:off x="6709897" y="6626486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0"/>
                  </a:moveTo>
                  <a:lnTo>
                    <a:pt x="0" y="356311"/>
                  </a:lnTo>
                </a:path>
              </a:pathLst>
            </a:custGeom>
            <a:ln w="80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705801" y="6623898"/>
              <a:ext cx="8255" cy="361950"/>
            </a:xfrm>
            <a:custGeom>
              <a:avLst/>
              <a:gdLst/>
              <a:ahLst/>
              <a:cxnLst/>
              <a:rect l="l" t="t" r="r" b="b"/>
              <a:pathLst>
                <a:path w="8254" h="361950">
                  <a:moveTo>
                    <a:pt x="8084" y="0"/>
                  </a:moveTo>
                  <a:lnTo>
                    <a:pt x="0" y="0"/>
                  </a:lnTo>
                  <a:lnTo>
                    <a:pt x="0" y="361663"/>
                  </a:lnTo>
                  <a:lnTo>
                    <a:pt x="8084" y="361663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034571" y="6631668"/>
              <a:ext cx="0" cy="351155"/>
            </a:xfrm>
            <a:custGeom>
              <a:avLst/>
              <a:gdLst/>
              <a:ahLst/>
              <a:cxnLst/>
              <a:rect l="l" t="t" r="r" b="b"/>
              <a:pathLst>
                <a:path w="0" h="351154">
                  <a:moveTo>
                    <a:pt x="0" y="0"/>
                  </a:moveTo>
                  <a:lnTo>
                    <a:pt x="0" y="351130"/>
                  </a:lnTo>
                </a:path>
              </a:pathLst>
            </a:custGeom>
            <a:ln w="80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030582" y="6629079"/>
              <a:ext cx="8890" cy="356870"/>
            </a:xfrm>
            <a:custGeom>
              <a:avLst/>
              <a:gdLst/>
              <a:ahLst/>
              <a:cxnLst/>
              <a:rect l="l" t="t" r="r" b="b"/>
              <a:pathLst>
                <a:path w="8890" h="356870">
                  <a:moveTo>
                    <a:pt x="8353" y="0"/>
                  </a:moveTo>
                  <a:lnTo>
                    <a:pt x="0" y="0"/>
                  </a:lnTo>
                  <a:lnTo>
                    <a:pt x="0" y="356482"/>
                  </a:lnTo>
                  <a:lnTo>
                    <a:pt x="8354" y="356482"/>
                  </a:lnTo>
                  <a:lnTo>
                    <a:pt x="83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717981" y="6626486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8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713885" y="6623896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81"/>
                  </a:lnTo>
                  <a:lnTo>
                    <a:pt x="324996" y="5181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717981" y="6715607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8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713885" y="6713016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81"/>
                  </a:lnTo>
                  <a:lnTo>
                    <a:pt x="324996" y="5181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717981" y="6804727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8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713885" y="6802137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81"/>
                  </a:lnTo>
                  <a:lnTo>
                    <a:pt x="324996" y="5181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717982" y="6893675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8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713885" y="6891085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354"/>
                  </a:lnTo>
                  <a:lnTo>
                    <a:pt x="324996" y="5354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717982" y="6982798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8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713886" y="6980207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354"/>
                  </a:lnTo>
                  <a:lnTo>
                    <a:pt x="324996" y="5354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311409" y="7777220"/>
              <a:ext cx="2813050" cy="114935"/>
            </a:xfrm>
            <a:custGeom>
              <a:avLst/>
              <a:gdLst/>
              <a:ahLst/>
              <a:cxnLst/>
              <a:rect l="l" t="t" r="r" b="b"/>
              <a:pathLst>
                <a:path w="2813050" h="114934">
                  <a:moveTo>
                    <a:pt x="0" y="114512"/>
                  </a:moveTo>
                  <a:lnTo>
                    <a:pt x="2812562" y="114512"/>
                  </a:lnTo>
                  <a:lnTo>
                    <a:pt x="2812562" y="0"/>
                  </a:lnTo>
                  <a:lnTo>
                    <a:pt x="0" y="0"/>
                  </a:lnTo>
                  <a:lnTo>
                    <a:pt x="0" y="11451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311409" y="9304290"/>
              <a:ext cx="2813050" cy="136525"/>
            </a:xfrm>
            <a:custGeom>
              <a:avLst/>
              <a:gdLst/>
              <a:ahLst/>
              <a:cxnLst/>
              <a:rect l="l" t="t" r="r" b="b"/>
              <a:pathLst>
                <a:path w="2813050" h="136525">
                  <a:moveTo>
                    <a:pt x="0" y="136254"/>
                  </a:moveTo>
                  <a:lnTo>
                    <a:pt x="2812562" y="136254"/>
                  </a:lnTo>
                  <a:lnTo>
                    <a:pt x="2812562" y="0"/>
                  </a:lnTo>
                  <a:lnTo>
                    <a:pt x="0" y="0"/>
                  </a:lnTo>
                  <a:lnTo>
                    <a:pt x="0" y="13625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 txBox="1"/>
          <p:nvPr/>
        </p:nvSpPr>
        <p:spPr>
          <a:xfrm>
            <a:off x="4318944" y="7764519"/>
            <a:ext cx="535305" cy="1308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105" b="1">
                <a:solidFill>
                  <a:srgbClr val="FFFFFF"/>
                </a:solidFill>
                <a:latin typeface="Arial"/>
                <a:cs typeface="Arial"/>
              </a:rPr>
              <a:t>DISTRITO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5678056" y="7764519"/>
            <a:ext cx="150495" cy="1308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50" b="1">
                <a:solidFill>
                  <a:srgbClr val="FFFFFF"/>
                </a:solidFill>
                <a:latin typeface="Arial"/>
                <a:cs typeface="Arial"/>
              </a:rPr>
              <a:t>T.I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4312199" y="7879032"/>
            <a:ext cx="97472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5">
                <a:latin typeface="Calibri Light"/>
                <a:cs typeface="Calibri Light"/>
              </a:rPr>
              <a:t>CANOAS</a:t>
            </a:r>
            <a:r>
              <a:rPr dirty="0" sz="650" spc="35">
                <a:latin typeface="Calibri Light"/>
                <a:cs typeface="Calibri Light"/>
              </a:rPr>
              <a:t> </a:t>
            </a:r>
            <a:r>
              <a:rPr dirty="0" sz="650" spc="75">
                <a:latin typeface="Calibri Light"/>
                <a:cs typeface="Calibri Light"/>
              </a:rPr>
              <a:t>DE</a:t>
            </a:r>
            <a:r>
              <a:rPr dirty="0" sz="650">
                <a:latin typeface="Calibri Light"/>
                <a:cs typeface="Calibri Light"/>
              </a:rPr>
              <a:t> </a:t>
            </a:r>
            <a:r>
              <a:rPr dirty="0" sz="650" spc="90">
                <a:latin typeface="Calibri Light"/>
                <a:cs typeface="Calibri Light"/>
              </a:rPr>
              <a:t>PUNTA</a:t>
            </a:r>
            <a:r>
              <a:rPr dirty="0" sz="650">
                <a:latin typeface="Calibri Light"/>
                <a:cs typeface="Calibri Light"/>
              </a:rPr>
              <a:t> </a:t>
            </a:r>
            <a:r>
              <a:rPr dirty="0" sz="650" spc="35">
                <a:latin typeface="Calibri Light"/>
                <a:cs typeface="Calibri Light"/>
              </a:rPr>
              <a:t>SAL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5630573" y="7879032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46.11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4312199" y="7988108"/>
            <a:ext cx="92710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85">
                <a:latin typeface="Calibri Light"/>
                <a:cs typeface="Calibri Light"/>
              </a:rPr>
              <a:t>PAMPAS</a:t>
            </a:r>
            <a:r>
              <a:rPr dirty="0" sz="650" spc="20">
                <a:latin typeface="Calibri Light"/>
                <a:cs typeface="Calibri Light"/>
              </a:rPr>
              <a:t> </a:t>
            </a:r>
            <a:r>
              <a:rPr dirty="0" sz="650" spc="75">
                <a:latin typeface="Calibri Light"/>
                <a:cs typeface="Calibri Light"/>
              </a:rPr>
              <a:t>DE</a:t>
            </a:r>
            <a:r>
              <a:rPr dirty="0" sz="650" spc="-10">
                <a:latin typeface="Calibri Light"/>
                <a:cs typeface="Calibri Light"/>
              </a:rPr>
              <a:t> </a:t>
            </a:r>
            <a:r>
              <a:rPr dirty="0" sz="650" spc="60">
                <a:latin typeface="Calibri Light"/>
                <a:cs typeface="Calibri Light"/>
              </a:rPr>
              <a:t>HOSPITAL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5630573" y="7988108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41.40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4312199" y="8097184"/>
            <a:ext cx="35560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50">
                <a:latin typeface="Calibri Light"/>
                <a:cs typeface="Calibri Light"/>
              </a:rPr>
              <a:t>CASITAS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5630573" y="8097184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40.54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4312199" y="8206261"/>
            <a:ext cx="101028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5">
                <a:latin typeface="Calibri Light"/>
                <a:cs typeface="Calibri Light"/>
              </a:rPr>
              <a:t>SAN</a:t>
            </a:r>
            <a:r>
              <a:rPr dirty="0" sz="650" spc="35">
                <a:latin typeface="Calibri Light"/>
                <a:cs typeface="Calibri Light"/>
              </a:rPr>
              <a:t> </a:t>
            </a:r>
            <a:r>
              <a:rPr dirty="0" sz="650" spc="80">
                <a:latin typeface="Calibri Light"/>
                <a:cs typeface="Calibri Light"/>
              </a:rPr>
              <a:t>JUAN</a:t>
            </a:r>
            <a:r>
              <a:rPr dirty="0" sz="650" spc="35">
                <a:latin typeface="Calibri Light"/>
                <a:cs typeface="Calibri Light"/>
              </a:rPr>
              <a:t> </a:t>
            </a:r>
            <a:r>
              <a:rPr dirty="0" sz="650" spc="75">
                <a:latin typeface="Calibri Light"/>
                <a:cs typeface="Calibri Light"/>
              </a:rPr>
              <a:t>DE</a:t>
            </a:r>
            <a:r>
              <a:rPr dirty="0" sz="650" spc="-5">
                <a:latin typeface="Calibri Light"/>
                <a:cs typeface="Calibri Light"/>
              </a:rPr>
              <a:t> </a:t>
            </a:r>
            <a:r>
              <a:rPr dirty="0" sz="650" spc="60">
                <a:latin typeface="Calibri Light"/>
                <a:cs typeface="Calibri Light"/>
              </a:rPr>
              <a:t>LA</a:t>
            </a:r>
            <a:r>
              <a:rPr dirty="0" sz="650" spc="-10">
                <a:latin typeface="Calibri Light"/>
                <a:cs typeface="Calibri Light"/>
              </a:rPr>
              <a:t> </a:t>
            </a:r>
            <a:r>
              <a:rPr dirty="0" sz="650" spc="55">
                <a:latin typeface="Calibri Light"/>
                <a:cs typeface="Calibri Light"/>
              </a:rPr>
              <a:t>VIRGEN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5630573" y="8206261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40.30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4312199" y="8315338"/>
            <a:ext cx="56515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5">
                <a:latin typeface="Calibri Light"/>
                <a:cs typeface="Calibri Light"/>
              </a:rPr>
              <a:t>SAN</a:t>
            </a:r>
            <a:r>
              <a:rPr dirty="0" sz="650" spc="30">
                <a:latin typeface="Calibri Light"/>
                <a:cs typeface="Calibri Light"/>
              </a:rPr>
              <a:t> </a:t>
            </a:r>
            <a:r>
              <a:rPr dirty="0" sz="650" spc="60">
                <a:latin typeface="Calibri Light"/>
                <a:cs typeface="Calibri Light"/>
              </a:rPr>
              <a:t>JACINTO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5630573" y="8315338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38.23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4312199" y="8424269"/>
            <a:ext cx="48450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65">
                <a:latin typeface="Calibri Light"/>
                <a:cs typeface="Calibri Light"/>
              </a:rPr>
              <a:t>MATAPALO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5630573" y="8424269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31.85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4312199" y="8533345"/>
            <a:ext cx="43688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60">
                <a:latin typeface="Calibri Light"/>
                <a:cs typeface="Calibri Light"/>
              </a:rPr>
              <a:t>ZORRITOS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5630573" y="8533345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31.39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312199" y="8642386"/>
            <a:ext cx="38608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60">
                <a:latin typeface="Calibri Light"/>
                <a:cs typeface="Calibri Light"/>
              </a:rPr>
              <a:t>PAPAYAL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5630573" y="8642386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23.09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4312199" y="8751462"/>
            <a:ext cx="64071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Calibri Light"/>
                <a:cs typeface="Calibri Light"/>
              </a:rPr>
              <a:t>AGUAS</a:t>
            </a:r>
            <a:r>
              <a:rPr dirty="0" sz="650" spc="30">
                <a:latin typeface="Calibri Light"/>
                <a:cs typeface="Calibri Light"/>
              </a:rPr>
              <a:t> </a:t>
            </a:r>
            <a:r>
              <a:rPr dirty="0" sz="650" spc="50">
                <a:latin typeface="Calibri Light"/>
                <a:cs typeface="Calibri Light"/>
              </a:rPr>
              <a:t>VERDES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5630573" y="8751462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16.56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312199" y="8860539"/>
            <a:ext cx="36385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60">
                <a:latin typeface="Calibri Light"/>
                <a:cs typeface="Calibri Light"/>
              </a:rPr>
              <a:t>LA</a:t>
            </a:r>
            <a:r>
              <a:rPr dirty="0" sz="650" spc="-15">
                <a:latin typeface="Calibri Light"/>
                <a:cs typeface="Calibri Light"/>
              </a:rPr>
              <a:t> </a:t>
            </a:r>
            <a:r>
              <a:rPr dirty="0" sz="650" spc="60">
                <a:latin typeface="Calibri Light"/>
                <a:cs typeface="Calibri Light"/>
              </a:rPr>
              <a:t>CRUZ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5630573" y="8860539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11.61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4312199" y="8969615"/>
            <a:ext cx="37592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Calibri Light"/>
                <a:cs typeface="Calibri Light"/>
              </a:rPr>
              <a:t>TUMBES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5630573" y="8969615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11.40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4312199" y="9078691"/>
            <a:ext cx="501650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60">
                <a:latin typeface="Calibri Light"/>
                <a:cs typeface="Calibri Light"/>
              </a:rPr>
              <a:t>ZARUMILLA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5630573" y="9078691"/>
            <a:ext cx="246379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40">
                <a:latin typeface="Calibri"/>
                <a:cs typeface="Calibri"/>
              </a:rPr>
              <a:t>10.12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4312199" y="9187768"/>
            <a:ext cx="44386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55">
                <a:latin typeface="Calibri Light"/>
                <a:cs typeface="Calibri Light"/>
              </a:rPr>
              <a:t>CORRALES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5657553" y="9187768"/>
            <a:ext cx="198755" cy="12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30">
                <a:latin typeface="Calibri"/>
                <a:cs typeface="Calibri"/>
              </a:rPr>
              <a:t>9.54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4318944" y="9297026"/>
            <a:ext cx="692150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 spc="110" b="1">
                <a:latin typeface="Arial"/>
                <a:cs typeface="Arial"/>
              </a:rPr>
              <a:t>REGIONAL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5576615" y="7754163"/>
            <a:ext cx="1537335" cy="169291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451484">
              <a:lnSpc>
                <a:spcPct val="100000"/>
              </a:lnSpc>
              <a:spcBef>
                <a:spcPts val="219"/>
              </a:spcBef>
            </a:pPr>
            <a:r>
              <a:rPr dirty="0" sz="650" spc="135" b="1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dirty="0" sz="65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14" b="1">
                <a:solidFill>
                  <a:srgbClr val="FFFFFF"/>
                </a:solidFill>
                <a:latin typeface="Arial"/>
                <a:cs typeface="Arial"/>
              </a:rPr>
              <a:t>POBLACION</a:t>
            </a:r>
            <a:endParaRPr sz="65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75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32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694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26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628</a:t>
            </a:r>
            <a:endParaRPr sz="650">
              <a:latin typeface="Calibri Light"/>
              <a:cs typeface="Calibri Light"/>
            </a:endParaRPr>
          </a:p>
          <a:p>
            <a:pPr marL="614045">
              <a:lnSpc>
                <a:spcPct val="100000"/>
              </a:lnSpc>
              <a:spcBef>
                <a:spcPts val="80"/>
              </a:spcBef>
              <a:tabLst>
                <a:tab pos="1120775" algn="l"/>
              </a:tabLst>
            </a:pPr>
            <a:r>
              <a:rPr dirty="0" sz="650" spc="25">
                <a:latin typeface="Calibri Light"/>
                <a:cs typeface="Calibri Light"/>
              </a:rPr>
              <a:t>6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148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16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397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75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25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654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15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471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094105" algn="l"/>
              </a:tabLst>
            </a:pPr>
            <a:r>
              <a:rPr dirty="0" sz="650" spc="50">
                <a:latin typeface="Calibri Light"/>
                <a:cs typeface="Calibri Light"/>
              </a:rPr>
              <a:t>34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5">
                <a:latin typeface="Calibri Light"/>
                <a:cs typeface="Calibri Light"/>
              </a:rPr>
              <a:t>1083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75"/>
              </a:spcBef>
              <a:tabLst>
                <a:tab pos="1120775" algn="l"/>
              </a:tabLst>
            </a:pPr>
            <a:r>
              <a:rPr dirty="0" sz="650" spc="50">
                <a:latin typeface="Calibri Light"/>
                <a:cs typeface="Calibri Light"/>
              </a:rPr>
              <a:t>16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693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094105" algn="l"/>
              </a:tabLst>
            </a:pPr>
            <a:r>
              <a:rPr dirty="0" sz="650" spc="50">
                <a:latin typeface="Calibri Light"/>
                <a:cs typeface="Calibri Light"/>
              </a:rPr>
              <a:t>30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5">
                <a:latin typeface="Calibri Light"/>
                <a:cs typeface="Calibri Light"/>
              </a:rPr>
              <a:t>1812</a:t>
            </a:r>
            <a:endParaRPr sz="650">
              <a:latin typeface="Calibri Light"/>
              <a:cs typeface="Calibri Light"/>
            </a:endParaRPr>
          </a:p>
          <a:p>
            <a:pPr marL="614045">
              <a:lnSpc>
                <a:spcPct val="100000"/>
              </a:lnSpc>
              <a:spcBef>
                <a:spcPts val="80"/>
              </a:spcBef>
              <a:tabLst>
                <a:tab pos="1120775" algn="l"/>
              </a:tabLst>
            </a:pPr>
            <a:r>
              <a:rPr dirty="0" sz="650" spc="25">
                <a:latin typeface="Calibri Light"/>
                <a:cs typeface="Calibri Light"/>
              </a:rPr>
              <a:t>9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0">
                <a:latin typeface="Calibri Light"/>
                <a:cs typeface="Calibri Light"/>
              </a:rPr>
              <a:t>775</a:t>
            </a:r>
            <a:endParaRPr sz="650">
              <a:latin typeface="Calibri Light"/>
              <a:cs typeface="Calibri Light"/>
            </a:endParaRPr>
          </a:p>
          <a:p>
            <a:pPr marL="560070">
              <a:lnSpc>
                <a:spcPct val="100000"/>
              </a:lnSpc>
              <a:spcBef>
                <a:spcPts val="80"/>
              </a:spcBef>
              <a:tabLst>
                <a:tab pos="1094105" algn="l"/>
              </a:tabLst>
            </a:pPr>
            <a:r>
              <a:rPr dirty="0" sz="650" spc="65">
                <a:latin typeface="Calibri Light"/>
                <a:cs typeface="Calibri Light"/>
              </a:rPr>
              <a:t>106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5">
                <a:latin typeface="Calibri Light"/>
                <a:cs typeface="Calibri Light"/>
              </a:rPr>
              <a:t>9297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80"/>
              </a:spcBef>
              <a:tabLst>
                <a:tab pos="1094105" algn="l"/>
              </a:tabLst>
            </a:pPr>
            <a:r>
              <a:rPr dirty="0" sz="650" spc="50">
                <a:latin typeface="Calibri Light"/>
                <a:cs typeface="Calibri Light"/>
              </a:rPr>
              <a:t>23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5">
                <a:latin typeface="Calibri Light"/>
                <a:cs typeface="Calibri Light"/>
              </a:rPr>
              <a:t>2273</a:t>
            </a:r>
            <a:endParaRPr sz="650">
              <a:latin typeface="Calibri Light"/>
              <a:cs typeface="Calibri Light"/>
            </a:endParaRPr>
          </a:p>
          <a:p>
            <a:pPr marL="586740">
              <a:lnSpc>
                <a:spcPct val="100000"/>
              </a:lnSpc>
              <a:spcBef>
                <a:spcPts val="75"/>
              </a:spcBef>
              <a:tabLst>
                <a:tab pos="1094105" algn="l"/>
              </a:tabLst>
            </a:pPr>
            <a:r>
              <a:rPr dirty="0" sz="650" spc="50">
                <a:latin typeface="Calibri Light"/>
                <a:cs typeface="Calibri Light"/>
              </a:rPr>
              <a:t>20</a:t>
            </a:r>
            <a:r>
              <a:rPr dirty="0" sz="650">
                <a:latin typeface="Calibri Light"/>
                <a:cs typeface="Calibri Light"/>
              </a:rPr>
              <a:t>	</a:t>
            </a:r>
            <a:r>
              <a:rPr dirty="0" sz="650" spc="75">
                <a:latin typeface="Calibri Light"/>
                <a:cs typeface="Calibri Light"/>
              </a:rPr>
              <a:t>2097</a:t>
            </a:r>
            <a:endParaRPr sz="6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765" algn="l"/>
                <a:tab pos="1019810" algn="l"/>
              </a:tabLst>
            </a:pPr>
            <a:r>
              <a:rPr dirty="0" sz="800" spc="95" b="1">
                <a:latin typeface="Arial"/>
                <a:cs typeface="Arial"/>
              </a:rPr>
              <a:t>17.03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100" b="1">
                <a:latin typeface="Arial"/>
                <a:cs typeface="Arial"/>
              </a:rPr>
              <a:t>358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120" b="1">
                <a:latin typeface="Arial"/>
                <a:cs typeface="Arial"/>
              </a:rPr>
              <a:t>21022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1684654" y="4475734"/>
            <a:ext cx="5439410" cy="4965065"/>
            <a:chOff x="1684654" y="4475734"/>
            <a:chExt cx="5439410" cy="4965065"/>
          </a:xfrm>
        </p:grpSpPr>
        <p:sp>
          <p:nvSpPr>
            <p:cNvPr id="147" name="object 147" descr=""/>
            <p:cNvSpPr/>
            <p:nvPr/>
          </p:nvSpPr>
          <p:spPr>
            <a:xfrm>
              <a:off x="4308037" y="7774538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w="0" h="114934">
                  <a:moveTo>
                    <a:pt x="0" y="0"/>
                  </a:moveTo>
                  <a:lnTo>
                    <a:pt x="0" y="114512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304664" y="7771784"/>
              <a:ext cx="6985" cy="120014"/>
            </a:xfrm>
            <a:custGeom>
              <a:avLst/>
              <a:gdLst/>
              <a:ahLst/>
              <a:cxnLst/>
              <a:rect l="l" t="t" r="r" b="b"/>
              <a:pathLst>
                <a:path w="6985" h="120015">
                  <a:moveTo>
                    <a:pt x="6744" y="0"/>
                  </a:moveTo>
                  <a:lnTo>
                    <a:pt x="0" y="0"/>
                  </a:lnTo>
                  <a:lnTo>
                    <a:pt x="0" y="119947"/>
                  </a:lnTo>
                  <a:lnTo>
                    <a:pt x="6744" y="119947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5504781" y="7779973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5501454" y="7777219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5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998317" y="7779973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994900" y="7777219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5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437805" y="7779973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434478" y="7777219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5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120644" y="7779973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117227" y="7777219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4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314781" y="9197931"/>
              <a:ext cx="1183640" cy="0"/>
            </a:xfrm>
            <a:custGeom>
              <a:avLst/>
              <a:gdLst/>
              <a:ahLst/>
              <a:cxnLst/>
              <a:rect l="l" t="t" r="r" b="b"/>
              <a:pathLst>
                <a:path w="1183639" h="0">
                  <a:moveTo>
                    <a:pt x="0" y="0"/>
                  </a:moveTo>
                  <a:lnTo>
                    <a:pt x="1183254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311409" y="9195213"/>
              <a:ext cx="1190625" cy="5715"/>
            </a:xfrm>
            <a:custGeom>
              <a:avLst/>
              <a:gdLst/>
              <a:ahLst/>
              <a:cxnLst/>
              <a:rect l="l" t="t" r="r" b="b"/>
              <a:pathLst>
                <a:path w="1190625" h="5715">
                  <a:moveTo>
                    <a:pt x="1190044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1190044" y="5435"/>
                  </a:lnTo>
                  <a:lnTo>
                    <a:pt x="11900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504781" y="7894486"/>
              <a:ext cx="0" cy="1298575"/>
            </a:xfrm>
            <a:custGeom>
              <a:avLst/>
              <a:gdLst/>
              <a:ahLst/>
              <a:cxnLst/>
              <a:rect l="l" t="t" r="r" b="b"/>
              <a:pathLst>
                <a:path w="0" h="1298575">
                  <a:moveTo>
                    <a:pt x="0" y="0"/>
                  </a:moveTo>
                  <a:lnTo>
                    <a:pt x="0" y="1298009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501454" y="7891732"/>
              <a:ext cx="6985" cy="1303655"/>
            </a:xfrm>
            <a:custGeom>
              <a:avLst/>
              <a:gdLst/>
              <a:ahLst/>
              <a:cxnLst/>
              <a:rect l="l" t="t" r="r" b="b"/>
              <a:pathLst>
                <a:path w="6985" h="1303654">
                  <a:moveTo>
                    <a:pt x="6744" y="0"/>
                  </a:moveTo>
                  <a:lnTo>
                    <a:pt x="0" y="0"/>
                  </a:lnTo>
                  <a:lnTo>
                    <a:pt x="0" y="1303481"/>
                  </a:lnTo>
                  <a:lnTo>
                    <a:pt x="6744" y="1303481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511526" y="9197931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 h="0">
                  <a:moveTo>
                    <a:pt x="0" y="0"/>
                  </a:moveTo>
                  <a:lnTo>
                    <a:pt x="480046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508199" y="9195213"/>
              <a:ext cx="487045" cy="5715"/>
            </a:xfrm>
            <a:custGeom>
              <a:avLst/>
              <a:gdLst/>
              <a:ahLst/>
              <a:cxnLst/>
              <a:rect l="l" t="t" r="r" b="b"/>
              <a:pathLst>
                <a:path w="487045" h="5715">
                  <a:moveTo>
                    <a:pt x="486746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486746" y="5435"/>
                  </a:lnTo>
                  <a:lnTo>
                    <a:pt x="4867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998317" y="7894486"/>
              <a:ext cx="0" cy="1298575"/>
            </a:xfrm>
            <a:custGeom>
              <a:avLst/>
              <a:gdLst/>
              <a:ahLst/>
              <a:cxnLst/>
              <a:rect l="l" t="t" r="r" b="b"/>
              <a:pathLst>
                <a:path w="0" h="1298575">
                  <a:moveTo>
                    <a:pt x="0" y="0"/>
                  </a:moveTo>
                  <a:lnTo>
                    <a:pt x="0" y="1298009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994900" y="7891732"/>
              <a:ext cx="6985" cy="1303655"/>
            </a:xfrm>
            <a:custGeom>
              <a:avLst/>
              <a:gdLst/>
              <a:ahLst/>
              <a:cxnLst/>
              <a:rect l="l" t="t" r="r" b="b"/>
              <a:pathLst>
                <a:path w="6985" h="1303654">
                  <a:moveTo>
                    <a:pt x="6744" y="0"/>
                  </a:moveTo>
                  <a:lnTo>
                    <a:pt x="0" y="0"/>
                  </a:lnTo>
                  <a:lnTo>
                    <a:pt x="0" y="1303481"/>
                  </a:lnTo>
                  <a:lnTo>
                    <a:pt x="6744" y="1303481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314781" y="9307007"/>
              <a:ext cx="1183640" cy="0"/>
            </a:xfrm>
            <a:custGeom>
              <a:avLst/>
              <a:gdLst/>
              <a:ahLst/>
              <a:cxnLst/>
              <a:rect l="l" t="t" r="r" b="b"/>
              <a:pathLst>
                <a:path w="1183639" h="0">
                  <a:moveTo>
                    <a:pt x="0" y="0"/>
                  </a:moveTo>
                  <a:lnTo>
                    <a:pt x="1183254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311409" y="9304290"/>
              <a:ext cx="1190625" cy="5715"/>
            </a:xfrm>
            <a:custGeom>
              <a:avLst/>
              <a:gdLst/>
              <a:ahLst/>
              <a:cxnLst/>
              <a:rect l="l" t="t" r="r" b="b"/>
              <a:pathLst>
                <a:path w="1190625" h="5715">
                  <a:moveTo>
                    <a:pt x="1190044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1190044" y="5435"/>
                  </a:lnTo>
                  <a:lnTo>
                    <a:pt x="11900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504781" y="9197931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501454" y="9195213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5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511526" y="9307007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 h="0">
                  <a:moveTo>
                    <a:pt x="0" y="0"/>
                  </a:moveTo>
                  <a:lnTo>
                    <a:pt x="486791" y="0"/>
                  </a:lnTo>
                </a:path>
              </a:pathLst>
            </a:custGeom>
            <a:ln w="5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508199" y="9304290"/>
              <a:ext cx="494030" cy="5715"/>
            </a:xfrm>
            <a:custGeom>
              <a:avLst/>
              <a:gdLst/>
              <a:ahLst/>
              <a:cxnLst/>
              <a:rect l="l" t="t" r="r" b="b"/>
              <a:pathLst>
                <a:path w="494029" h="5715">
                  <a:moveTo>
                    <a:pt x="493491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493491" y="5435"/>
                  </a:lnTo>
                  <a:lnTo>
                    <a:pt x="493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998317" y="9197931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0"/>
                  </a:moveTo>
                  <a:lnTo>
                    <a:pt x="0" y="109076"/>
                  </a:lnTo>
                </a:path>
              </a:pathLst>
            </a:custGeom>
            <a:ln w="6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994900" y="9195213"/>
              <a:ext cx="6985" cy="114935"/>
            </a:xfrm>
            <a:custGeom>
              <a:avLst/>
              <a:gdLst/>
              <a:ahLst/>
              <a:cxnLst/>
              <a:rect l="l" t="t" r="r" b="b"/>
              <a:pathLst>
                <a:path w="6985" h="114934">
                  <a:moveTo>
                    <a:pt x="6744" y="0"/>
                  </a:moveTo>
                  <a:lnTo>
                    <a:pt x="0" y="0"/>
                  </a:lnTo>
                  <a:lnTo>
                    <a:pt x="0" y="114512"/>
                  </a:lnTo>
                  <a:lnTo>
                    <a:pt x="6744" y="11451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308037" y="7894486"/>
              <a:ext cx="0" cy="1543685"/>
            </a:xfrm>
            <a:custGeom>
              <a:avLst/>
              <a:gdLst/>
              <a:ahLst/>
              <a:cxnLst/>
              <a:rect l="l" t="t" r="r" b="b"/>
              <a:pathLst>
                <a:path w="0" h="1543684">
                  <a:moveTo>
                    <a:pt x="0" y="0"/>
                  </a:moveTo>
                  <a:lnTo>
                    <a:pt x="0" y="1543341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304664" y="7891732"/>
              <a:ext cx="6985" cy="1549400"/>
            </a:xfrm>
            <a:custGeom>
              <a:avLst/>
              <a:gdLst/>
              <a:ahLst/>
              <a:cxnLst/>
              <a:rect l="l" t="t" r="r" b="b"/>
              <a:pathLst>
                <a:path w="6985" h="1549400">
                  <a:moveTo>
                    <a:pt x="6744" y="0"/>
                  </a:moveTo>
                  <a:lnTo>
                    <a:pt x="0" y="0"/>
                  </a:lnTo>
                  <a:lnTo>
                    <a:pt x="0" y="1548813"/>
                  </a:lnTo>
                  <a:lnTo>
                    <a:pt x="6744" y="1548813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504781" y="9312443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0"/>
                  </a:moveTo>
                  <a:lnTo>
                    <a:pt x="0" y="125383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501454" y="9309725"/>
              <a:ext cx="6985" cy="131445"/>
            </a:xfrm>
            <a:custGeom>
              <a:avLst/>
              <a:gdLst/>
              <a:ahLst/>
              <a:cxnLst/>
              <a:rect l="l" t="t" r="r" b="b"/>
              <a:pathLst>
                <a:path w="6985" h="131445">
                  <a:moveTo>
                    <a:pt x="6744" y="0"/>
                  </a:moveTo>
                  <a:lnTo>
                    <a:pt x="0" y="0"/>
                  </a:lnTo>
                  <a:lnTo>
                    <a:pt x="0" y="130819"/>
                  </a:lnTo>
                  <a:lnTo>
                    <a:pt x="6744" y="130819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998317" y="9312443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0"/>
                  </a:moveTo>
                  <a:lnTo>
                    <a:pt x="0" y="125383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994900" y="9309725"/>
              <a:ext cx="6985" cy="131445"/>
            </a:xfrm>
            <a:custGeom>
              <a:avLst/>
              <a:gdLst/>
              <a:ahLst/>
              <a:cxnLst/>
              <a:rect l="l" t="t" r="r" b="b"/>
              <a:pathLst>
                <a:path w="6985" h="131445">
                  <a:moveTo>
                    <a:pt x="6744" y="0"/>
                  </a:moveTo>
                  <a:lnTo>
                    <a:pt x="0" y="0"/>
                  </a:lnTo>
                  <a:lnTo>
                    <a:pt x="0" y="130819"/>
                  </a:lnTo>
                  <a:lnTo>
                    <a:pt x="6744" y="130819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437805" y="7894486"/>
              <a:ext cx="0" cy="1543685"/>
            </a:xfrm>
            <a:custGeom>
              <a:avLst/>
              <a:gdLst/>
              <a:ahLst/>
              <a:cxnLst/>
              <a:rect l="l" t="t" r="r" b="b"/>
              <a:pathLst>
                <a:path w="0" h="1543684">
                  <a:moveTo>
                    <a:pt x="0" y="0"/>
                  </a:moveTo>
                  <a:lnTo>
                    <a:pt x="0" y="1543341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6434478" y="7891732"/>
              <a:ext cx="6985" cy="1549400"/>
            </a:xfrm>
            <a:custGeom>
              <a:avLst/>
              <a:gdLst/>
              <a:ahLst/>
              <a:cxnLst/>
              <a:rect l="l" t="t" r="r" b="b"/>
              <a:pathLst>
                <a:path w="6985" h="1549400">
                  <a:moveTo>
                    <a:pt x="6744" y="0"/>
                  </a:moveTo>
                  <a:lnTo>
                    <a:pt x="0" y="0"/>
                  </a:lnTo>
                  <a:lnTo>
                    <a:pt x="0" y="1548813"/>
                  </a:lnTo>
                  <a:lnTo>
                    <a:pt x="6744" y="1548813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120644" y="7894486"/>
              <a:ext cx="0" cy="1543685"/>
            </a:xfrm>
            <a:custGeom>
              <a:avLst/>
              <a:gdLst/>
              <a:ahLst/>
              <a:cxnLst/>
              <a:rect l="l" t="t" r="r" b="b"/>
              <a:pathLst>
                <a:path w="0" h="1543684">
                  <a:moveTo>
                    <a:pt x="0" y="0"/>
                  </a:moveTo>
                  <a:lnTo>
                    <a:pt x="0" y="1543341"/>
                  </a:lnTo>
                </a:path>
              </a:pathLst>
            </a:custGeom>
            <a:ln w="67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117227" y="7891732"/>
              <a:ext cx="6985" cy="1549400"/>
            </a:xfrm>
            <a:custGeom>
              <a:avLst/>
              <a:gdLst/>
              <a:ahLst/>
              <a:cxnLst/>
              <a:rect l="l" t="t" r="r" b="b"/>
              <a:pathLst>
                <a:path w="6984" h="1549400">
                  <a:moveTo>
                    <a:pt x="6744" y="0"/>
                  </a:moveTo>
                  <a:lnTo>
                    <a:pt x="0" y="0"/>
                  </a:lnTo>
                  <a:lnTo>
                    <a:pt x="0" y="1548813"/>
                  </a:lnTo>
                  <a:lnTo>
                    <a:pt x="6744" y="1548813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314781" y="7774538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311409" y="7771784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314781" y="7889050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311409" y="7886296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314781" y="7998126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311409" y="7995372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314781" y="8107203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311409" y="8104449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314781" y="8216279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4311409" y="8213525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314781" y="8325356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311409" y="8322602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314781" y="8434432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311409" y="8431678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314781" y="8543509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311409" y="8540755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314781" y="8652585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311409" y="8649831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314781" y="8761625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311409" y="8758908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314781" y="8870702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311409" y="8867984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314781" y="8979778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311409" y="8977060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314781" y="9088855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311409" y="9086137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005062" y="9197931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 h="0">
                  <a:moveTo>
                    <a:pt x="0" y="0"/>
                  </a:moveTo>
                  <a:lnTo>
                    <a:pt x="111558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001645" y="9195213"/>
              <a:ext cx="1122680" cy="5715"/>
            </a:xfrm>
            <a:custGeom>
              <a:avLst/>
              <a:gdLst/>
              <a:ahLst/>
              <a:cxnLst/>
              <a:rect l="l" t="t" r="r" b="b"/>
              <a:pathLst>
                <a:path w="1122679" h="5715">
                  <a:moveTo>
                    <a:pt x="1122327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1122327" y="5435"/>
                  </a:lnTo>
                  <a:lnTo>
                    <a:pt x="11223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005062" y="9307007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 h="0">
                  <a:moveTo>
                    <a:pt x="0" y="0"/>
                  </a:moveTo>
                  <a:lnTo>
                    <a:pt x="111558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6001645" y="9304290"/>
              <a:ext cx="1122680" cy="5715"/>
            </a:xfrm>
            <a:custGeom>
              <a:avLst/>
              <a:gdLst/>
              <a:ahLst/>
              <a:cxnLst/>
              <a:rect l="l" t="t" r="r" b="b"/>
              <a:pathLst>
                <a:path w="1122679" h="5715">
                  <a:moveTo>
                    <a:pt x="1122327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1122327" y="5435"/>
                  </a:lnTo>
                  <a:lnTo>
                    <a:pt x="11223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314781" y="9437827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 h="0">
                  <a:moveTo>
                    <a:pt x="0" y="0"/>
                  </a:moveTo>
                  <a:lnTo>
                    <a:pt x="2805862" y="0"/>
                  </a:lnTo>
                </a:path>
              </a:pathLst>
            </a:custGeom>
            <a:ln w="543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311409" y="9435109"/>
              <a:ext cx="2813050" cy="5715"/>
            </a:xfrm>
            <a:custGeom>
              <a:avLst/>
              <a:gdLst/>
              <a:ahLst/>
              <a:cxnLst/>
              <a:rect l="l" t="t" r="r" b="b"/>
              <a:pathLst>
                <a:path w="2813050" h="5715">
                  <a:moveTo>
                    <a:pt x="2812562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2812562" y="5435"/>
                  </a:lnTo>
                  <a:lnTo>
                    <a:pt x="28125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2454" y="4615434"/>
              <a:ext cx="2083076" cy="1878964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4654" y="4475734"/>
              <a:ext cx="2769743" cy="1878964"/>
            </a:xfrm>
            <a:prstGeom prst="rect">
              <a:avLst/>
            </a:prstGeom>
          </p:spPr>
        </p:pic>
      </p:grpSp>
      <p:sp>
        <p:nvSpPr>
          <p:cNvPr id="217" name="object 217" descr=""/>
          <p:cNvSpPr txBox="1"/>
          <p:nvPr/>
        </p:nvSpPr>
        <p:spPr>
          <a:xfrm>
            <a:off x="561340" y="2612643"/>
            <a:ext cx="313626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400" marR="5080" indent="-1029335">
              <a:lnSpc>
                <a:spcPct val="110700"/>
              </a:lnSpc>
              <a:spcBef>
                <a:spcPts val="100"/>
              </a:spcBef>
            </a:pPr>
            <a:r>
              <a:rPr dirty="0" sz="700" b="1">
                <a:latin typeface="Arial"/>
                <a:cs typeface="Arial"/>
              </a:rPr>
              <a:t>N°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CASOS &lt;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05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AÑOS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SEGÚN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TIPO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DIAGNÓSTICO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EN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LA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REGIÓN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TUMBES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(SE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01-02/2025)</a:t>
            </a:r>
            <a:endParaRPr sz="70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graphicFrame>
        <p:nvGraphicFramePr>
          <p:cNvPr id="218" name="object 218" descr=""/>
          <p:cNvGraphicFramePr>
            <a:graphicFrameLocks noGrp="1"/>
          </p:cNvGraphicFramePr>
          <p:nvPr/>
        </p:nvGraphicFramePr>
        <p:xfrm>
          <a:off x="925180" y="2970274"/>
          <a:ext cx="1999614" cy="61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385"/>
                <a:gridCol w="343534"/>
                <a:gridCol w="381000"/>
                <a:gridCol w="271780"/>
              </a:tblGrid>
              <a:tr h="83820">
                <a:tc>
                  <a:txBody>
                    <a:bodyPr/>
                    <a:lstStyle/>
                    <a:p>
                      <a:pPr marL="269875">
                        <a:lnSpc>
                          <a:spcPts val="215"/>
                        </a:lnSpc>
                        <a:spcBef>
                          <a:spcPts val="345"/>
                        </a:spcBef>
                      </a:pPr>
                      <a:r>
                        <a:rPr dirty="0" sz="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DIAGNOSTICO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N°</a:t>
                      </a:r>
                      <a:r>
                        <a:rPr dirty="0" sz="4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S/SEMANA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"/>
                        </a:lnSpc>
                        <a:spcBef>
                          <a:spcPts val="345"/>
                        </a:spcBef>
                      </a:pPr>
                      <a:r>
                        <a:rPr dirty="0" sz="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15"/>
                        </a:lnSpc>
                        <a:spcBef>
                          <a:spcPts val="45"/>
                        </a:spcBef>
                      </a:pPr>
                      <a:r>
                        <a:rPr dirty="0" sz="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3355">
                        <a:lnSpc>
                          <a:spcPts val="415"/>
                        </a:lnSpc>
                        <a:spcBef>
                          <a:spcPts val="45"/>
                        </a:spcBef>
                      </a:pPr>
                      <a:r>
                        <a:rPr dirty="0" sz="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1016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IRA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186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358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016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NEUMONIA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016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NEUMONIA_GRAVE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016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SOB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445"/>
                        </a:spcBef>
                      </a:pPr>
                      <a:r>
                        <a:rPr dirty="0" sz="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445"/>
                        </a:spcBef>
                      </a:pPr>
                      <a:r>
                        <a:rPr dirty="0" sz="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8590">
                        <a:lnSpc>
                          <a:spcPts val="450"/>
                        </a:lnSpc>
                        <a:spcBef>
                          <a:spcPts val="445"/>
                        </a:spcBef>
                        <a:tabLst>
                          <a:tab pos="474980" algn="l"/>
                        </a:tabLst>
                      </a:pPr>
                      <a:r>
                        <a:rPr dirty="0" sz="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172</a:t>
                      </a:r>
                      <a:r>
                        <a:rPr dirty="0" sz="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Edith Solis Castro</dc:creator>
  <dc:subject>SEMANA EPIDEMIOLÓGICA 32-2018</dc:subject>
  <dc:title>BOLETÍN EPIDEMIOLÓGICO REGIONAL</dc:title>
  <dcterms:created xsi:type="dcterms:W3CDTF">2025-01-20T13:13:42Z</dcterms:created>
  <dcterms:modified xsi:type="dcterms:W3CDTF">2025-01-20T13:13:42Z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2025-01-17T00:00:00Z</vt:filetime>
  </property>
  <property fmtid="{D5CDD505-2E9C-101B-9397-08002B2CF9AE}" pid="3" name="Creator">
    <vt:lpwstr>Microsoft® Word LTSC</vt:lpwstr>
  </property>
  <property fmtid="{D5CDD505-2E9C-101B-9397-08002B2CF9AE}" pid="4" name="LastSaved">
    <vt:filetime>2025-01-20T00:00:00Z</vt:filetime>
  </property>
  <property fmtid="{D5CDD505-2E9C-101B-9397-08002B2CF9AE}" pid="5" name="Producer">
    <vt:lpwstr>Microsoft® Word LTSC</vt:lpwstr>
  </property>
</Properties>
</file>