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113" d="100"/>
          <a:sy n="113" d="100"/>
        </p:scale>
        <p:origin x="4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5/12/2024</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96E44699-E04B-46E4-9288-85FB7C34E9A1}" type="datetime1">
              <a:rPr lang="es-PE" smtClean="0"/>
              <a:t>5/12/2024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E75612F-426F-4839-841E-85CBEED755ED}" type="datetime1">
              <a:rPr lang="es-PE" smtClean="0"/>
              <a:t>5/12/2024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C5B1231-FA6C-4842-811B-B324E6D1A6AC}" type="datetime1">
              <a:rPr lang="es-PE" smtClean="0"/>
              <a:t>5/12/2024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FE9DF6-9CFD-45D8-BE08-7FFC06DF6FA3}" type="datetime1">
              <a:rPr lang="es-PE" smtClean="0"/>
              <a:t>5/12/2024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D4C5651-9310-44AB-B194-9875E21DB3E3}" type="datetime1">
              <a:rPr lang="es-PE" smtClean="0"/>
              <a:t>5/12/2024</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C07F2DED-E604-42BD-957E-9E293B773899}" type="datetime1">
              <a:rPr lang="es-PE" smtClean="0"/>
              <a:t>5/12/2024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464E81CB-3DC5-46AF-B1E9-D25426D0534E}" type="datetime1">
              <a:rPr lang="es-PE" smtClean="0"/>
              <a:t>5/12/2024</a:t>
            </a:fld>
            <a:endParaRPr lang="es-PE"/>
          </a:p>
        </p:txBody>
      </p:sp>
      <p:sp>
        <p:nvSpPr>
          <p:cNvPr id="8" name="Marcador de pie de página 7"/>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AB39E342-8C2C-4C9F-B24E-9101233E464D}" type="datetime1">
              <a:rPr lang="es-PE" smtClean="0"/>
              <a:t>5/12/2024</a:t>
            </a:fld>
            <a:endParaRPr lang="es-PE"/>
          </a:p>
        </p:txBody>
      </p:sp>
      <p:sp>
        <p:nvSpPr>
          <p:cNvPr id="4" name="Marcador de pie de página 3"/>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4C39E3F-03DB-4C26-BE3B-85BC3BBDC88F}" type="datetime1">
              <a:rPr lang="es-PE" smtClean="0"/>
              <a:t>5/12/2024</a:t>
            </a:fld>
            <a:endParaRPr lang="es-PE"/>
          </a:p>
        </p:txBody>
      </p:sp>
      <p:sp>
        <p:nvSpPr>
          <p:cNvPr id="3" name="Marcador de pie de página 2"/>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5F3F4E5-BC0B-458F-96C0-E19BBBE3E0D0}" type="datetime1">
              <a:rPr lang="es-PE" smtClean="0"/>
              <a:t>5/12/2024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9AF8891-75A8-4777-862C-590DB1D5C54C}" type="datetime1">
              <a:rPr lang="es-PE" smtClean="0"/>
              <a:t>5/12/2024</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48</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821E1-9232-4CEC-8D3C-E81C4B9B6B9F}" type="datetime1">
              <a:rPr lang="es-PE" smtClean="0"/>
              <a:t>5/12/2024</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Fuente: Dirección Ejecutiva de Epidemiología – Tumbes/Notiweb-CDC/MINSA (*) Hasta la SE. 48</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file:///D:\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3C32:F18C91" TargetMode="External"/><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4!%5bCANALES%20END&#201;MICOS_LIMA_NOTI.xlsx%5dCANAL_ENDEMICO_REG_TUMBES%202024%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16C7:F23C10" TargetMode="External"/><Relationship Id="rId11" Type="http://schemas.openxmlformats.org/officeDocument/2006/relationships/image" Target="../media/image13.png"/><Relationship Id="rId5" Type="http://schemas.openxmlformats.org/officeDocument/2006/relationships/image" Target="../media/image11.jpeg"/><Relationship Id="rId10" Type="http://schemas.openxmlformats.org/officeDocument/2006/relationships/image" Target="../media/image10.emf"/><Relationship Id="rId4" Type="http://schemas.openxmlformats.org/officeDocument/2006/relationships/image" Target="../media/image3.png"/><Relationship Id="rId9" Type="http://schemas.openxmlformats.org/officeDocument/2006/relationships/oleObject" Target="file:///C:\BOLETIN_SALA_EPI\HOJA_TRABAJO\HOJA_DENGUE.xlsm!DIAGNO!F46C7:F54C1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D:\dashword_arbovirosis_tumbes\plot\TABLA_NUMEROS_CASOS_INCIDENCIA_DEFUNCIONES_PARA%20SALA.xlsx!Sheet1!F1C1:F7C6" TargetMode="External"/><Relationship Id="rId5" Type="http://schemas.openxmlformats.org/officeDocument/2006/relationships/image" Target="../media/image17.emf"/><Relationship Id="rId4" Type="http://schemas.openxmlformats.org/officeDocument/2006/relationships/oleObject" Target="file:///D:\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BOLETIN_SALA_EPI\HOJA_TRABAJO\HOJA_DENGUE.xlsm!DIST_G_ETAREO!F260C2:F263C7" TargetMode="External"/><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F_INGRESO_ULT_6SE!F116C11:F131C18" TargetMode="External"/><Relationship Id="rId5" Type="http://schemas.openxmlformats.org/officeDocument/2006/relationships/image" Target="../media/image19.emf"/><Relationship Id="rId10" Type="http://schemas.openxmlformats.org/officeDocument/2006/relationships/image" Target="../media/image22.png"/><Relationship Id="rId4" Type="http://schemas.openxmlformats.org/officeDocument/2006/relationships/oleObject" Target="file:///D:\dashword_arbovirosis_tumbes\plot\tabla_sexo_evida_distrito_para_sala2023.xlsx!Sheet1!F1C6:F25C8" TargetMode="External"/><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SPITALIZADOS_DENGUE\Hospitalizados.xlsx!TD!%5bHospitalizados.xlsx%5dTD%20Gr&#225;fico%202" TargetMode="External"/><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1" TargetMode="External"/><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file:///C:\BOLETIN_SALA_EPI\HOJA_TRABAJO\HOJA_DENGUE.xlsm!DIAGNO!%5bHOJA_DENGUE.xlsm%5dDIAGNO%20Gr&#225;fico%204" TargetMode="External"/><Relationship Id="rId4" Type="http://schemas.openxmlformats.org/officeDocument/2006/relationships/oleObject" Target="file:///D:\dashword_arbovirosis_tumbes\plot\CASOS_PROVINCIA_DISTRITO_2%20ULTIMOS%20A&#209;OS.xlsx!Sheet1!F1C13:F20C21" TargetMode="External"/><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330620833"/>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49"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24 al 30 noviembre 2024</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S.E.48</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2024</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48</a:t>
            </a:r>
            <a:endParaRPr lang="es-PE" dirty="0"/>
          </a:p>
        </p:txBody>
      </p:sp>
      <p:graphicFrame>
        <p:nvGraphicFramePr>
          <p:cNvPr id="3" name="Objeto 2">
            <a:extLst>
              <a:ext uri="{FF2B5EF4-FFF2-40B4-BE49-F238E27FC236}">
                <a16:creationId xmlns:a16="http://schemas.microsoft.com/office/drawing/2014/main" id="{3C27D095-70ED-6A1A-FD0A-6EC6046D35EE}"/>
              </a:ext>
            </a:extLst>
          </p:cNvPr>
          <p:cNvGraphicFramePr>
            <a:graphicFrameLocks noChangeAspect="1"/>
          </p:cNvGraphicFramePr>
          <p:nvPr>
            <p:extLst>
              <p:ext uri="{D42A27DB-BD31-4B8C-83A1-F6EECF244321}">
                <p14:modId xmlns:p14="http://schemas.microsoft.com/office/powerpoint/2010/main" val="4175377483"/>
              </p:ext>
            </p:extLst>
          </p:nvPr>
        </p:nvGraphicFramePr>
        <p:xfrm>
          <a:off x="209555" y="1212668"/>
          <a:ext cx="11772889" cy="4432663"/>
        </p:xfrm>
        <a:graphic>
          <a:graphicData uri="http://schemas.openxmlformats.org/presentationml/2006/ole">
            <mc:AlternateContent xmlns:mc="http://schemas.openxmlformats.org/markup-compatibility/2006">
              <mc:Choice xmlns:v="urn:schemas-microsoft-com:vml" Requires="v">
                <p:oleObj spid="_x0000_s8218" name="Worksheet" r:id="rId4" imgW="10220193" imgH="3848029" progId="Excel.Sheet.12">
                  <p:link updateAutomatic="1"/>
                </p:oleObj>
              </mc:Choice>
              <mc:Fallback>
                <p:oleObj name="Worksheet" r:id="rId4" imgW="10220193" imgH="3848029" progId="Excel.Sheet.12">
                  <p:link updateAutomatic="1"/>
                  <p:pic>
                    <p:nvPicPr>
                      <p:cNvPr id="3" name="Objeto 2">
                        <a:extLst>
                          <a:ext uri="{FF2B5EF4-FFF2-40B4-BE49-F238E27FC236}">
                            <a16:creationId xmlns:a16="http://schemas.microsoft.com/office/drawing/2014/main" id="{3C27D095-70ED-6A1A-FD0A-6EC6046D35EE}"/>
                          </a:ext>
                        </a:extLst>
                      </p:cNvPr>
                      <p:cNvPicPr/>
                      <p:nvPr/>
                    </p:nvPicPr>
                    <p:blipFill>
                      <a:blip r:embed="rId5"/>
                      <a:stretch>
                        <a:fillRect/>
                      </a:stretch>
                    </p:blipFill>
                    <p:spPr>
                      <a:xfrm>
                        <a:off x="209555" y="1212668"/>
                        <a:ext cx="11772889" cy="4432663"/>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01-48/2024</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01-48/2024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(42-47/2024)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ES"/>
              <a:t>Fuente: Dirección Ejecutiva de Epidemiología – Tumbes/Notiweb-CDC/MINSA (*) Hasta la SE. 48</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052210710"/>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9268" name="Macro-Enabled Worksheet" r:id="rId3" imgW="2438400" imgH="819122" progId="Excel.SheetMacroEnabled.12">
                  <p:link updateAutomatic="1"/>
                </p:oleObj>
              </mc:Choice>
              <mc:Fallback>
                <p:oleObj name="Macro-Enabled Worksheet" r:id="rId3" imgW="2438400" imgH="819122" progId="Excel.SheetMacroEnabled.12">
                  <p:link updateAutomatic="1"/>
                  <p:pic>
                    <p:nvPicPr>
                      <p:cNvPr id="0" name=""/>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604562682"/>
              </p:ext>
            </p:extLst>
          </p:nvPr>
        </p:nvGraphicFramePr>
        <p:xfrm>
          <a:off x="9197121" y="5091410"/>
          <a:ext cx="2695575" cy="857250"/>
        </p:xfrm>
        <a:graphic>
          <a:graphicData uri="http://schemas.openxmlformats.org/presentationml/2006/ole">
            <mc:AlternateContent xmlns:mc="http://schemas.openxmlformats.org/markup-compatibility/2006">
              <mc:Choice xmlns:v="urn:schemas-microsoft-com:vml" Requires="v">
                <p:oleObj spid="_x0000_s9269" name="Macro-Enabled Worksheet" r:id="rId5" imgW="2695659" imgH="857122" progId="Excel.SheetMacroEnabled.12">
                  <p:link updateAutomatic="1"/>
                </p:oleObj>
              </mc:Choice>
              <mc:Fallback>
                <p:oleObj name="Macro-Enabled Worksheet" r:id="rId5" imgW="2695659" imgH="857122" progId="Excel.SheetMacroEnabled.12">
                  <p:link updateAutomatic="1"/>
                  <p:pic>
                    <p:nvPicPr>
                      <p:cNvPr id="0" name=""/>
                      <p:cNvPicPr/>
                      <p:nvPr/>
                    </p:nvPicPr>
                    <p:blipFill>
                      <a:blip r:embed="rId6"/>
                      <a:stretch>
                        <a:fillRect/>
                      </a:stretch>
                    </p:blipFill>
                    <p:spPr>
                      <a:xfrm>
                        <a:off x="9197121" y="5091410"/>
                        <a:ext cx="2695575" cy="857250"/>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94AC8847-0D8C-4802-AFDF-2E463B7E6640}"/>
              </a:ext>
            </a:extLst>
          </p:cNvPr>
          <p:cNvPicPr>
            <a:picLocks noChangeAspect="1"/>
          </p:cNvPicPr>
          <p:nvPr/>
        </p:nvPicPr>
        <p:blipFill>
          <a:blip r:embed="rId7"/>
          <a:stretch>
            <a:fillRect/>
          </a:stretch>
        </p:blipFill>
        <p:spPr>
          <a:xfrm>
            <a:off x="136400" y="2031207"/>
            <a:ext cx="4212184" cy="3520800"/>
          </a:xfrm>
          <a:prstGeom prst="rect">
            <a:avLst/>
          </a:prstGeom>
        </p:spPr>
      </p:pic>
      <p:pic>
        <p:nvPicPr>
          <p:cNvPr id="9" name="Imagen 8">
            <a:extLst>
              <a:ext uri="{FF2B5EF4-FFF2-40B4-BE49-F238E27FC236}">
                <a16:creationId xmlns:a16="http://schemas.microsoft.com/office/drawing/2014/main" id="{BF7396B4-206F-4D0B-B28A-D4279712F577}"/>
              </a:ext>
            </a:extLst>
          </p:cNvPr>
          <p:cNvPicPr>
            <a:picLocks noChangeAspect="1"/>
          </p:cNvPicPr>
          <p:nvPr/>
        </p:nvPicPr>
        <p:blipFill>
          <a:blip r:embed="rId8"/>
          <a:stretch>
            <a:fillRect/>
          </a:stretch>
        </p:blipFill>
        <p:spPr>
          <a:xfrm>
            <a:off x="6655284" y="2288213"/>
            <a:ext cx="4346287"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2024</a:t>
            </a:r>
            <a:br>
              <a:rPr lang="es-PE" sz="4000" b="1" dirty="0">
                <a:solidFill>
                  <a:schemeClr val="bg1"/>
                </a:solidFill>
              </a:rPr>
            </a:br>
            <a:r>
              <a:rPr lang="es-PE" sz="3600" b="1" dirty="0">
                <a:solidFill>
                  <a:schemeClr val="bg1"/>
                </a:solidFill>
              </a:rPr>
              <a:t>REGION TUMBES –  SE (48)</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ES"/>
              <a:t>Fuente: Dirección Ejecutiva de Epidemiología – Tumbes/Notiweb-CDC/MINSA (*) Hasta la SE. 48</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7" name="Imagen 6">
            <a:extLst>
              <a:ext uri="{FF2B5EF4-FFF2-40B4-BE49-F238E27FC236}">
                <a16:creationId xmlns:a16="http://schemas.microsoft.com/office/drawing/2014/main" id="{CC9A791D-BCFE-49C9-BD7B-5ED1C33C1C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879"/>
          <a:stretch/>
        </p:blipFill>
        <p:spPr>
          <a:xfrm>
            <a:off x="75194" y="588376"/>
            <a:ext cx="4735346" cy="2491148"/>
          </a:xfrm>
          <a:prstGeom prst="rect">
            <a:avLst/>
          </a:prstGeom>
        </p:spPr>
      </p:pic>
      <p:pic>
        <p:nvPicPr>
          <p:cNvPr id="14" name="Imagen 13">
            <a:extLst>
              <a:ext uri="{FF2B5EF4-FFF2-40B4-BE49-F238E27FC236}">
                <a16:creationId xmlns:a16="http://schemas.microsoft.com/office/drawing/2014/main" id="{D764F869-E603-4946-A3D9-A371D960C4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6031"/>
          <a:stretch/>
        </p:blipFill>
        <p:spPr>
          <a:xfrm>
            <a:off x="32879" y="3703324"/>
            <a:ext cx="5004788" cy="2597269"/>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5FDAEABA-F2E9-42CE-B950-7BCCBCADA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5" t="3962" r="19794" b="18144"/>
          <a:stretch/>
        </p:blipFill>
        <p:spPr>
          <a:xfrm>
            <a:off x="8071272" y="1906031"/>
            <a:ext cx="3971294" cy="3034800"/>
          </a:xfrm>
          <a:prstGeom prst="rect">
            <a:avLst/>
          </a:prstGeom>
        </p:spPr>
      </p:pic>
      <p:pic>
        <p:nvPicPr>
          <p:cNvPr id="29" name="Imagen 28">
            <a:extLst>
              <a:ext uri="{FF2B5EF4-FFF2-40B4-BE49-F238E27FC236}">
                <a16:creationId xmlns:a16="http://schemas.microsoft.com/office/drawing/2014/main" id="{C159D78E-8C14-4ACB-9FD3-B5C670713C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40" t="6819" r="15995" b="11296"/>
          <a:stretch/>
        </p:blipFill>
        <p:spPr>
          <a:xfrm>
            <a:off x="4094749" y="1920891"/>
            <a:ext cx="3792655" cy="3034800"/>
          </a:xfrm>
          <a:prstGeom prst="rect">
            <a:avLst/>
          </a:prstGeom>
        </p:spPr>
      </p:pic>
      <p:pic>
        <p:nvPicPr>
          <p:cNvPr id="10" name="Imagen 9">
            <a:extLst>
              <a:ext uri="{FF2B5EF4-FFF2-40B4-BE49-F238E27FC236}">
                <a16:creationId xmlns:a16="http://schemas.microsoft.com/office/drawing/2014/main" id="{AE4AA8D7-93B4-4316-9412-8A574EBCF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2" t="3963" r="5312" b="1991"/>
          <a:stretch/>
        </p:blipFill>
        <p:spPr>
          <a:xfrm>
            <a:off x="9772" y="1911805"/>
            <a:ext cx="3963864" cy="2986319"/>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DICIEMBRE_ENERO 2024</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
        <p:nvSpPr>
          <p:cNvPr id="2" name="Marcador de pie de página 1">
            <a:extLst>
              <a:ext uri="{FF2B5EF4-FFF2-40B4-BE49-F238E27FC236}">
                <a16:creationId xmlns:a16="http://schemas.microsoft.com/office/drawing/2014/main" id="{D79E6681-D791-40F5-9B4D-B7E829DE521F}"/>
              </a:ext>
            </a:extLst>
          </p:cNvPr>
          <p:cNvSpPr>
            <a:spLocks noGrp="1"/>
          </p:cNvSpPr>
          <p:nvPr>
            <p:ph type="ftr" sz="quarter" idx="11"/>
          </p:nvPr>
        </p:nvSpPr>
        <p:spPr/>
        <p:txBody>
          <a:bodyPr/>
          <a:lstStyle/>
          <a:p>
            <a:r>
              <a:rPr lang="es-ES"/>
              <a:t>Fuente: Dirección Ejecutiva de Epidemiología – Tumbes/Notiweb-CDC/MINSA (*) Hasta la SE. 48</a:t>
            </a:r>
            <a:endParaRPr lang="es-PE"/>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- 2024</a:t>
            </a:r>
            <a:br>
              <a:rPr lang="es-PE" sz="4000" b="1" dirty="0">
                <a:solidFill>
                  <a:schemeClr val="bg1"/>
                </a:solidFill>
              </a:rPr>
            </a:br>
            <a:r>
              <a:rPr lang="es-PE" sz="3600" b="1" dirty="0">
                <a:solidFill>
                  <a:schemeClr val="bg1"/>
                </a:solidFill>
              </a:rPr>
              <a:t>REGION TUMBES –  SE (01-48)</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01-47/2024</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ES"/>
              <a:t>Fuente: Dirección Ejecutiva de Epidemiología – Tumbes/Notiweb-CDC/MINSA (*) Hasta la SE. 48</a:t>
            </a:r>
            <a:endParaRPr lang="es-PE" dirty="0"/>
          </a:p>
        </p:txBody>
      </p:sp>
      <p:graphicFrame>
        <p:nvGraphicFramePr>
          <p:cNvPr id="3" name="Objeto 2">
            <a:extLst>
              <a:ext uri="{FF2B5EF4-FFF2-40B4-BE49-F238E27FC236}">
                <a16:creationId xmlns:a16="http://schemas.microsoft.com/office/drawing/2014/main" id="{E4BD816E-19D9-C059-A6C4-58F5DFADDA6D}"/>
              </a:ext>
            </a:extLst>
          </p:cNvPr>
          <p:cNvGraphicFramePr>
            <a:graphicFrameLocks noChangeAspect="1"/>
          </p:cNvGraphicFramePr>
          <p:nvPr>
            <p:extLst>
              <p:ext uri="{D42A27DB-BD31-4B8C-83A1-F6EECF244321}">
                <p14:modId xmlns:p14="http://schemas.microsoft.com/office/powerpoint/2010/main" val="4191672627"/>
              </p:ext>
            </p:extLst>
          </p:nvPr>
        </p:nvGraphicFramePr>
        <p:xfrm>
          <a:off x="2560638" y="793750"/>
          <a:ext cx="6181725" cy="4191000"/>
        </p:xfrm>
        <a:graphic>
          <a:graphicData uri="http://schemas.openxmlformats.org/presentationml/2006/ole">
            <mc:AlternateContent xmlns:mc="http://schemas.openxmlformats.org/markup-compatibility/2006">
              <mc:Choice xmlns:v="urn:schemas-microsoft-com:vml" Requires="v">
                <p:oleObj spid="_x0000_s2098" name="Worksheet" r:id="rId4" imgW="6181881" imgH="4191185" progId="Excel.Sheet.12">
                  <p:link updateAutomatic="1"/>
                </p:oleObj>
              </mc:Choice>
              <mc:Fallback>
                <p:oleObj name="Worksheet" r:id="rId4" imgW="6181881" imgH="4191185" progId="Excel.Sheet.12">
                  <p:link updateAutomatic="1"/>
                  <p:pic>
                    <p:nvPicPr>
                      <p:cNvPr id="3" name="Objeto 2">
                        <a:extLst>
                          <a:ext uri="{FF2B5EF4-FFF2-40B4-BE49-F238E27FC236}">
                            <a16:creationId xmlns:a16="http://schemas.microsoft.com/office/drawing/2014/main" id="{E4BD816E-19D9-C059-A6C4-58F5DFADDA6D}"/>
                          </a:ext>
                        </a:extLst>
                      </p:cNvPr>
                      <p:cNvPicPr/>
                      <p:nvPr/>
                    </p:nvPicPr>
                    <p:blipFill>
                      <a:blip r:embed="rId5"/>
                      <a:stretch>
                        <a:fillRect/>
                      </a:stretch>
                    </p:blipFill>
                    <p:spPr>
                      <a:xfrm>
                        <a:off x="2560638" y="793750"/>
                        <a:ext cx="6181725" cy="4191000"/>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F9127309-72F5-4377-9B9E-E7FCB378A647}"/>
              </a:ext>
            </a:extLst>
          </p:cNvPr>
          <p:cNvGraphicFramePr>
            <a:graphicFrameLocks noChangeAspect="1"/>
          </p:cNvGraphicFramePr>
          <p:nvPr>
            <p:extLst>
              <p:ext uri="{D42A27DB-BD31-4B8C-83A1-F6EECF244321}">
                <p14:modId xmlns:p14="http://schemas.microsoft.com/office/powerpoint/2010/main" val="3320393123"/>
              </p:ext>
            </p:extLst>
          </p:nvPr>
        </p:nvGraphicFramePr>
        <p:xfrm>
          <a:off x="0" y="5063794"/>
          <a:ext cx="13710399" cy="622713"/>
        </p:xfrm>
        <a:graphic>
          <a:graphicData uri="http://schemas.openxmlformats.org/presentationml/2006/ole">
            <mc:AlternateContent xmlns:mc="http://schemas.openxmlformats.org/markup-compatibility/2006">
              <mc:Choice xmlns:v="urn:schemas-microsoft-com:vml" Requires="v">
                <p:oleObj spid="_x0000_s2099" name="Macro-Enabled Worksheet" r:id="rId6" imgW="31441941" imgH="1428665" progId="Excel.SheetMacroEnabled.12">
                  <p:link updateAutomatic="1"/>
                </p:oleObj>
              </mc:Choice>
              <mc:Fallback>
                <p:oleObj name="Macro-Enabled Worksheet" r:id="rId6" imgW="31441941" imgH="1428665" progId="Excel.SheetMacroEnabled.12">
                  <p:link updateAutomatic="1"/>
                  <p:pic>
                    <p:nvPicPr>
                      <p:cNvPr id="0" name=""/>
                      <p:cNvPicPr/>
                      <p:nvPr/>
                    </p:nvPicPr>
                    <p:blipFill>
                      <a:blip r:embed="rId7"/>
                      <a:stretch>
                        <a:fillRect/>
                      </a:stretch>
                    </p:blipFill>
                    <p:spPr>
                      <a:xfrm>
                        <a:off x="0" y="5063794"/>
                        <a:ext cx="13710399" cy="622713"/>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BA411CB4-E729-0A8F-BA12-FB053AD87F2C}"/>
              </a:ext>
            </a:extLst>
          </p:cNvPr>
          <p:cNvSpPr/>
          <p:nvPr/>
        </p:nvSpPr>
        <p:spPr>
          <a:xfrm>
            <a:off x="6621399" y="2059251"/>
            <a:ext cx="2516639" cy="1356365"/>
          </a:xfrm>
          <a:prstGeom prst="rightArrow">
            <a:avLst>
              <a:gd name="adj1" fmla="val 76217"/>
              <a:gd name="adj2" fmla="val 5000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solidFill>
                <a:schemeClr val="bg1"/>
              </a:solidFill>
            </a:endParaRPr>
          </a:p>
        </p:txBody>
      </p:sp>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ES"/>
              <a:t>Fuente: Dirección Ejecutiva de Epidemiología – Tumbes/Notiweb-CDC/MINSA (*) Hasta la SE. 48</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838485707"/>
              </p:ext>
            </p:extLst>
          </p:nvPr>
        </p:nvGraphicFramePr>
        <p:xfrm>
          <a:off x="8388350" y="-36513"/>
          <a:ext cx="3697288" cy="1508126"/>
        </p:xfrm>
        <a:graphic>
          <a:graphicData uri="http://schemas.openxmlformats.org/presentationml/2006/ole">
            <mc:AlternateContent xmlns:mc="http://schemas.openxmlformats.org/markup-compatibility/2006">
              <mc:Choice xmlns:v="urn:schemas-microsoft-com:vml" Requires="v">
                <p:oleObj spid="_x0000_s3122" name="Macro-Enabled Worksheet" r:id="rId6" imgW="5086518" imgH="2076592" progId="Excel.SheetMacroEnabled.12">
                  <p:link updateAutomatic="1"/>
                </p:oleObj>
              </mc:Choice>
              <mc:Fallback>
                <p:oleObj name="Macro-Enabled Worksheet" r:id="rId6" imgW="5086518" imgH="2076592"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7"/>
                      <a:stretch>
                        <a:fillRect/>
                      </a:stretch>
                    </p:blipFill>
                    <p:spPr>
                      <a:xfrm>
                        <a:off x="8388350" y="-36513"/>
                        <a:ext cx="3697288" cy="150812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pic>
        <p:nvPicPr>
          <p:cNvPr id="13" name="Imagen 12">
            <a:extLst>
              <a:ext uri="{FF2B5EF4-FFF2-40B4-BE49-F238E27FC236}">
                <a16:creationId xmlns:a16="http://schemas.microsoft.com/office/drawing/2014/main" id="{047007D2-87FF-0023-AA47-BDBE97D3F119}"/>
              </a:ext>
            </a:extLst>
          </p:cNvPr>
          <p:cNvPicPr>
            <a:picLocks noChangeAspect="1"/>
          </p:cNvPicPr>
          <p:nvPr/>
        </p:nvPicPr>
        <p:blipFill>
          <a:blip r:embed="rId8"/>
          <a:stretch>
            <a:fillRect/>
          </a:stretch>
        </p:blipFill>
        <p:spPr>
          <a:xfrm>
            <a:off x="9109008" y="1517012"/>
            <a:ext cx="2856597" cy="4828907"/>
          </a:xfrm>
          <a:prstGeom prst="rect">
            <a:avLst/>
          </a:prstGeom>
        </p:spPr>
      </p:pic>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2847119792"/>
              </p:ext>
            </p:extLst>
          </p:nvPr>
        </p:nvGraphicFramePr>
        <p:xfrm>
          <a:off x="5147541" y="5279018"/>
          <a:ext cx="3495801" cy="1036842"/>
        </p:xfrm>
        <a:graphic>
          <a:graphicData uri="http://schemas.openxmlformats.org/presentationml/2006/ole">
            <mc:AlternateContent xmlns:mc="http://schemas.openxmlformats.org/markup-compatibility/2006">
              <mc:Choice xmlns:v="urn:schemas-microsoft-com:vml" Requires="v">
                <p:oleObj spid="_x0000_s3123" name="Macro-Enabled Worksheet" r:id="rId9" imgW="5877081" imgH="1743032" progId="Excel.SheetMacroEnabled.12">
                  <p:link updateAutomatic="1"/>
                </p:oleObj>
              </mc:Choice>
              <mc:Fallback>
                <p:oleObj name="Macro-Enabled Worksheet" r:id="rId9" imgW="5877081" imgH="1743032" progId="Excel.SheetMacroEnabled.12">
                  <p:link updateAutomatic="1"/>
                  <p:pic>
                    <p:nvPicPr>
                      <p:cNvPr id="0" name=""/>
                      <p:cNvPicPr/>
                      <p:nvPr/>
                    </p:nvPicPr>
                    <p:blipFill>
                      <a:blip r:embed="rId10"/>
                      <a:stretch>
                        <a:fillRect/>
                      </a:stretch>
                    </p:blipFill>
                    <p:spPr>
                      <a:xfrm>
                        <a:off x="5147541" y="5279018"/>
                        <a:ext cx="3495801" cy="1036842"/>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D07F65D8-52B7-4006-ACBE-D18316D11B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15" y="786218"/>
            <a:ext cx="6183553" cy="4492800"/>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5" name="Imagen 4">
            <a:extLst>
              <a:ext uri="{FF2B5EF4-FFF2-40B4-BE49-F238E27FC236}">
                <a16:creationId xmlns:a16="http://schemas.microsoft.com/office/drawing/2014/main" id="{348E363B-59CD-4C2D-836C-1FE1EBD2A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546" y="699558"/>
            <a:ext cx="8171921" cy="5937493"/>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01-48</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ES"/>
              <a:t>Fuente: Dirección Ejecutiva de Epidemiología – Tumbes/Notiweb-CDC/MINSA (*) Hasta la SE. 48</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687719209"/>
              </p:ext>
            </p:extLst>
          </p:nvPr>
        </p:nvGraphicFramePr>
        <p:xfrm>
          <a:off x="7131050" y="1249363"/>
          <a:ext cx="4813300" cy="4664075"/>
        </p:xfrm>
        <a:graphic>
          <a:graphicData uri="http://schemas.openxmlformats.org/presentationml/2006/ole">
            <mc:AlternateContent xmlns:mc="http://schemas.openxmlformats.org/markup-compatibility/2006">
              <mc:Choice xmlns:v="urn:schemas-microsoft-com:vml" Requires="v">
                <p:oleObj spid="_x0000_s4122" name="Macro-Enabled Worksheet" r:id="rId4" imgW="7220118" imgH="6991322" progId="Excel.SheetMacroEnabled.12">
                  <p:link updateAutomatic="1"/>
                </p:oleObj>
              </mc:Choice>
              <mc:Fallback>
                <p:oleObj name="Macro-Enabled Worksheet" r:id="rId4" imgW="7220118" imgH="6991322"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7131050" y="1249363"/>
                        <a:ext cx="4813300" cy="4664075"/>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C379A6AF-9CBA-4185-BC2B-9FFBF11BA6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 y="1022035"/>
            <a:ext cx="6104277"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2018 – 2024*</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ES"/>
              <a:t>Fuente: Dirección Ejecutiva de Epidemiología – Tumbes/Notiweb-CDC/MINSA (*) Hasta la SE. 48</a:t>
            </a:r>
            <a:endParaRPr lang="es-PE" dirty="0"/>
          </a:p>
        </p:txBody>
      </p:sp>
      <p:graphicFrame>
        <p:nvGraphicFramePr>
          <p:cNvPr id="7" name="Objeto 6">
            <a:extLst>
              <a:ext uri="{FF2B5EF4-FFF2-40B4-BE49-F238E27FC236}">
                <a16:creationId xmlns:a16="http://schemas.microsoft.com/office/drawing/2014/main" id="{A2A21629-EA1C-3A54-B933-DAA076963948}"/>
              </a:ext>
            </a:extLst>
          </p:cNvPr>
          <p:cNvGraphicFramePr>
            <a:graphicFrameLocks noChangeAspect="1"/>
          </p:cNvGraphicFramePr>
          <p:nvPr>
            <p:extLst>
              <p:ext uri="{D42A27DB-BD31-4B8C-83A1-F6EECF244321}">
                <p14:modId xmlns:p14="http://schemas.microsoft.com/office/powerpoint/2010/main" val="3717560790"/>
              </p:ext>
            </p:extLst>
          </p:nvPr>
        </p:nvGraphicFramePr>
        <p:xfrm>
          <a:off x="430534" y="1088753"/>
          <a:ext cx="7917184" cy="3233354"/>
        </p:xfrm>
        <a:graphic>
          <a:graphicData uri="http://schemas.openxmlformats.org/presentationml/2006/ole">
            <mc:AlternateContent xmlns:mc="http://schemas.openxmlformats.org/markup-compatibility/2006">
              <mc:Choice xmlns:v="urn:schemas-microsoft-com:vml" Requires="v">
                <p:oleObj spid="_x0000_s5170" name="Worksheet" r:id="rId4" imgW="7486578" imgH="3057696" progId="Excel.Sheet.12">
                  <p:link updateAutomatic="1"/>
                </p:oleObj>
              </mc:Choice>
              <mc:Fallback>
                <p:oleObj name="Worksheet" r:id="rId4" imgW="7486578" imgH="3057696" progId="Excel.Sheet.12">
                  <p:link updateAutomatic="1"/>
                  <p:pic>
                    <p:nvPicPr>
                      <p:cNvPr id="7" name="Objeto 6">
                        <a:extLst>
                          <a:ext uri="{FF2B5EF4-FFF2-40B4-BE49-F238E27FC236}">
                            <a16:creationId xmlns:a16="http://schemas.microsoft.com/office/drawing/2014/main" id="{A2A21629-EA1C-3A54-B933-DAA076963948}"/>
                          </a:ext>
                        </a:extLst>
                      </p:cNvPr>
                      <p:cNvPicPr/>
                      <p:nvPr/>
                    </p:nvPicPr>
                    <p:blipFill>
                      <a:blip r:embed="rId5"/>
                      <a:stretch>
                        <a:fillRect/>
                      </a:stretch>
                    </p:blipFill>
                    <p:spPr>
                      <a:xfrm>
                        <a:off x="430534" y="1088753"/>
                        <a:ext cx="7917184" cy="3233354"/>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699C25C-A4BD-3A12-6ED0-22B5C56720A9}"/>
              </a:ext>
            </a:extLst>
          </p:cNvPr>
          <p:cNvGraphicFramePr>
            <a:graphicFrameLocks noChangeAspect="1"/>
          </p:cNvGraphicFramePr>
          <p:nvPr>
            <p:extLst>
              <p:ext uri="{D42A27DB-BD31-4B8C-83A1-F6EECF244321}">
                <p14:modId xmlns:p14="http://schemas.microsoft.com/office/powerpoint/2010/main" val="1651892863"/>
              </p:ext>
            </p:extLst>
          </p:nvPr>
        </p:nvGraphicFramePr>
        <p:xfrm>
          <a:off x="6942277" y="4665133"/>
          <a:ext cx="5019762" cy="1853771"/>
        </p:xfrm>
        <a:graphic>
          <a:graphicData uri="http://schemas.openxmlformats.org/presentationml/2006/ole">
            <mc:AlternateContent xmlns:mc="http://schemas.openxmlformats.org/markup-compatibility/2006">
              <mc:Choice xmlns:v="urn:schemas-microsoft-com:vml" Requires="v">
                <p:oleObj spid="_x0000_s5171" name="Worksheet" r:id="rId6" imgW="4591170" imgH="1695436" progId="Excel.Sheet.12">
                  <p:link updateAutomatic="1"/>
                </p:oleObj>
              </mc:Choice>
              <mc:Fallback>
                <p:oleObj name="Worksheet" r:id="rId6" imgW="4591170" imgH="1695436" progId="Excel.Sheet.12">
                  <p:link updateAutomatic="1"/>
                  <p:pic>
                    <p:nvPicPr>
                      <p:cNvPr id="8" name="Objeto 7">
                        <a:extLst>
                          <a:ext uri="{FF2B5EF4-FFF2-40B4-BE49-F238E27FC236}">
                            <a16:creationId xmlns:a16="http://schemas.microsoft.com/office/drawing/2014/main" id="{A699C25C-A4BD-3A12-6ED0-22B5C56720A9}"/>
                          </a:ext>
                        </a:extLst>
                      </p:cNvPr>
                      <p:cNvPicPr/>
                      <p:nvPr/>
                    </p:nvPicPr>
                    <p:blipFill>
                      <a:blip r:embed="rId7"/>
                      <a:stretch>
                        <a:fillRect/>
                      </a:stretch>
                    </p:blipFill>
                    <p:spPr>
                      <a:xfrm>
                        <a:off x="6942277" y="4665133"/>
                        <a:ext cx="5019762" cy="1853771"/>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01-48</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2023-2024*</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ES"/>
              <a:t>Fuente: Dirección Ejecutiva de Epidemiología – Tumbes/Notiweb-CDC/MINSA (*) Hasta la SE. 48</a:t>
            </a:r>
            <a:endParaRPr lang="es-PE" dirty="0"/>
          </a:p>
        </p:txBody>
      </p:sp>
      <p:graphicFrame>
        <p:nvGraphicFramePr>
          <p:cNvPr id="10" name="Objeto 9">
            <a:extLst>
              <a:ext uri="{FF2B5EF4-FFF2-40B4-BE49-F238E27FC236}">
                <a16:creationId xmlns:a16="http://schemas.microsoft.com/office/drawing/2014/main" id="{78339DCD-6421-2C26-F327-6EF2A419E34B}"/>
              </a:ext>
            </a:extLst>
          </p:cNvPr>
          <p:cNvGraphicFramePr>
            <a:graphicFrameLocks noChangeAspect="1"/>
          </p:cNvGraphicFramePr>
          <p:nvPr>
            <p:extLst>
              <p:ext uri="{D42A27DB-BD31-4B8C-83A1-F6EECF244321}">
                <p14:modId xmlns:p14="http://schemas.microsoft.com/office/powerpoint/2010/main" val="2433586251"/>
              </p:ext>
            </p:extLst>
          </p:nvPr>
        </p:nvGraphicFramePr>
        <p:xfrm>
          <a:off x="301625" y="541338"/>
          <a:ext cx="3692525" cy="4249737"/>
        </p:xfrm>
        <a:graphic>
          <a:graphicData uri="http://schemas.openxmlformats.org/presentationml/2006/ole">
            <mc:AlternateContent xmlns:mc="http://schemas.openxmlformats.org/markup-compatibility/2006">
              <mc:Choice xmlns:v="urn:schemas-microsoft-com:vml" Requires="v">
                <p:oleObj spid="_x0000_s6218" name="Worksheet" r:id="rId4" imgW="4600755" imgH="5295886" progId="Excel.Sheet.12">
                  <p:link updateAutomatic="1"/>
                </p:oleObj>
              </mc:Choice>
              <mc:Fallback>
                <p:oleObj name="Worksheet" r:id="rId4" imgW="4600755" imgH="5295886" progId="Excel.Sheet.12">
                  <p:link updateAutomatic="1"/>
                  <p:pic>
                    <p:nvPicPr>
                      <p:cNvPr id="10" name="Objeto 9">
                        <a:extLst>
                          <a:ext uri="{FF2B5EF4-FFF2-40B4-BE49-F238E27FC236}">
                            <a16:creationId xmlns:a16="http://schemas.microsoft.com/office/drawing/2014/main" id="{78339DCD-6421-2C26-F327-6EF2A419E34B}"/>
                          </a:ext>
                        </a:extLst>
                      </p:cNvPr>
                      <p:cNvPicPr/>
                      <p:nvPr/>
                    </p:nvPicPr>
                    <p:blipFill>
                      <a:blip r:embed="rId5"/>
                      <a:stretch>
                        <a:fillRect/>
                      </a:stretch>
                    </p:blipFill>
                    <p:spPr>
                      <a:xfrm>
                        <a:off x="301625" y="541338"/>
                        <a:ext cx="3692525" cy="4249737"/>
                      </a:xfrm>
                      <a:prstGeom prst="rect">
                        <a:avLst/>
                      </a:prstGeom>
                    </p:spPr>
                  </p:pic>
                </p:oleObj>
              </mc:Fallback>
            </mc:AlternateContent>
          </a:graphicData>
        </a:graphic>
      </p:graphicFrame>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2024. (SE01-48)</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3267632004"/>
              </p:ext>
            </p:extLst>
          </p:nvPr>
        </p:nvGraphicFramePr>
        <p:xfrm>
          <a:off x="7199313" y="4217988"/>
          <a:ext cx="4233862" cy="2428875"/>
        </p:xfrm>
        <a:graphic>
          <a:graphicData uri="http://schemas.openxmlformats.org/presentationml/2006/ole">
            <mc:AlternateContent xmlns:mc="http://schemas.openxmlformats.org/markup-compatibility/2006">
              <mc:Choice xmlns:v="urn:schemas-microsoft-com:vml" Requires="v">
                <p:oleObj spid="_x0000_s6219" name="Macro-Enabled Worksheet" r:id="rId6" imgW="7162992" imgH="4105204" progId="Excel.SheetMacroEnabled.12">
                  <p:link updateAutomatic="1"/>
                </p:oleObj>
              </mc:Choice>
              <mc:Fallback>
                <p:oleObj name="Macro-Enabled Worksheet" r:id="rId6" imgW="7162992" imgH="4105204"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7"/>
                      <a:stretch>
                        <a:fillRect/>
                      </a:stretch>
                    </p:blipFill>
                    <p:spPr>
                      <a:xfrm>
                        <a:off x="7199313" y="4217988"/>
                        <a:ext cx="4233862" cy="242887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393027742"/>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spid="_x0000_s6220" name="Macro-Enabled Worksheet" r:id="rId8" imgW="5724489" imgH="1390664" progId="Excel.SheetMacroEnabled.12">
                  <p:link updateAutomatic="1"/>
                </p:oleObj>
              </mc:Choice>
              <mc:Fallback>
                <p:oleObj name="Macro-Enabled Worksheet" r:id="rId8" imgW="5724489" imgH="1390664" progId="Excel.SheetMacroEnabled.12">
                  <p:link updateAutomatic="1"/>
                  <p:pic>
                    <p:nvPicPr>
                      <p:cNvPr id="0" name=""/>
                      <p:cNvPicPr/>
                      <p:nvPr/>
                    </p:nvPicPr>
                    <p:blipFill>
                      <a:blip r:embed="rId9"/>
                      <a:stretch>
                        <a:fillRect/>
                      </a:stretch>
                    </p:blipFill>
                    <p:spPr>
                      <a:xfrm>
                        <a:off x="396765" y="5692402"/>
                        <a:ext cx="2953280" cy="717436"/>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C0994438-C6CE-4125-BD40-255F19712C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1812" y="16099"/>
            <a:ext cx="5237192" cy="3805200"/>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48</a:t>
            </a:r>
            <a:endParaRPr lang="es-PE" dirty="0"/>
          </a:p>
        </p:txBody>
      </p:sp>
      <p:graphicFrame>
        <p:nvGraphicFramePr>
          <p:cNvPr id="4" name="Objeto 3">
            <a:extLst>
              <a:ext uri="{FF2B5EF4-FFF2-40B4-BE49-F238E27FC236}">
                <a16:creationId xmlns:a16="http://schemas.microsoft.com/office/drawing/2014/main" id="{02325F7E-34C0-DC2D-B045-16E472B04927}"/>
              </a:ext>
            </a:extLst>
          </p:cNvPr>
          <p:cNvGraphicFramePr>
            <a:graphicFrameLocks noChangeAspect="1"/>
          </p:cNvGraphicFramePr>
          <p:nvPr>
            <p:extLst>
              <p:ext uri="{D42A27DB-BD31-4B8C-83A1-F6EECF244321}">
                <p14:modId xmlns:p14="http://schemas.microsoft.com/office/powerpoint/2010/main" val="742961082"/>
              </p:ext>
            </p:extLst>
          </p:nvPr>
        </p:nvGraphicFramePr>
        <p:xfrm>
          <a:off x="107423" y="518951"/>
          <a:ext cx="6609806" cy="2898049"/>
        </p:xfrm>
        <a:graphic>
          <a:graphicData uri="http://schemas.openxmlformats.org/presentationml/2006/ole">
            <mc:AlternateContent xmlns:mc="http://schemas.openxmlformats.org/markup-compatibility/2006">
              <mc:Choice xmlns:v="urn:schemas-microsoft-com:vml" Requires="v">
                <p:oleObj spid="_x0000_s7270" name="Worksheet" r:id="rId4" imgW="10058400" imgH="4409975" progId="Excel.Sheet.12">
                  <p:link updateAutomatic="1"/>
                </p:oleObj>
              </mc:Choice>
              <mc:Fallback>
                <p:oleObj name="Worksheet" r:id="rId4" imgW="10058400" imgH="4409975" progId="Excel.Sheet.12">
                  <p:link updateAutomatic="1"/>
                  <p:pic>
                    <p:nvPicPr>
                      <p:cNvPr id="4" name="Objeto 3">
                        <a:extLst>
                          <a:ext uri="{FF2B5EF4-FFF2-40B4-BE49-F238E27FC236}">
                            <a16:creationId xmlns:a16="http://schemas.microsoft.com/office/drawing/2014/main" id="{02325F7E-34C0-DC2D-B045-16E472B04927}"/>
                          </a:ext>
                        </a:extLst>
                      </p:cNvPr>
                      <p:cNvPicPr/>
                      <p:nvPr/>
                    </p:nvPicPr>
                    <p:blipFill>
                      <a:blip r:embed="rId5"/>
                      <a:stretch>
                        <a:fillRect/>
                      </a:stretch>
                    </p:blipFill>
                    <p:spPr>
                      <a:xfrm>
                        <a:off x="107423" y="518951"/>
                        <a:ext cx="6609806" cy="2898049"/>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36205405"/>
              </p:ext>
            </p:extLst>
          </p:nvPr>
        </p:nvGraphicFramePr>
        <p:xfrm>
          <a:off x="6827838" y="528638"/>
          <a:ext cx="5106987" cy="2740025"/>
        </p:xfrm>
        <a:graphic>
          <a:graphicData uri="http://schemas.openxmlformats.org/presentationml/2006/ole">
            <mc:AlternateContent xmlns:mc="http://schemas.openxmlformats.org/markup-compatibility/2006">
              <mc:Choice xmlns:v="urn:schemas-microsoft-com:vml" Requires="v">
                <p:oleObj spid="_x0000_s7271" name="Worksheet" r:id="rId6" imgW="6391215" imgH="3428872" progId="Excel.Sheet.12">
                  <p:link updateAutomatic="1"/>
                </p:oleObj>
              </mc:Choice>
              <mc:Fallback>
                <p:oleObj name="Worksheet" r:id="rId6" imgW="6391215" imgH="3428872"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7"/>
                      <a:stretch>
                        <a:fillRect/>
                      </a:stretch>
                    </p:blipFill>
                    <p:spPr>
                      <a:xfrm>
                        <a:off x="6827838" y="528638"/>
                        <a:ext cx="5106987" cy="27400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3243665223"/>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spid="_x0000_s7272" name="Worksheet" r:id="rId8" imgW="6362844" imgH="3419660" progId="Excel.Sheet.12">
                  <p:link updateAutomatic="1"/>
                </p:oleObj>
              </mc:Choice>
              <mc:Fallback>
                <p:oleObj name="Worksheet" r:id="rId8" imgW="6362844" imgH="3419660"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9"/>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2070577298"/>
              </p:ext>
            </p:extLst>
          </p:nvPr>
        </p:nvGraphicFramePr>
        <p:xfrm>
          <a:off x="6215063" y="3473450"/>
          <a:ext cx="5253037" cy="3135313"/>
        </p:xfrm>
        <a:graphic>
          <a:graphicData uri="http://schemas.openxmlformats.org/presentationml/2006/ole">
            <mc:AlternateContent xmlns:mc="http://schemas.openxmlformats.org/markup-compatibility/2006">
              <mc:Choice xmlns:v="urn:schemas-microsoft-com:vml" Requires="v">
                <p:oleObj spid="_x0000_s7273" name="Macro-Enabled Worksheet" r:id="rId10" imgW="11763363" imgH="6124603" progId="Excel.SheetMacroEnabled.12">
                  <p:link updateAutomatic="1"/>
                </p:oleObj>
              </mc:Choice>
              <mc:Fallback>
                <p:oleObj name="Macro-Enabled Worksheet" r:id="rId10" imgW="11763363" imgH="6124603"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11"/>
                      <a:stretch>
                        <a:fillRect/>
                      </a:stretch>
                    </p:blipFill>
                    <p:spPr>
                      <a:xfrm>
                        <a:off x="6215063" y="3473450"/>
                        <a:ext cx="5253037" cy="3135313"/>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42052</TotalTime>
  <Words>956</Words>
  <Application>Microsoft Office PowerPoint</Application>
  <PresentationFormat>Panorámica</PresentationFormat>
  <Paragraphs>54</Paragraphs>
  <Slides>14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14</vt:i4>
      </vt:variant>
    </vt:vector>
  </HeadingPairs>
  <TitlesOfParts>
    <vt:vector size="40"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C:\BOLETIN_SALA_EPI\HOJA_TRABAJO\CANALES ENDÉMICOS_LIMA_NOTI.xlsx!CANAL_ENDEMICO_REG_TUMBES 2024![CANALES ENDÉMICOS_LIMA_NOTI.xlsx]CANAL_ENDEMICO_REG_TUMBES 2024 2 Gráfico</vt:lpstr>
      <vt:lpstr>C:\BOLETIN_SALA_EPI\HOJA_TRABAJO\HOJA_DENGUE.xlsm!DIAGNO!F13C32:F18C91</vt:lpstr>
      <vt:lpstr>C:\BOLETIN_SALA_EPI\HOJA_TRABAJO\HOJA_DENGUE.xlsm!DIAGNO!F16C7:F23C10</vt:lpstr>
      <vt:lpstr>C:\BOLETIN_SALA_EPI\HOJA_TRABAJO\HOJA_DENGUE.xlsm!DIAGNO!F46C7:F54C11</vt:lpstr>
      <vt:lpstr>C:\BOLETIN_SALA_EPI\HOJA_TRABAJO\HOJA_DENGUE.xlsm!DIAGNO!F89C1:F124C5</vt:lpstr>
      <vt:lpstr>D:\dashword_arbovirosis_tumbes\plot\tabla_casosxaños_misma_semana_para_sala.xlsx!Sheet1!F1C1:F16C15</vt:lpstr>
      <vt:lpstr>D:\dashword_arbovirosis_tumbes\plot\TABLA_NUMEROS_CASOS_INCIDENCIA_DEFUNCIONES_PARA SALA.xlsx!Sheet1!F1C1:F7C6</vt:lpstr>
      <vt:lpstr>D:\dashword_arbovirosis_tumbes\plot\tabla_sexo_evida_distrito_para_sala2023.xlsx!Sheet1!F1C6:F25C8</vt:lpstr>
      <vt:lpstr>C:\BOLETIN_SALA_EPI\HOJA_TRABAJO\HOJA_DENGUE.xlsm!F_INGRESO_ULT_6SE!F116C11:F131C18</vt:lpstr>
      <vt:lpstr>C:\BOLETIN_SALA_EPI\HOJA_TRABAJO\HOJA_DENGUE.xlsm!DIST_G_ETAREO!F260C2:F263C7</vt:lpstr>
      <vt:lpstr>D:\dashword_arbovirosis_tumbes\plot\CASOS_PROVINCIA_DISTRITO_2 ULTIMOS AÑOS.xlsx!Sheet1!F1C13:F20C21</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D:\dashword_arbovirosis_tumbes\plot\FORMAS CLINICAS Y TIPO DE DX.xlsx!Sheet1!F25C1:F42C18</vt:lpstr>
      <vt:lpstr>C:\BOLETIN_SALA_EPI\HOJA_TRABAJO\HOJA_DENGUE.xlsm!MAPDENGUE!F16C1:F20C4</vt:lpstr>
      <vt:lpstr>C:\BOLETIN_SALA_EPI\HOJA_TRABAJO\HOJA_DENGUE.xlsm!MAPRIESGO_DENGUE_6SEMNAS!F16C1:F20C4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01-48/2024</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Epidemiologia</cp:lastModifiedBy>
  <cp:revision>2471</cp:revision>
  <cp:lastPrinted>2019-12-20T14:15:45Z</cp:lastPrinted>
  <dcterms:created xsi:type="dcterms:W3CDTF">2017-09-26T13:16:33Z</dcterms:created>
  <dcterms:modified xsi:type="dcterms:W3CDTF">2024-12-05T13:51:21Z</dcterms:modified>
</cp:coreProperties>
</file>