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 id="388" r:id="rId16"/>
    <p:sldId id="372" r:id="rId17"/>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 id="388"/>
            <p14:sldId id="372"/>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p:scale>
          <a:sx n="100" d="100"/>
          <a:sy n="100" d="100"/>
        </p:scale>
        <p:origin x="936" y="3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4/02/2025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097A0B6B-9419-4CB2-98D6-05AA72285DE6}" type="datetime1">
              <a:rPr lang="es-PE" smtClean="0"/>
              <a:t>4/02/2025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86B0F32-F392-4427-8F0F-666280D9AD62}" type="datetime1">
              <a:rPr lang="es-PE" smtClean="0"/>
              <a:t>4/02/2025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2A722D53-82A0-4EB8-901B-15AE873F1DC9}" type="datetime1">
              <a:rPr lang="es-PE" smtClean="0"/>
              <a:t>4/02/2025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4D64796-2BF8-4042-B296-CED44E19CE27}" type="datetime1">
              <a:rPr lang="es-PE" smtClean="0"/>
              <a:t>4/02/2025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6419586-3DEB-4889-8605-3B3E9D901203}" type="datetime1">
              <a:rPr lang="es-PE" smtClean="0"/>
              <a:t>4/02/2025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49F58F3A-76B3-4FA1-A7CA-65DE0D44D626}" type="datetime1">
              <a:rPr lang="es-PE" smtClean="0"/>
              <a:t>4/02/2025</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FC94ED1-D91B-4592-8D7E-7C810CEE1E95}" type="datetime1">
              <a:rPr lang="es-PE" smtClean="0"/>
              <a:t>4/02/2025</a:t>
            </a:fld>
            <a:endParaRPr lang="es-PE"/>
          </a:p>
        </p:txBody>
      </p:sp>
      <p:sp>
        <p:nvSpPr>
          <p:cNvPr id="8" name="Marcador de pie de página 7"/>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445C4DB4-555B-4D03-8568-02FC1F8FC959}" type="datetime1">
              <a:rPr lang="es-PE" smtClean="0"/>
              <a:t>4/02/2025</a:t>
            </a:fld>
            <a:endParaRPr lang="es-PE"/>
          </a:p>
        </p:txBody>
      </p:sp>
      <p:sp>
        <p:nvSpPr>
          <p:cNvPr id="4" name="Marcador de pie de página 3"/>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DF0E174-3C74-45F9-ABB6-348D69457D2D}" type="datetime1">
              <a:rPr lang="es-PE" smtClean="0"/>
              <a:t>4/02/2025</a:t>
            </a:fld>
            <a:endParaRPr lang="es-PE"/>
          </a:p>
        </p:txBody>
      </p:sp>
      <p:sp>
        <p:nvSpPr>
          <p:cNvPr id="3" name="Marcador de pie de página 2"/>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FED2CB-813D-4FA9-AC0E-2E90F111EECE}" type="datetime1">
              <a:rPr lang="es-PE" smtClean="0"/>
              <a:t>4/02/2025</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EC05672-3EA1-4EDD-AFDB-22FB0A6768A2}" type="datetime1">
              <a:rPr lang="es-PE" smtClean="0"/>
              <a:t>4/02/2025</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05</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7039-A29F-4A20-82B4-87F44B81A0A1}" type="datetime1">
              <a:rPr lang="es-PE" smtClean="0"/>
              <a:t>4/02/2025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Fuente: Dirección Ejecutiva de Epidemiología – Tumbes/Notiweb-CDC/MINSA (*) Hasta la SE. 05</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file:///C:\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hyperlink" Target="https://www.senamhi.gob.pe/?&amp;p=pronostico-climatic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3C32:F19C47" TargetMode="External"/><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46C7:F54C11" TargetMode="External"/><Relationship Id="rId5" Type="http://schemas.openxmlformats.org/officeDocument/2006/relationships/image" Target="../media/image11.jpeg"/><Relationship Id="rId10" Type="http://schemas.openxmlformats.org/officeDocument/2006/relationships/image" Target="../media/image10.emf"/><Relationship Id="rId4" Type="http://schemas.openxmlformats.org/officeDocument/2006/relationships/image" Target="../media/image3.png"/><Relationship Id="rId9" Type="http://schemas.openxmlformats.org/officeDocument/2006/relationships/oleObject" Target="file:///C:\BOLETIN_SALA_EPI\HOJA_TRABAJO\HOJA_DENGUE.xlsm!DIAGNO!F18C7:F25C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C:\dashword_arbovirosis_tumbes\plot\TABLA_NUMEROS_CASOS_INCIDENCIA_DEFUNCIONES_PARA%20SALA.xlsx!Sheet1!F1C1:F7C6" TargetMode="External"/><Relationship Id="rId5" Type="http://schemas.openxmlformats.org/officeDocument/2006/relationships/image" Target="../media/image16.emf"/><Relationship Id="rId4" Type="http://schemas.openxmlformats.org/officeDocument/2006/relationships/oleObject" Target="file:///C:\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dashword_arbovirosis_tumbes\plot\tabla_sexo_evida_distrito_para_sala2023.xlsx!Sheet1!F1C6:F25C8" TargetMode="External"/><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DIST_G_ETAREO!F260C2:F263C7" TargetMode="External"/><Relationship Id="rId5" Type="http://schemas.openxmlformats.org/officeDocument/2006/relationships/image" Target="../media/image18.emf"/><Relationship Id="rId10" Type="http://schemas.openxmlformats.org/officeDocument/2006/relationships/image" Target="../media/image21.png"/><Relationship Id="rId4" Type="http://schemas.openxmlformats.org/officeDocument/2006/relationships/oleObject" Target="file:///C:\BOLETIN_SALA_EPI\HOJA_TRABAJO\HOJA_DENGUE.xlsm!F_INGRESO_ULT_6SE!F116C11:F131C18" TargetMode="External"/><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JA_TRABAJO\HOJA_DENGUE.xlsm!DIAGNO!%5bHOJA_DENGUE.xlsm%5dDIAGNO%20Gr&#225;fico%204" TargetMode="External"/><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2" TargetMode="External"/><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file:///C:\dashword_arbovirosis_tumbes\plot\CASOS_PROVINCIA_DISTRITO_2%20ULTIMOS%20A&#209;OS.xlsx!Sheet1!F1C13:F20C21" TargetMode="External"/><Relationship Id="rId4" Type="http://schemas.openxmlformats.org/officeDocument/2006/relationships/oleObject" Target="file:///C:\BOLETIN_SALA_EPI\HOSPITALIZADOS_DENGUE\Hospitalizados.xlsx!TD!%5bHospitalizados.xlsx%5dTD%20Gr&#225;fico%201" TargetMode="External"/><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2209389244"/>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94"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26 enero al 01 febrero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1323439"/>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S.E.052</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MX"/>
              <a:t>Fuente: Dirección Ejecutiva de Epidemiología – Tumbes/Notiweb-CDC/MINSA (*) Hasta la SE. 05</a:t>
            </a:r>
            <a:endParaRPr lang="es-PE" dirty="0"/>
          </a:p>
        </p:txBody>
      </p:sp>
      <p:graphicFrame>
        <p:nvGraphicFramePr>
          <p:cNvPr id="4" name="Objeto 3">
            <a:extLst>
              <a:ext uri="{FF2B5EF4-FFF2-40B4-BE49-F238E27FC236}">
                <a16:creationId xmlns:a16="http://schemas.microsoft.com/office/drawing/2014/main" id="{D0204174-13D2-4932-B95E-80B03CA4CEC8}"/>
              </a:ext>
            </a:extLst>
          </p:cNvPr>
          <p:cNvGraphicFramePr>
            <a:graphicFrameLocks noChangeAspect="1"/>
          </p:cNvGraphicFramePr>
          <p:nvPr>
            <p:extLst>
              <p:ext uri="{D42A27DB-BD31-4B8C-83A1-F6EECF244321}">
                <p14:modId xmlns:p14="http://schemas.microsoft.com/office/powerpoint/2010/main" val="4274420334"/>
              </p:ext>
            </p:extLst>
          </p:nvPr>
        </p:nvGraphicFramePr>
        <p:xfrm>
          <a:off x="985837" y="1046163"/>
          <a:ext cx="10220325" cy="3848100"/>
        </p:xfrm>
        <a:graphic>
          <a:graphicData uri="http://schemas.openxmlformats.org/presentationml/2006/ole">
            <mc:AlternateContent xmlns:mc="http://schemas.openxmlformats.org/markup-compatibility/2006">
              <mc:Choice xmlns:v="urn:schemas-microsoft-com:vml" Requires="v">
                <p:oleObj spid="_x0000_s8264" name="Worksheet" r:id="rId4" imgW="10220178" imgH="3848134" progId="Excel.Sheet.12">
                  <p:link updateAutomatic="1"/>
                </p:oleObj>
              </mc:Choice>
              <mc:Fallback>
                <p:oleObj name="Worksheet" r:id="rId4" imgW="10220178" imgH="3848134" progId="Excel.Sheet.12">
                  <p:link updateAutomatic="1"/>
                  <p:pic>
                    <p:nvPicPr>
                      <p:cNvPr id="0" name=""/>
                      <p:cNvPicPr/>
                      <p:nvPr/>
                    </p:nvPicPr>
                    <p:blipFill>
                      <a:blip r:embed="rId5"/>
                      <a:stretch>
                        <a:fillRect/>
                      </a:stretch>
                    </p:blipFill>
                    <p:spPr>
                      <a:xfrm>
                        <a:off x="985837" y="1046163"/>
                        <a:ext cx="10220325" cy="3848100"/>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01-05/2025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01-05/2025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(51-52/2024-01-04/2025)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MX"/>
              <a:t>Fuente: Dirección Ejecutiva de Epidemiología – Tumbes/Notiweb-CDC/MINSA (*) Hasta la SE. 05</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418669323"/>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9364" name="Macro-Enabled Worksheet" r:id="rId3" imgW="2438298" imgH="819286" progId="Excel.SheetMacroEnabled.12">
                  <p:link updateAutomatic="1"/>
                </p:oleObj>
              </mc:Choice>
              <mc:Fallback>
                <p:oleObj name="Macro-Enabled Worksheet" r:id="rId3" imgW="2438298" imgH="819286" progId="Excel.SheetMacroEnabled.12">
                  <p:link updateAutomatic="1"/>
                  <p:pic>
                    <p:nvPicPr>
                      <p:cNvPr id="0" name=""/>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3621958241"/>
              </p:ext>
            </p:extLst>
          </p:nvPr>
        </p:nvGraphicFramePr>
        <p:xfrm>
          <a:off x="9196388" y="5091113"/>
          <a:ext cx="2695575" cy="857250"/>
        </p:xfrm>
        <a:graphic>
          <a:graphicData uri="http://schemas.openxmlformats.org/presentationml/2006/ole">
            <mc:AlternateContent xmlns:mc="http://schemas.openxmlformats.org/markup-compatibility/2006">
              <mc:Choice xmlns:v="urn:schemas-microsoft-com:vml" Requires="v">
                <p:oleObj spid="_x0000_s9365" name="Macro-Enabled Worksheet" r:id="rId5" imgW="2695492" imgH="857250" progId="Excel.SheetMacroEnabled.12">
                  <p:link updateAutomatic="1"/>
                </p:oleObj>
              </mc:Choice>
              <mc:Fallback>
                <p:oleObj name="Macro-Enabled Worksheet" r:id="rId5" imgW="2695492" imgH="857250" progId="Excel.SheetMacroEnabled.12">
                  <p:link updateAutomatic="1"/>
                  <p:pic>
                    <p:nvPicPr>
                      <p:cNvPr id="0" name=""/>
                      <p:cNvPicPr/>
                      <p:nvPr/>
                    </p:nvPicPr>
                    <p:blipFill>
                      <a:blip r:embed="rId6"/>
                      <a:stretch>
                        <a:fillRect/>
                      </a:stretch>
                    </p:blipFill>
                    <p:spPr>
                      <a:xfrm>
                        <a:off x="9196388" y="5091113"/>
                        <a:ext cx="2695575" cy="857250"/>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5D950340-05A7-4F91-81D6-CF3D3D90E58B}"/>
              </a:ext>
            </a:extLst>
          </p:cNvPr>
          <p:cNvPicPr>
            <a:picLocks noChangeAspect="1"/>
          </p:cNvPicPr>
          <p:nvPr/>
        </p:nvPicPr>
        <p:blipFill>
          <a:blip r:embed="rId7"/>
          <a:stretch>
            <a:fillRect/>
          </a:stretch>
        </p:blipFill>
        <p:spPr>
          <a:xfrm>
            <a:off x="426576" y="1789240"/>
            <a:ext cx="4301499" cy="3520800"/>
          </a:xfrm>
          <a:prstGeom prst="rect">
            <a:avLst/>
          </a:prstGeom>
        </p:spPr>
      </p:pic>
      <p:pic>
        <p:nvPicPr>
          <p:cNvPr id="9" name="Imagen 8">
            <a:extLst>
              <a:ext uri="{FF2B5EF4-FFF2-40B4-BE49-F238E27FC236}">
                <a16:creationId xmlns:a16="http://schemas.microsoft.com/office/drawing/2014/main" id="{AD44A554-FC16-4A64-A2FE-650210546643}"/>
              </a:ext>
            </a:extLst>
          </p:cNvPr>
          <p:cNvPicPr>
            <a:picLocks noChangeAspect="1"/>
          </p:cNvPicPr>
          <p:nvPr/>
        </p:nvPicPr>
        <p:blipFill>
          <a:blip r:embed="rId8"/>
          <a:stretch>
            <a:fillRect/>
          </a:stretch>
        </p:blipFill>
        <p:spPr>
          <a:xfrm>
            <a:off x="6349025" y="1892310"/>
            <a:ext cx="4288836"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(01-05)</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584775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el año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MX"/>
              <a:t>Fuente: Dirección Ejecutiva de Epidemiología – Tumbes/Notiweb-CDC/MINSA (*) Hasta la SE. 05</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4" name="Imagen 3">
            <a:extLst>
              <a:ext uri="{FF2B5EF4-FFF2-40B4-BE49-F238E27FC236}">
                <a16:creationId xmlns:a16="http://schemas.microsoft.com/office/drawing/2014/main" id="{9259A4D1-EAF9-4C9F-909B-C8C3A7A8794D}"/>
              </a:ext>
            </a:extLst>
          </p:cNvPr>
          <p:cNvPicPr>
            <a:picLocks noChangeAspect="1"/>
          </p:cNvPicPr>
          <p:nvPr/>
        </p:nvPicPr>
        <p:blipFill>
          <a:blip r:embed="rId6"/>
          <a:stretch>
            <a:fillRect/>
          </a:stretch>
        </p:blipFill>
        <p:spPr>
          <a:xfrm>
            <a:off x="150336" y="639207"/>
            <a:ext cx="4681266" cy="2491200"/>
          </a:xfrm>
          <a:prstGeom prst="rect">
            <a:avLst/>
          </a:prstGeom>
        </p:spPr>
      </p:pic>
      <p:pic>
        <p:nvPicPr>
          <p:cNvPr id="12" name="Imagen 11">
            <a:extLst>
              <a:ext uri="{FF2B5EF4-FFF2-40B4-BE49-F238E27FC236}">
                <a16:creationId xmlns:a16="http://schemas.microsoft.com/office/drawing/2014/main" id="{DA2EA40C-B12B-4FA0-BE1B-B18F549AB675}"/>
              </a:ext>
            </a:extLst>
          </p:cNvPr>
          <p:cNvPicPr>
            <a:picLocks noChangeAspect="1"/>
          </p:cNvPicPr>
          <p:nvPr/>
        </p:nvPicPr>
        <p:blipFill>
          <a:blip r:embed="rId7"/>
          <a:stretch>
            <a:fillRect/>
          </a:stretch>
        </p:blipFill>
        <p:spPr>
          <a:xfrm>
            <a:off x="145842" y="3633399"/>
            <a:ext cx="4612034"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438259DD-A08F-4DE7-A51F-085D939F24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24" t="5512" r="19642" b="18035"/>
          <a:stretch/>
        </p:blipFill>
        <p:spPr>
          <a:xfrm>
            <a:off x="8012377" y="1913157"/>
            <a:ext cx="3992268" cy="2988000"/>
          </a:xfrm>
          <a:prstGeom prst="rect">
            <a:avLst/>
          </a:prstGeom>
        </p:spPr>
      </p:pic>
      <p:pic>
        <p:nvPicPr>
          <p:cNvPr id="24" name="Imagen 23">
            <a:extLst>
              <a:ext uri="{FF2B5EF4-FFF2-40B4-BE49-F238E27FC236}">
                <a16:creationId xmlns:a16="http://schemas.microsoft.com/office/drawing/2014/main" id="{28E2D632-317F-4EFA-8A8C-56D6773F98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76" t="7344" r="15949" b="11295"/>
          <a:stretch/>
        </p:blipFill>
        <p:spPr>
          <a:xfrm>
            <a:off x="4209084" y="1913157"/>
            <a:ext cx="3732813" cy="2988000"/>
          </a:xfrm>
          <a:prstGeom prst="rect">
            <a:avLst/>
          </a:prstGeom>
        </p:spPr>
      </p:pic>
      <p:pic>
        <p:nvPicPr>
          <p:cNvPr id="10" name="Imagen 9">
            <a:extLst>
              <a:ext uri="{FF2B5EF4-FFF2-40B4-BE49-F238E27FC236}">
                <a16:creationId xmlns:a16="http://schemas.microsoft.com/office/drawing/2014/main" id="{F3631B01-0BA1-449A-9101-E85F897674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10" t="5512" r="5819" b="2237"/>
          <a:stretch/>
        </p:blipFill>
        <p:spPr>
          <a:xfrm>
            <a:off x="241966" y="1921300"/>
            <a:ext cx="3887397"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CONTROL VECTORIAL- 2025</a:t>
            </a:r>
            <a:br>
              <a:rPr lang="es-PE" sz="4000" b="1" dirty="0">
                <a:solidFill>
                  <a:schemeClr val="bg1"/>
                </a:solidFill>
              </a:rPr>
            </a:br>
            <a:r>
              <a:rPr lang="es-PE" sz="3600" b="1" dirty="0">
                <a:solidFill>
                  <a:schemeClr val="bg1"/>
                </a:solidFill>
              </a:rPr>
              <a:t>REGION TUMBES –  SE (01-05)</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94434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CONTROL VECTORIAL</a:t>
            </a:r>
          </a:p>
          <a:p>
            <a:pPr algn="ctr"/>
            <a:r>
              <a:rPr lang="es-PE" sz="1800" b="1" dirty="0">
                <a:solidFill>
                  <a:schemeClr val="bg1"/>
                </a:solidFill>
              </a:rPr>
              <a:t>REGION TUMBES  SE 01-05/2025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2105713" y="6648354"/>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APP DENGUE – DIRESA TUMBES </a:t>
            </a:r>
          </a:p>
          <a:p>
            <a:r>
              <a:rPr lang="es-PE" sz="1200" b="1" i="1" dirty="0">
                <a:solidFill>
                  <a:srgbClr val="FF0000"/>
                </a:solidFill>
              </a:rPr>
              <a:t>                </a:t>
            </a:r>
          </a:p>
        </p:txBody>
      </p:sp>
      <p:sp>
        <p:nvSpPr>
          <p:cNvPr id="10" name="CuadroTexto 9">
            <a:extLst>
              <a:ext uri="{FF2B5EF4-FFF2-40B4-BE49-F238E27FC236}">
                <a16:creationId xmlns:a16="http://schemas.microsoft.com/office/drawing/2014/main" id="{DE31BEAD-B109-4970-B92B-DE412AD7CE32}"/>
              </a:ext>
            </a:extLst>
          </p:cNvPr>
          <p:cNvSpPr txBox="1"/>
          <p:nvPr/>
        </p:nvSpPr>
        <p:spPr>
          <a:xfrm>
            <a:off x="4128121" y="524830"/>
            <a:ext cx="3857036" cy="461665"/>
          </a:xfrm>
          <a:prstGeom prst="rect">
            <a:avLst/>
          </a:prstGeom>
          <a:noFill/>
        </p:spPr>
        <p:txBody>
          <a:bodyPr wrap="square">
            <a:spAutoFit/>
          </a:bodyPr>
          <a:lstStyle/>
          <a:p>
            <a:pPr algn="ctr"/>
            <a:r>
              <a:rPr lang="es-PE" sz="1200" b="1" dirty="0">
                <a:effectLst>
                  <a:outerShdw blurRad="38100" dist="38100" dir="2700000" algn="tl">
                    <a:srgbClr val="000000">
                      <a:alpha val="43137"/>
                    </a:srgbClr>
                  </a:outerShdw>
                </a:effectLst>
              </a:rPr>
              <a:t>VIVIENDAS INSPECCIONADAS Y VIVIENDAS POSITIVAS (SE52/2024 – 01-05/2025)</a:t>
            </a:r>
          </a:p>
        </p:txBody>
      </p:sp>
      <p:sp>
        <p:nvSpPr>
          <p:cNvPr id="20" name="CuadroTexto 19">
            <a:extLst>
              <a:ext uri="{FF2B5EF4-FFF2-40B4-BE49-F238E27FC236}">
                <a16:creationId xmlns:a16="http://schemas.microsoft.com/office/drawing/2014/main" id="{D95F3C12-BB32-40C4-8375-C0CBFA7921C2}"/>
              </a:ext>
            </a:extLst>
          </p:cNvPr>
          <p:cNvSpPr txBox="1"/>
          <p:nvPr/>
        </p:nvSpPr>
        <p:spPr>
          <a:xfrm>
            <a:off x="6056639" y="2621603"/>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TUMBES</a:t>
            </a:r>
          </a:p>
        </p:txBody>
      </p:sp>
      <p:pic>
        <p:nvPicPr>
          <p:cNvPr id="27" name="Imagen 26">
            <a:extLst>
              <a:ext uri="{FF2B5EF4-FFF2-40B4-BE49-F238E27FC236}">
                <a16:creationId xmlns:a16="http://schemas.microsoft.com/office/drawing/2014/main" id="{76655677-8AC8-4B5C-BF95-F7BEE79788FC}"/>
              </a:ext>
            </a:extLst>
          </p:cNvPr>
          <p:cNvPicPr>
            <a:picLocks noChangeAspect="1"/>
          </p:cNvPicPr>
          <p:nvPr/>
        </p:nvPicPr>
        <p:blipFill>
          <a:blip r:embed="rId2"/>
          <a:stretch>
            <a:fillRect/>
          </a:stretch>
        </p:blipFill>
        <p:spPr>
          <a:xfrm>
            <a:off x="78240" y="5661469"/>
            <a:ext cx="2076740" cy="1028844"/>
          </a:xfrm>
          <a:prstGeom prst="rect">
            <a:avLst/>
          </a:prstGeom>
        </p:spPr>
      </p:pic>
      <p:pic>
        <p:nvPicPr>
          <p:cNvPr id="6" name="Imagen 5">
            <a:extLst>
              <a:ext uri="{FF2B5EF4-FFF2-40B4-BE49-F238E27FC236}">
                <a16:creationId xmlns:a16="http://schemas.microsoft.com/office/drawing/2014/main" id="{2F6A402C-0585-4695-A318-8C7281ACD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 y="524830"/>
            <a:ext cx="4049112" cy="3013200"/>
          </a:xfrm>
          <a:prstGeom prst="rect">
            <a:avLst/>
          </a:prstGeom>
        </p:spPr>
      </p:pic>
      <p:pic>
        <p:nvPicPr>
          <p:cNvPr id="9" name="Imagen 8">
            <a:extLst>
              <a:ext uri="{FF2B5EF4-FFF2-40B4-BE49-F238E27FC236}">
                <a16:creationId xmlns:a16="http://schemas.microsoft.com/office/drawing/2014/main" id="{71E106E9-F4AD-422F-AF29-AFC4DE03E1D2}"/>
              </a:ext>
            </a:extLst>
          </p:cNvPr>
          <p:cNvPicPr>
            <a:picLocks noChangeAspect="1"/>
          </p:cNvPicPr>
          <p:nvPr/>
        </p:nvPicPr>
        <p:blipFill>
          <a:blip r:embed="rId4"/>
          <a:stretch>
            <a:fillRect/>
          </a:stretch>
        </p:blipFill>
        <p:spPr>
          <a:xfrm>
            <a:off x="2105713" y="3567139"/>
            <a:ext cx="3171065" cy="2713641"/>
          </a:xfrm>
          <a:prstGeom prst="rect">
            <a:avLst/>
          </a:prstGeom>
          <a:ln>
            <a:noFill/>
          </a:ln>
          <a:effectLst>
            <a:softEdge rad="112500"/>
          </a:effectLst>
        </p:spPr>
      </p:pic>
      <p:sp>
        <p:nvSpPr>
          <p:cNvPr id="18" name="CuadroTexto 17">
            <a:extLst>
              <a:ext uri="{FF2B5EF4-FFF2-40B4-BE49-F238E27FC236}">
                <a16:creationId xmlns:a16="http://schemas.microsoft.com/office/drawing/2014/main" id="{A66AE6C7-8EC0-46DA-B6DD-5B394E9B1555}"/>
              </a:ext>
            </a:extLst>
          </p:cNvPr>
          <p:cNvSpPr txBox="1"/>
          <p:nvPr/>
        </p:nvSpPr>
        <p:spPr>
          <a:xfrm>
            <a:off x="1861356" y="3644808"/>
            <a:ext cx="1667346" cy="646331"/>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PUERTO PIZARRO</a:t>
            </a:r>
          </a:p>
        </p:txBody>
      </p:sp>
      <p:pic>
        <p:nvPicPr>
          <p:cNvPr id="13" name="Imagen 12">
            <a:extLst>
              <a:ext uri="{FF2B5EF4-FFF2-40B4-BE49-F238E27FC236}">
                <a16:creationId xmlns:a16="http://schemas.microsoft.com/office/drawing/2014/main" id="{41C8D63C-F380-47A1-8359-B3E58AA2099D}"/>
              </a:ext>
            </a:extLst>
          </p:cNvPr>
          <p:cNvPicPr>
            <a:picLocks noChangeAspect="1"/>
          </p:cNvPicPr>
          <p:nvPr/>
        </p:nvPicPr>
        <p:blipFill>
          <a:blip r:embed="rId5"/>
          <a:stretch>
            <a:fillRect/>
          </a:stretch>
        </p:blipFill>
        <p:spPr>
          <a:xfrm>
            <a:off x="5926734" y="3538030"/>
            <a:ext cx="6188402" cy="3013201"/>
          </a:xfrm>
          <a:prstGeom prst="rect">
            <a:avLst/>
          </a:prstGeom>
          <a:ln>
            <a:noFill/>
          </a:ln>
          <a:effectLst>
            <a:softEdge rad="112500"/>
          </a:effectLst>
        </p:spPr>
      </p:pic>
      <p:sp>
        <p:nvSpPr>
          <p:cNvPr id="17" name="CuadroTexto 16">
            <a:extLst>
              <a:ext uri="{FF2B5EF4-FFF2-40B4-BE49-F238E27FC236}">
                <a16:creationId xmlns:a16="http://schemas.microsoft.com/office/drawing/2014/main" id="{92CDD854-5242-4107-895A-E7F839F716D4}"/>
              </a:ext>
            </a:extLst>
          </p:cNvPr>
          <p:cNvSpPr txBox="1"/>
          <p:nvPr/>
        </p:nvSpPr>
        <p:spPr>
          <a:xfrm>
            <a:off x="6674957" y="3815029"/>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LA CRUZ</a:t>
            </a:r>
          </a:p>
        </p:txBody>
      </p:sp>
      <p:pic>
        <p:nvPicPr>
          <p:cNvPr id="16" name="Imagen 15">
            <a:extLst>
              <a:ext uri="{FF2B5EF4-FFF2-40B4-BE49-F238E27FC236}">
                <a16:creationId xmlns:a16="http://schemas.microsoft.com/office/drawing/2014/main" id="{4DAD1F05-EEE2-419F-940A-8F4C10AB9554}"/>
              </a:ext>
            </a:extLst>
          </p:cNvPr>
          <p:cNvPicPr>
            <a:picLocks noChangeAspect="1"/>
          </p:cNvPicPr>
          <p:nvPr/>
        </p:nvPicPr>
        <p:blipFill>
          <a:blip r:embed="rId6"/>
          <a:stretch>
            <a:fillRect/>
          </a:stretch>
        </p:blipFill>
        <p:spPr>
          <a:xfrm>
            <a:off x="4607269" y="1012453"/>
            <a:ext cx="5742565" cy="2499619"/>
          </a:xfrm>
          <a:prstGeom prst="rect">
            <a:avLst/>
          </a:prstGeom>
          <a:ln>
            <a:noFill/>
          </a:ln>
          <a:effectLst>
            <a:softEdge rad="112500"/>
          </a:effectLst>
        </p:spPr>
      </p:pic>
      <p:sp>
        <p:nvSpPr>
          <p:cNvPr id="28" name="CuadroTexto 27">
            <a:extLst>
              <a:ext uri="{FF2B5EF4-FFF2-40B4-BE49-F238E27FC236}">
                <a16:creationId xmlns:a16="http://schemas.microsoft.com/office/drawing/2014/main" id="{89378F8A-59D3-4684-AC4E-E3EFF9576E78}"/>
              </a:ext>
            </a:extLst>
          </p:cNvPr>
          <p:cNvSpPr txBox="1"/>
          <p:nvPr/>
        </p:nvSpPr>
        <p:spPr>
          <a:xfrm>
            <a:off x="4653297" y="1263030"/>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CORRALES</a:t>
            </a:r>
          </a:p>
        </p:txBody>
      </p:sp>
    </p:spTree>
    <p:extLst>
      <p:ext uri="{BB962C8B-B14F-4D97-AF65-F5344CB8AC3E}">
        <p14:creationId xmlns:p14="http://schemas.microsoft.com/office/powerpoint/2010/main" val="354133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(05)</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01-05/2025</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MX"/>
              <a:t>Fuente: Dirección Ejecutiva de Epidemiología – Tumbes/Notiweb-CDC/MINSA (*) Hasta la SE. 05</a:t>
            </a:r>
            <a:endParaRPr lang="es-PE" dirty="0"/>
          </a:p>
        </p:txBody>
      </p:sp>
      <p:graphicFrame>
        <p:nvGraphicFramePr>
          <p:cNvPr id="4" name="Objeto 3">
            <a:extLst>
              <a:ext uri="{FF2B5EF4-FFF2-40B4-BE49-F238E27FC236}">
                <a16:creationId xmlns:a16="http://schemas.microsoft.com/office/drawing/2014/main" id="{F38D9042-4A46-41BC-92BF-560D808B0F61}"/>
              </a:ext>
            </a:extLst>
          </p:cNvPr>
          <p:cNvGraphicFramePr>
            <a:graphicFrameLocks noChangeAspect="1"/>
          </p:cNvGraphicFramePr>
          <p:nvPr>
            <p:extLst>
              <p:ext uri="{D42A27DB-BD31-4B8C-83A1-F6EECF244321}">
                <p14:modId xmlns:p14="http://schemas.microsoft.com/office/powerpoint/2010/main" val="3410077713"/>
              </p:ext>
            </p:extLst>
          </p:nvPr>
        </p:nvGraphicFramePr>
        <p:xfrm>
          <a:off x="2841236" y="912640"/>
          <a:ext cx="6181725" cy="4191000"/>
        </p:xfrm>
        <a:graphic>
          <a:graphicData uri="http://schemas.openxmlformats.org/presentationml/2006/ole">
            <mc:AlternateContent xmlns:mc="http://schemas.openxmlformats.org/markup-compatibility/2006">
              <mc:Choice xmlns:v="urn:schemas-microsoft-com:vml" Requires="v">
                <p:oleObj spid="_x0000_s2187" name="Worksheet" r:id="rId4" imgW="6181833" imgH="4191034" progId="Excel.Sheet.12">
                  <p:link updateAutomatic="1"/>
                </p:oleObj>
              </mc:Choice>
              <mc:Fallback>
                <p:oleObj name="Worksheet" r:id="rId4" imgW="6181833" imgH="4191034" progId="Excel.Sheet.12">
                  <p:link updateAutomatic="1"/>
                  <p:pic>
                    <p:nvPicPr>
                      <p:cNvPr id="0" name=""/>
                      <p:cNvPicPr/>
                      <p:nvPr/>
                    </p:nvPicPr>
                    <p:blipFill>
                      <a:blip r:embed="rId5"/>
                      <a:stretch>
                        <a:fillRect/>
                      </a:stretch>
                    </p:blipFill>
                    <p:spPr>
                      <a:xfrm>
                        <a:off x="2841236" y="912640"/>
                        <a:ext cx="6181725" cy="419100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4BEAEBBD-A91E-4547-AB58-7403BC4FB42A}"/>
              </a:ext>
            </a:extLst>
          </p:cNvPr>
          <p:cNvGraphicFramePr>
            <a:graphicFrameLocks noChangeAspect="1"/>
          </p:cNvGraphicFramePr>
          <p:nvPr>
            <p:extLst>
              <p:ext uri="{D42A27DB-BD31-4B8C-83A1-F6EECF244321}">
                <p14:modId xmlns:p14="http://schemas.microsoft.com/office/powerpoint/2010/main" val="4137351698"/>
              </p:ext>
            </p:extLst>
          </p:nvPr>
        </p:nvGraphicFramePr>
        <p:xfrm>
          <a:off x="4230688" y="5038725"/>
          <a:ext cx="9137650" cy="1522413"/>
        </p:xfrm>
        <a:graphic>
          <a:graphicData uri="http://schemas.openxmlformats.org/presentationml/2006/ole">
            <mc:AlternateContent xmlns:mc="http://schemas.openxmlformats.org/markup-compatibility/2006">
              <mc:Choice xmlns:v="urn:schemas-microsoft-com:vml" Requires="v">
                <p:oleObj spid="_x0000_s2188" name="Macro-Enabled Worksheet" r:id="rId6" imgW="10296633" imgH="1714500" progId="Excel.SheetMacroEnabled.12">
                  <p:link updateAutomatic="1"/>
                </p:oleObj>
              </mc:Choice>
              <mc:Fallback>
                <p:oleObj name="Macro-Enabled Worksheet" r:id="rId6" imgW="10296633" imgH="1714500" progId="Excel.SheetMacroEnabled.12">
                  <p:link updateAutomatic="1"/>
                  <p:pic>
                    <p:nvPicPr>
                      <p:cNvPr id="0" name=""/>
                      <p:cNvPicPr/>
                      <p:nvPr/>
                    </p:nvPicPr>
                    <p:blipFill>
                      <a:blip r:embed="rId7"/>
                      <a:stretch>
                        <a:fillRect/>
                      </a:stretch>
                    </p:blipFill>
                    <p:spPr>
                      <a:xfrm>
                        <a:off x="4230688" y="5038725"/>
                        <a:ext cx="9137650" cy="1522413"/>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MX"/>
              <a:t>Fuente: Dirección Ejecutiva de Epidemiología – Tumbes/Notiweb-CDC/MINSA (*) Hasta la SE. 05</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223926760"/>
              </p:ext>
            </p:extLst>
          </p:nvPr>
        </p:nvGraphicFramePr>
        <p:xfrm>
          <a:off x="8589963" y="2289175"/>
          <a:ext cx="3497262" cy="1036638"/>
        </p:xfrm>
        <a:graphic>
          <a:graphicData uri="http://schemas.openxmlformats.org/presentationml/2006/ole">
            <mc:AlternateContent xmlns:mc="http://schemas.openxmlformats.org/markup-compatibility/2006">
              <mc:Choice xmlns:v="urn:schemas-microsoft-com:vml" Requires="v">
                <p:oleObj spid="_x0000_s3214" name="Macro-Enabled Worksheet" r:id="rId6" imgW="5876931" imgH="1742973" progId="Excel.SheetMacroEnabled.12">
                  <p:link updateAutomatic="1"/>
                </p:oleObj>
              </mc:Choice>
              <mc:Fallback>
                <p:oleObj name="Macro-Enabled Worksheet" r:id="rId6" imgW="5876931" imgH="1742973" progId="Excel.SheetMacroEnabled.12">
                  <p:link updateAutomatic="1"/>
                  <p:pic>
                    <p:nvPicPr>
                      <p:cNvPr id="0" name=""/>
                      <p:cNvPicPr/>
                      <p:nvPr/>
                    </p:nvPicPr>
                    <p:blipFill>
                      <a:blip r:embed="rId7"/>
                      <a:stretch>
                        <a:fillRect/>
                      </a:stretch>
                    </p:blipFill>
                    <p:spPr>
                      <a:xfrm>
                        <a:off x="8589963" y="2289175"/>
                        <a:ext cx="3497262" cy="1036638"/>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24BEE756-32B0-497C-99EE-EBE44CAAFC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67600"/>
            <a:ext cx="8068733" cy="4917680"/>
          </a:xfrm>
          <a:prstGeom prst="rect">
            <a:avLst/>
          </a:prstGeom>
        </p:spPr>
      </p:pic>
      <p:graphicFrame>
        <p:nvGraphicFramePr>
          <p:cNvPr id="6" name="Objeto 5">
            <a:extLst>
              <a:ext uri="{FF2B5EF4-FFF2-40B4-BE49-F238E27FC236}">
                <a16:creationId xmlns:a16="http://schemas.microsoft.com/office/drawing/2014/main" id="{2CC34371-1A5C-4FAF-B230-760D4F77534A}"/>
              </a:ext>
            </a:extLst>
          </p:cNvPr>
          <p:cNvGraphicFramePr>
            <a:graphicFrameLocks noChangeAspect="1"/>
          </p:cNvGraphicFramePr>
          <p:nvPr>
            <p:extLst>
              <p:ext uri="{D42A27DB-BD31-4B8C-83A1-F6EECF244321}">
                <p14:modId xmlns:p14="http://schemas.microsoft.com/office/powerpoint/2010/main" val="2960173362"/>
              </p:ext>
            </p:extLst>
          </p:nvPr>
        </p:nvGraphicFramePr>
        <p:xfrm>
          <a:off x="8169598" y="104616"/>
          <a:ext cx="3917627" cy="1525967"/>
        </p:xfrm>
        <a:graphic>
          <a:graphicData uri="http://schemas.openxmlformats.org/presentationml/2006/ole">
            <mc:AlternateContent xmlns:mc="http://schemas.openxmlformats.org/markup-compatibility/2006">
              <mc:Choice xmlns:v="urn:schemas-microsoft-com:vml" Requires="v">
                <p:oleObj spid="_x0000_s3215" name="Macro-Enabled Worksheet" r:id="rId9" imgW="5086388" imgH="1981166" progId="Excel.SheetMacroEnabled.12">
                  <p:link updateAutomatic="1"/>
                </p:oleObj>
              </mc:Choice>
              <mc:Fallback>
                <p:oleObj name="Macro-Enabled Worksheet" r:id="rId9" imgW="5086388" imgH="1981166" progId="Excel.SheetMacroEnabled.12">
                  <p:link updateAutomatic="1"/>
                  <p:pic>
                    <p:nvPicPr>
                      <p:cNvPr id="0" name=""/>
                      <p:cNvPicPr/>
                      <p:nvPr/>
                    </p:nvPicPr>
                    <p:blipFill>
                      <a:blip r:embed="rId10"/>
                      <a:stretch>
                        <a:fillRect/>
                      </a:stretch>
                    </p:blipFill>
                    <p:spPr>
                      <a:xfrm>
                        <a:off x="8169598" y="104616"/>
                        <a:ext cx="3917627" cy="1525967"/>
                      </a:xfrm>
                      <a:prstGeom prst="rect">
                        <a:avLst/>
                      </a:prstGeom>
                    </p:spPr>
                  </p:pic>
                </p:oleObj>
              </mc:Fallback>
            </mc:AlternateContent>
          </a:graphicData>
        </a:graphic>
      </p:graphicFrame>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5" name="Imagen 4">
            <a:extLst>
              <a:ext uri="{FF2B5EF4-FFF2-40B4-BE49-F238E27FC236}">
                <a16:creationId xmlns:a16="http://schemas.microsoft.com/office/drawing/2014/main" id="{5BB65006-7AD1-457B-896B-0BC675478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25" y="823912"/>
            <a:ext cx="9048750" cy="5514975"/>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01-05</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MX"/>
              <a:t>Fuente: Dirección Ejecutiva de Epidemiología – Tumbes/Notiweb-CDC/MINSA (*) Hasta la SE. 05</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2558683724"/>
              </p:ext>
            </p:extLst>
          </p:nvPr>
        </p:nvGraphicFramePr>
        <p:xfrm>
          <a:off x="7131050" y="1249363"/>
          <a:ext cx="4813300" cy="4664075"/>
        </p:xfrm>
        <a:graphic>
          <a:graphicData uri="http://schemas.openxmlformats.org/presentationml/2006/ole">
            <mc:AlternateContent xmlns:mc="http://schemas.openxmlformats.org/markup-compatibility/2006">
              <mc:Choice xmlns:v="urn:schemas-microsoft-com:vml" Requires="v">
                <p:oleObj spid="_x0000_s4169" name="Macro-Enabled Worksheet" r:id="rId4" imgW="7220090" imgH="6991486" progId="Excel.SheetMacroEnabled.12">
                  <p:link updateAutomatic="1"/>
                </p:oleObj>
              </mc:Choice>
              <mc:Fallback>
                <p:oleObj name="Macro-Enabled Worksheet" r:id="rId4" imgW="7220090" imgH="6991486"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7131050" y="1249363"/>
                        <a:ext cx="4813300" cy="4664075"/>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409957B0-02A6-40B7-9060-3E063810E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25" y="1022035"/>
            <a:ext cx="6840000" cy="41688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2019 – 2025*</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MX"/>
              <a:t>Fuente: Dirección Ejecutiva de Epidemiología – Tumbes/Notiweb-CDC/MINSA (*) Hasta la SE. 05</a:t>
            </a:r>
            <a:endParaRPr lang="es-PE" dirty="0"/>
          </a:p>
        </p:txBody>
      </p:sp>
      <p:graphicFrame>
        <p:nvGraphicFramePr>
          <p:cNvPr id="5" name="Objeto 4">
            <a:extLst>
              <a:ext uri="{FF2B5EF4-FFF2-40B4-BE49-F238E27FC236}">
                <a16:creationId xmlns:a16="http://schemas.microsoft.com/office/drawing/2014/main" id="{BCD1BE07-B741-42BF-83D5-6CED0476823A}"/>
              </a:ext>
            </a:extLst>
          </p:cNvPr>
          <p:cNvGraphicFramePr>
            <a:graphicFrameLocks noChangeAspect="1"/>
          </p:cNvGraphicFramePr>
          <p:nvPr>
            <p:extLst>
              <p:ext uri="{D42A27DB-BD31-4B8C-83A1-F6EECF244321}">
                <p14:modId xmlns:p14="http://schemas.microsoft.com/office/powerpoint/2010/main" val="957092383"/>
              </p:ext>
            </p:extLst>
          </p:nvPr>
        </p:nvGraphicFramePr>
        <p:xfrm>
          <a:off x="215267" y="1014155"/>
          <a:ext cx="7486650" cy="3057525"/>
        </p:xfrm>
        <a:graphic>
          <a:graphicData uri="http://schemas.openxmlformats.org/presentationml/2006/ole">
            <mc:AlternateContent xmlns:mc="http://schemas.openxmlformats.org/markup-compatibility/2006">
              <mc:Choice xmlns:v="urn:schemas-microsoft-com:vml" Requires="v">
                <p:oleObj spid="_x0000_s5264" name="Worksheet" r:id="rId4" imgW="7486765" imgH="3057627" progId="Excel.Sheet.12">
                  <p:link updateAutomatic="1"/>
                </p:oleObj>
              </mc:Choice>
              <mc:Fallback>
                <p:oleObj name="Worksheet" r:id="rId4" imgW="7486765" imgH="3057627" progId="Excel.Sheet.12">
                  <p:link updateAutomatic="1"/>
                  <p:pic>
                    <p:nvPicPr>
                      <p:cNvPr id="0" name=""/>
                      <p:cNvPicPr/>
                      <p:nvPr/>
                    </p:nvPicPr>
                    <p:blipFill>
                      <a:blip r:embed="rId5"/>
                      <a:stretch>
                        <a:fillRect/>
                      </a:stretch>
                    </p:blipFill>
                    <p:spPr>
                      <a:xfrm>
                        <a:off x="215267" y="1014155"/>
                        <a:ext cx="7486650" cy="30575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AD2C5FD-7087-4E74-BACA-6667A63BC2BF}"/>
              </a:ext>
            </a:extLst>
          </p:cNvPr>
          <p:cNvGraphicFramePr>
            <a:graphicFrameLocks noChangeAspect="1"/>
          </p:cNvGraphicFramePr>
          <p:nvPr>
            <p:extLst>
              <p:ext uri="{D42A27DB-BD31-4B8C-83A1-F6EECF244321}">
                <p14:modId xmlns:p14="http://schemas.microsoft.com/office/powerpoint/2010/main" val="1730435797"/>
              </p:ext>
            </p:extLst>
          </p:nvPr>
        </p:nvGraphicFramePr>
        <p:xfrm>
          <a:off x="7229475" y="4924955"/>
          <a:ext cx="4591050" cy="1695450"/>
        </p:xfrm>
        <a:graphic>
          <a:graphicData uri="http://schemas.openxmlformats.org/presentationml/2006/ole">
            <mc:AlternateContent xmlns:mc="http://schemas.openxmlformats.org/markup-compatibility/2006">
              <mc:Choice xmlns:v="urn:schemas-microsoft-com:vml" Requires="v">
                <p:oleObj spid="_x0000_s5265" name="Worksheet" r:id="rId6" imgW="4590961" imgH="1695518" progId="Excel.Sheet.12">
                  <p:link updateAutomatic="1"/>
                </p:oleObj>
              </mc:Choice>
              <mc:Fallback>
                <p:oleObj name="Worksheet" r:id="rId6" imgW="4590961" imgH="1695518" progId="Excel.Sheet.12">
                  <p:link updateAutomatic="1"/>
                  <p:pic>
                    <p:nvPicPr>
                      <p:cNvPr id="0" name=""/>
                      <p:cNvPicPr/>
                      <p:nvPr/>
                    </p:nvPicPr>
                    <p:blipFill>
                      <a:blip r:embed="rId7"/>
                      <a:stretch>
                        <a:fillRect/>
                      </a:stretch>
                    </p:blipFill>
                    <p:spPr>
                      <a:xfrm>
                        <a:off x="7229475" y="4924955"/>
                        <a:ext cx="4591050" cy="1695450"/>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a:t>
            </a:r>
            <a:r>
              <a:rPr lang="es-PE" sz="1050" b="1" dirty="0">
                <a:latin typeface="Arial Narrow" panose="020B0606020202030204" pitchFamily="34" charset="0"/>
                <a:ea typeface="Times New Roman" panose="02020603050405020304" pitchFamily="18" charset="0"/>
              </a:rPr>
              <a:t>04</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2024-2025*</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MX"/>
              <a:t>Fuente: Dirección Ejecutiva de Epidemiología – Tumbes/Notiweb-CDC/MINSA (*) Hasta la SE. 05</a:t>
            </a:r>
            <a:endParaRPr lang="es-PE" dirty="0"/>
          </a:p>
        </p:txBody>
      </p:sp>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(SE04)</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3171434005"/>
              </p:ext>
            </p:extLst>
          </p:nvPr>
        </p:nvGraphicFramePr>
        <p:xfrm>
          <a:off x="7199313" y="4195763"/>
          <a:ext cx="4233862" cy="2474912"/>
        </p:xfrm>
        <a:graphic>
          <a:graphicData uri="http://schemas.openxmlformats.org/presentationml/2006/ole">
            <mc:AlternateContent xmlns:mc="http://schemas.openxmlformats.org/markup-compatibility/2006">
              <mc:Choice xmlns:v="urn:schemas-microsoft-com:vml" Requires="v">
                <p:oleObj spid="_x0000_s6359" name="Macro-Enabled Worksheet" r:id="rId4" imgW="7162902" imgH="4181543" progId="Excel.SheetMacroEnabled.12">
                  <p:link updateAutomatic="1"/>
                </p:oleObj>
              </mc:Choice>
              <mc:Fallback>
                <p:oleObj name="Macro-Enabled Worksheet" r:id="rId4" imgW="7162902" imgH="4181543"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5"/>
                      <a:stretch>
                        <a:fillRect/>
                      </a:stretch>
                    </p:blipFill>
                    <p:spPr>
                      <a:xfrm>
                        <a:off x="7199313" y="4195763"/>
                        <a:ext cx="4233862" cy="24749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75710571"/>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spid="_x0000_s6360" name="Macro-Enabled Worksheet" r:id="rId6" imgW="5724633" imgH="1390582" progId="Excel.SheetMacroEnabled.12">
                  <p:link updateAutomatic="1"/>
                </p:oleObj>
              </mc:Choice>
              <mc:Fallback>
                <p:oleObj name="Macro-Enabled Worksheet" r:id="rId6" imgW="5724633" imgH="1390582" progId="Excel.SheetMacroEnabled.12">
                  <p:link updateAutomatic="1"/>
                  <p:pic>
                    <p:nvPicPr>
                      <p:cNvPr id="0" name=""/>
                      <p:cNvPicPr/>
                      <p:nvPr/>
                    </p:nvPicPr>
                    <p:blipFill>
                      <a:blip r:embed="rId7"/>
                      <a:stretch>
                        <a:fillRect/>
                      </a:stretch>
                    </p:blipFill>
                    <p:spPr>
                      <a:xfrm>
                        <a:off x="396765" y="5692402"/>
                        <a:ext cx="2953280" cy="71743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5A4D8047-ED6A-43CA-87C4-79379D6EE9D1}"/>
              </a:ext>
            </a:extLst>
          </p:cNvPr>
          <p:cNvGraphicFramePr>
            <a:graphicFrameLocks noChangeAspect="1"/>
          </p:cNvGraphicFramePr>
          <p:nvPr>
            <p:extLst>
              <p:ext uri="{D42A27DB-BD31-4B8C-83A1-F6EECF244321}">
                <p14:modId xmlns:p14="http://schemas.microsoft.com/office/powerpoint/2010/main" val="1464651208"/>
              </p:ext>
            </p:extLst>
          </p:nvPr>
        </p:nvGraphicFramePr>
        <p:xfrm>
          <a:off x="663612" y="358164"/>
          <a:ext cx="4094350" cy="4713165"/>
        </p:xfrm>
        <a:graphic>
          <a:graphicData uri="http://schemas.openxmlformats.org/presentationml/2006/ole">
            <mc:AlternateContent xmlns:mc="http://schemas.openxmlformats.org/markup-compatibility/2006">
              <mc:Choice xmlns:v="urn:schemas-microsoft-com:vml" Requires="v">
                <p:oleObj spid="_x0000_s6361" name="Worksheet" r:id="rId8" imgW="4600441" imgH="5295968" progId="Excel.Sheet.12">
                  <p:link updateAutomatic="1"/>
                </p:oleObj>
              </mc:Choice>
              <mc:Fallback>
                <p:oleObj name="Worksheet" r:id="rId8" imgW="4600441" imgH="5295968" progId="Excel.Sheet.12">
                  <p:link updateAutomatic="1"/>
                  <p:pic>
                    <p:nvPicPr>
                      <p:cNvPr id="0" name=""/>
                      <p:cNvPicPr/>
                      <p:nvPr/>
                    </p:nvPicPr>
                    <p:blipFill>
                      <a:blip r:embed="rId9"/>
                      <a:stretch>
                        <a:fillRect/>
                      </a:stretch>
                    </p:blipFill>
                    <p:spPr>
                      <a:xfrm>
                        <a:off x="663612" y="358164"/>
                        <a:ext cx="4094350" cy="4713165"/>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5A12AA27-2F4E-4FCE-897D-DD9B5E66AE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74292" y="46908"/>
            <a:ext cx="6018964" cy="3668400"/>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MX"/>
              <a:t>Fuente: Dirección Ejecutiva de Epidemiología – Tumbes/Notiweb-CDC/MINSA (*) Hasta la SE. 05</a:t>
            </a:r>
            <a:endParaRPr lang="es-PE" dirty="0"/>
          </a:p>
        </p:txBody>
      </p:sp>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317259758"/>
              </p:ext>
            </p:extLst>
          </p:nvPr>
        </p:nvGraphicFramePr>
        <p:xfrm>
          <a:off x="6827838" y="528638"/>
          <a:ext cx="5106987" cy="2740025"/>
        </p:xfrm>
        <a:graphic>
          <a:graphicData uri="http://schemas.openxmlformats.org/presentationml/2006/ole">
            <mc:AlternateContent xmlns:mc="http://schemas.openxmlformats.org/markup-compatibility/2006">
              <mc:Choice xmlns:v="urn:schemas-microsoft-com:vml" Requires="v">
                <p:oleObj spid="_x0000_s7454" name="Worksheet" r:id="rId4" imgW="6391320" imgH="3429000" progId="Excel.Sheet.12">
                  <p:link updateAutomatic="1"/>
                </p:oleObj>
              </mc:Choice>
              <mc:Fallback>
                <p:oleObj name="Worksheet" r:id="rId4" imgW="6391320" imgH="3429000"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5"/>
                      <a:stretch>
                        <a:fillRect/>
                      </a:stretch>
                    </p:blipFill>
                    <p:spPr>
                      <a:xfrm>
                        <a:off x="6827838" y="528638"/>
                        <a:ext cx="5106987" cy="27400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4263158929"/>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spid="_x0000_s7455" name="Worksheet" r:id="rId6" imgW="6362573" imgH="3419509" progId="Excel.Sheet.12">
                  <p:link updateAutomatic="1"/>
                </p:oleObj>
              </mc:Choice>
              <mc:Fallback>
                <p:oleObj name="Worksheet" r:id="rId6" imgW="6362573" imgH="3419509"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7"/>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991293378"/>
              </p:ext>
            </p:extLst>
          </p:nvPr>
        </p:nvGraphicFramePr>
        <p:xfrm>
          <a:off x="6215063" y="3471863"/>
          <a:ext cx="5253037" cy="3140075"/>
        </p:xfrm>
        <a:graphic>
          <a:graphicData uri="http://schemas.openxmlformats.org/presentationml/2006/ole">
            <mc:AlternateContent xmlns:mc="http://schemas.openxmlformats.org/markup-compatibility/2006">
              <mc:Choice xmlns:v="urn:schemas-microsoft-com:vml" Requires="v">
                <p:oleObj spid="_x0000_s7456" name="Macro-Enabled Worksheet" r:id="rId8" imgW="11763343" imgH="6134236" progId="Excel.SheetMacroEnabled.12">
                  <p:link updateAutomatic="1"/>
                </p:oleObj>
              </mc:Choice>
              <mc:Fallback>
                <p:oleObj name="Macro-Enabled Worksheet" r:id="rId8" imgW="11763343" imgH="6134236"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9"/>
                      <a:stretch>
                        <a:fillRect/>
                      </a:stretch>
                    </p:blipFill>
                    <p:spPr>
                      <a:xfrm>
                        <a:off x="6215063" y="3471863"/>
                        <a:ext cx="5253037" cy="3140075"/>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27D6AE6F-0088-4391-AF8D-BEFFF4320F20}"/>
              </a:ext>
            </a:extLst>
          </p:cNvPr>
          <p:cNvGraphicFramePr>
            <a:graphicFrameLocks noChangeAspect="1"/>
          </p:cNvGraphicFramePr>
          <p:nvPr>
            <p:extLst>
              <p:ext uri="{D42A27DB-BD31-4B8C-83A1-F6EECF244321}">
                <p14:modId xmlns:p14="http://schemas.microsoft.com/office/powerpoint/2010/main" val="3308612884"/>
              </p:ext>
            </p:extLst>
          </p:nvPr>
        </p:nvGraphicFramePr>
        <p:xfrm>
          <a:off x="414867" y="528638"/>
          <a:ext cx="5935133" cy="2602241"/>
        </p:xfrm>
        <a:graphic>
          <a:graphicData uri="http://schemas.openxmlformats.org/presentationml/2006/ole">
            <mc:AlternateContent xmlns:mc="http://schemas.openxmlformats.org/markup-compatibility/2006">
              <mc:Choice xmlns:v="urn:schemas-microsoft-com:vml" Requires="v">
                <p:oleObj spid="_x0000_s7457" name="Worksheet" r:id="rId10" imgW="10058400" imgH="4409939" progId="Excel.Sheet.12">
                  <p:link updateAutomatic="1"/>
                </p:oleObj>
              </mc:Choice>
              <mc:Fallback>
                <p:oleObj name="Worksheet" r:id="rId10" imgW="10058400" imgH="4409939" progId="Excel.Sheet.12">
                  <p:link updateAutomatic="1"/>
                  <p:pic>
                    <p:nvPicPr>
                      <p:cNvPr id="0" name=""/>
                      <p:cNvPicPr/>
                      <p:nvPr/>
                    </p:nvPicPr>
                    <p:blipFill>
                      <a:blip r:embed="rId11"/>
                      <a:stretch>
                        <a:fillRect/>
                      </a:stretch>
                    </p:blipFill>
                    <p:spPr>
                      <a:xfrm>
                        <a:off x="414867" y="528638"/>
                        <a:ext cx="5935133" cy="2602241"/>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42681</TotalTime>
  <Words>979</Words>
  <Application>Microsoft Office PowerPoint</Application>
  <PresentationFormat>Panorámica</PresentationFormat>
  <Paragraphs>63</Paragraphs>
  <Slides>16</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16</vt:i4>
      </vt:variant>
    </vt:vector>
  </HeadingPairs>
  <TitlesOfParts>
    <vt:vector size="42"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C:\BOLETIN_SALA_EPI\HOJA_TRABAJO\CANALES ENDÉMICOS_LIMA_NOTI.xlsx!CANAL_ENDEMICO_REG_TUMBES 2025![CANALES ENDÉMICOS_LIMA_NOTI.xlsx]CANAL_ENDEMICO_REG_TUMBES 2025 2 Gráfico</vt:lpstr>
      <vt:lpstr>C:\BOLETIN_SALA_EPI\HOJA_TRABAJO\HOJA_DENGUE.xlsm!DIAGNO!F13C32:F19C47</vt:lpstr>
      <vt:lpstr>C:\BOLETIN_SALA_EPI\HOJA_TRABAJO\HOJA_DENGUE.xlsm!DIAGNO!F46C7:F54C11</vt:lpstr>
      <vt:lpstr>C:\BOLETIN_SALA_EPI\HOJA_TRABAJO\HOJA_DENGUE.xlsm!DIAGNO!F18C7:F25C10</vt:lpstr>
      <vt:lpstr>C:\BOLETIN_SALA_EPI\HOJA_TRABAJO\HOJA_DENGUE.xlsm!DIAGNO!F89C1:F124C5</vt:lpstr>
      <vt:lpstr>C:\dashword_arbovirosis_tumbes\plot\tabla_casosxaños_misma_semana_para_sala.xlsx!Sheet1!F1C1:F16C15</vt:lpstr>
      <vt:lpstr>C:\dashword_arbovirosis_tumbes\plot\TABLA_NUMEROS_CASOS_INCIDENCIA_DEFUNCIONES_PARA SALA.xlsx!Sheet1!F1C1:F7C6</vt:lpstr>
      <vt:lpstr>C:\BOLETIN_SALA_EPI\HOJA_TRABAJO\HOJA_DENGUE.xlsm!F_INGRESO_ULT_6SE!F116C11:F131C18</vt:lpstr>
      <vt:lpstr>C:\BOLETIN_SALA_EPI\HOJA_TRABAJO\HOJA_DENGUE.xlsm!DIST_G_ETAREO!F260C2:F263C7</vt:lpstr>
      <vt:lpstr>C:\dashword_arbovirosis_tumbes\plot\tabla_sexo_evida_distrito_para_sala2023.xlsx!Sheet1!F1C6:F25C8</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C:\dashword_arbovirosis_tumbes\plot\CASOS_PROVINCIA_DISTRITO_2 ULTIMOS AÑOS.xlsx!Sheet1!F1C13:F20C21</vt:lpstr>
      <vt:lpstr>C:\dashword_arbovirosis_tumbes\plot\FORMAS CLINICAS Y TIPO DE DX.xlsx!Sheet1!F25C1:F42C18</vt:lpstr>
      <vt:lpstr>C:\BOLETIN_SALA_EPI\HOJA_TRABAJO\HOJA_DENGUE.xlsm!MAPDENGUE!F16C1:F20C4</vt:lpstr>
      <vt:lpstr>C:\BOLETIN_SALA_EPI\HOJA_TRABAJO\HOJA_DENGUE.xlsm!MAPRIESGO_DENGUE_6SEMNAS!F16C1:F20C4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01-05/2025</vt:lpstr>
      <vt:lpstr>Presentación de PowerPoint</vt:lpstr>
      <vt:lpstr>Presentación de PowerPoint</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ADMIN</cp:lastModifiedBy>
  <cp:revision>2512</cp:revision>
  <cp:lastPrinted>2019-12-20T14:15:45Z</cp:lastPrinted>
  <dcterms:created xsi:type="dcterms:W3CDTF">2017-09-26T13:16:33Z</dcterms:created>
  <dcterms:modified xsi:type="dcterms:W3CDTF">2025-02-04T16:07:22Z</dcterms:modified>
</cp:coreProperties>
</file>