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9" r:id="rId4"/>
    <p:sldId id="261" r:id="rId5"/>
    <p:sldId id="275" r:id="rId6"/>
    <p:sldId id="260" r:id="rId7"/>
    <p:sldId id="273" r:id="rId8"/>
    <p:sldId id="272" r:id="rId9"/>
    <p:sldId id="262" r:id="rId10"/>
    <p:sldId id="263" r:id="rId11"/>
    <p:sldId id="264" r:id="rId12"/>
    <p:sldId id="271" r:id="rId13"/>
    <p:sldId id="265" r:id="rId14"/>
    <p:sldId id="266" r:id="rId15"/>
    <p:sldId id="274" r:id="rId16"/>
    <p:sldId id="270" r:id="rId17"/>
    <p:sldId id="276" r:id="rId18"/>
    <p:sldId id="277" r:id="rId19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14" d="100"/>
          <a:sy n="114" d="100"/>
        </p:scale>
        <p:origin x="37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-1.769911230357740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-212</c:v>
                </c:pt>
                <c:pt idx="1">
                  <c:v>-323</c:v>
                </c:pt>
                <c:pt idx="2">
                  <c:v>-247</c:v>
                </c:pt>
                <c:pt idx="3">
                  <c:v>-375</c:v>
                </c:pt>
                <c:pt idx="4">
                  <c:v>-534</c:v>
                </c:pt>
                <c:pt idx="5">
                  <c:v>-685</c:v>
                </c:pt>
                <c:pt idx="6">
                  <c:v>-599</c:v>
                </c:pt>
                <c:pt idx="7">
                  <c:v>-558</c:v>
                </c:pt>
                <c:pt idx="8">
                  <c:v>-505</c:v>
                </c:pt>
                <c:pt idx="9">
                  <c:v>-470</c:v>
                </c:pt>
                <c:pt idx="10">
                  <c:v>-384</c:v>
                </c:pt>
                <c:pt idx="11">
                  <c:v>-312</c:v>
                </c:pt>
                <c:pt idx="12">
                  <c:v>-311</c:v>
                </c:pt>
                <c:pt idx="13">
                  <c:v>-229</c:v>
                </c:pt>
                <c:pt idx="14">
                  <c:v>-134</c:v>
                </c:pt>
                <c:pt idx="15">
                  <c:v>-100</c:v>
                </c:pt>
                <c:pt idx="16">
                  <c:v>-50</c:v>
                </c:pt>
                <c:pt idx="17">
                  <c:v>-51</c:v>
                </c:pt>
                <c:pt idx="18">
                  <c:v>-29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23-4BC3-B613-B098A5AC488C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2.163224837103905E-2"/>
                  <c:y val="-5.93912397921306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153</c:v>
                </c:pt>
                <c:pt idx="1">
                  <c:v>242</c:v>
                </c:pt>
                <c:pt idx="2">
                  <c:v>250</c:v>
                </c:pt>
                <c:pt idx="3">
                  <c:v>488</c:v>
                </c:pt>
                <c:pt idx="4">
                  <c:v>777</c:v>
                </c:pt>
                <c:pt idx="5">
                  <c:v>949</c:v>
                </c:pt>
                <c:pt idx="6">
                  <c:v>871</c:v>
                </c:pt>
                <c:pt idx="7">
                  <c:v>819</c:v>
                </c:pt>
                <c:pt idx="8">
                  <c:v>692</c:v>
                </c:pt>
                <c:pt idx="9">
                  <c:v>659</c:v>
                </c:pt>
                <c:pt idx="10">
                  <c:v>536</c:v>
                </c:pt>
                <c:pt idx="11">
                  <c:v>439</c:v>
                </c:pt>
                <c:pt idx="12">
                  <c:v>333</c:v>
                </c:pt>
                <c:pt idx="13">
                  <c:v>216</c:v>
                </c:pt>
                <c:pt idx="14">
                  <c:v>118</c:v>
                </c:pt>
                <c:pt idx="15">
                  <c:v>88</c:v>
                </c:pt>
                <c:pt idx="16">
                  <c:v>81</c:v>
                </c:pt>
                <c:pt idx="17">
                  <c:v>48</c:v>
                </c:pt>
                <c:pt idx="18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23-4BC3-B613-B098A5AC4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00"/>
          <c:min val="-100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>
                <a:solidFill>
                  <a:sysClr val="windowText" lastClr="000000"/>
                </a:solidFill>
              </a:rPr>
              <a:t>Casos</a:t>
            </a:r>
            <a:r>
              <a:rPr lang="es-PE" baseline="0">
                <a:solidFill>
                  <a:sysClr val="windowText" lastClr="000000"/>
                </a:solidFill>
              </a:rPr>
              <a:t> de COVID-19 por sexo</a:t>
            </a:r>
            <a:endParaRPr lang="es-PE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53-4945-98BF-F8AE38429053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53-4945-98BF-F8AE384290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105</c:v>
                </c:pt>
                <c:pt idx="1">
                  <c:v>129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53-4945-98BF-F8AE384290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'Quinquenios-TIA'!$P$7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'Quinquenios-TIA'!$P$8:$P$25</c:f>
              <c:numCache>
                <c:formatCode>_-* #,##0_-;\-* #,##0_-;_-* "-"??_-;_-@_-</c:formatCode>
                <c:ptCount val="18"/>
                <c:pt idx="0">
                  <c:v>183.76326460184626</c:v>
                </c:pt>
                <c:pt idx="1">
                  <c:v>294.03806259583297</c:v>
                </c:pt>
                <c:pt idx="2">
                  <c:v>225.72130699918085</c:v>
                </c:pt>
                <c:pt idx="3">
                  <c:v>358.02704246810134</c:v>
                </c:pt>
                <c:pt idx="4">
                  <c:v>532.43270090394356</c:v>
                </c:pt>
                <c:pt idx="5">
                  <c:v>705.31301482701815</c:v>
                </c:pt>
                <c:pt idx="6">
                  <c:v>594.9792449100612</c:v>
                </c:pt>
                <c:pt idx="7">
                  <c:v>527.80930760499427</c:v>
                </c:pt>
                <c:pt idx="8">
                  <c:v>427.59551319895422</c:v>
                </c:pt>
                <c:pt idx="9">
                  <c:v>435.79044969865555</c:v>
                </c:pt>
                <c:pt idx="10">
                  <c:v>451.77188453414692</c:v>
                </c:pt>
                <c:pt idx="11">
                  <c:v>425.82230107820391</c:v>
                </c:pt>
                <c:pt idx="12">
                  <c:v>531.063829787234</c:v>
                </c:pt>
                <c:pt idx="13">
                  <c:v>521.42371344366359</c:v>
                </c:pt>
                <c:pt idx="14">
                  <c:v>437.4795951681358</c:v>
                </c:pt>
                <c:pt idx="15">
                  <c:v>551.57198014340872</c:v>
                </c:pt>
                <c:pt idx="16">
                  <c:v>658.76152832674575</c:v>
                </c:pt>
                <c:pt idx="17">
                  <c:v>986.43649815043159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41-4CAE-ABA5-CCF6D647D7AC}"/>
            </c:ext>
          </c:extLst>
        </c:ser>
        <c:ser>
          <c:idx val="1"/>
          <c:order val="1"/>
          <c:tx>
            <c:strRef>
              <c:f>'Quinquenios-TIA'!$Q$7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'Quinquenios-TIA'!$Q$8:$Q$25</c:f>
              <c:numCache>
                <c:formatCode>_-* #,##0_-;\-* #,##0_-;_-* "-"??_-;_-@_-</c:formatCode>
                <c:ptCount val="18"/>
                <c:pt idx="0">
                  <c:v>148.8833746898263</c:v>
                </c:pt>
                <c:pt idx="1">
                  <c:v>240.29391321616521</c:v>
                </c:pt>
                <c:pt idx="2">
                  <c:v>249.42859982112691</c:v>
                </c:pt>
                <c:pt idx="3">
                  <c:v>510.19341348667012</c:v>
                </c:pt>
                <c:pt idx="4">
                  <c:v>798.72859632933455</c:v>
                </c:pt>
                <c:pt idx="5">
                  <c:v>999.57956695396251</c:v>
                </c:pt>
                <c:pt idx="6">
                  <c:v>997.36932403065305</c:v>
                </c:pt>
                <c:pt idx="7">
                  <c:v>966.4113140836771</c:v>
                </c:pt>
                <c:pt idx="8">
                  <c:v>864.04382470119526</c:v>
                </c:pt>
                <c:pt idx="9">
                  <c:v>870.36792826058297</c:v>
                </c:pt>
                <c:pt idx="10">
                  <c:v>767.47503566333808</c:v>
                </c:pt>
                <c:pt idx="11">
                  <c:v>751.49444918872746</c:v>
                </c:pt>
                <c:pt idx="12">
                  <c:v>712.90944123314057</c:v>
                </c:pt>
                <c:pt idx="13">
                  <c:v>579.39914163090123</c:v>
                </c:pt>
                <c:pt idx="14">
                  <c:v>464.56692913385825</c:v>
                </c:pt>
                <c:pt idx="15">
                  <c:v>552.41682360326433</c:v>
                </c:pt>
                <c:pt idx="16">
                  <c:v>794.89695780176646</c:v>
                </c:pt>
                <c:pt idx="17">
                  <c:v>709.93914807302235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41-4CAE-ABA5-CCF6D647D7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tickMarkSkip val="1"/>
        <c:noMultiLvlLbl val="0"/>
      </c:catAx>
      <c:valAx>
        <c:axId val="1732512960"/>
        <c:scaling>
          <c:orientation val="minMax"/>
          <c:max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TIA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(Tasa de Inicidencia Acumulada)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_-* #,##0_-;\-* #,##0_-;_-* &quot;-&quot;??_-;_-@_-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068637827276954E-2"/>
          <c:y val="5.6863770524686934E-2"/>
          <c:w val="0.92780943287385365"/>
          <c:h val="0.8287137862853540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EAE-46B5-BC3A-2AB6A0D0BFD5}"/>
              </c:ext>
            </c:extLst>
          </c:dPt>
          <c:dPt>
            <c:idx val="1"/>
            <c:invertIfNegative val="0"/>
            <c:bubble3D val="0"/>
            <c:spPr>
              <a:solidFill>
                <a:srgbClr val="CC99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EAE-46B5-BC3A-2AB6A0D0BFD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EAE-46B5-BC3A-2AB6A0D0BFD5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EAE-46B5-BC3A-2AB6A0D0BFD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EAE-46B5-BC3A-2AB6A0D0BFD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'Etapas de vida'!$J$8:$J$12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'Etapas de vida'!$N$8:$N$12</c:f>
              <c:numCache>
                <c:formatCode>#,##0</c:formatCode>
                <c:ptCount val="5"/>
                <c:pt idx="0">
                  <c:v>7.5433744028161929</c:v>
                </c:pt>
                <c:pt idx="1">
                  <c:v>5.6693933749088847</c:v>
                </c:pt>
                <c:pt idx="2">
                  <c:v>7.8731779976593259</c:v>
                </c:pt>
                <c:pt idx="3">
                  <c:v>9.8199048517957088</c:v>
                </c:pt>
                <c:pt idx="4">
                  <c:v>13.112027887044677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EAE-46B5-BC3A-2AB6A0D0BFD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noMultiLvlLbl val="0"/>
      </c:catAx>
      <c:valAx>
        <c:axId val="173251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25880184432618"/>
          <c:y val="4.118309273749652E-2"/>
          <c:w val="0.61503355557864914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99CCFF"/>
            </a:solidFill>
            <a:ln w="9525"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Fallecidos!$F$8:$F$12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Fallecidos!$L$8:$L$12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2.9126213592233011E-2</c:v>
                </c:pt>
                <c:pt idx="4">
                  <c:v>4.878048780487805E-2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9B-4F79-A235-A7133C5AA7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5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29120909043519"/>
          <c:y val="5.1400554097404488E-2"/>
          <c:w val="0.80892886317430757"/>
          <c:h val="0.8282910469524642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rgbClr val="0070C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2FE-43BE-B926-7F9A27910E7F}"/>
              </c:ext>
            </c:extLst>
          </c:dPt>
          <c:dPt>
            <c:idx val="1"/>
            <c:invertIfNegative val="0"/>
            <c:bubble3D val="0"/>
            <c:spPr>
              <a:solidFill>
                <a:srgbClr val="FF99CC"/>
              </a:solidFill>
              <a:ln>
                <a:solidFill>
                  <a:srgbClr val="FF66FF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2FE-43BE-B926-7F9A27910E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Letalidad!$G$8:$G$9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Letalidad!$J$8:$J$9</c:f>
              <c:numCache>
                <c:formatCode>0.00%</c:formatCode>
                <c:ptCount val="2"/>
                <c:pt idx="0">
                  <c:v>4.7619047619047616E-2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FE-43BE-B926-7F9A27910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42"/>
        <c:axId val="2047239648"/>
        <c:axId val="2047224672"/>
      </c:barChart>
      <c:catAx>
        <c:axId val="2047239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24672"/>
        <c:crosses val="autoZero"/>
        <c:auto val="1"/>
        <c:lblAlgn val="ctr"/>
        <c:lblOffset val="100"/>
        <c:noMultiLvlLbl val="0"/>
      </c:catAx>
      <c:valAx>
        <c:axId val="2047224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3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image" Target="../media/image22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image" Target="../media/image22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4/25/2023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27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707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25/04/2023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25/04/2023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25/04/2023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25/04/2023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25/04/2023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25/04/2023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25/04/2023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25/04/2023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25/04/2023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25/04/2023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25/04/2023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25/04/2023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23.emf"/><Relationship Id="rId4" Type="http://schemas.openxmlformats.org/officeDocument/2006/relationships/image" Target="../media/image22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chart" Target="../charts/char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emf"/><Relationship Id="rId5" Type="http://schemas.openxmlformats.org/officeDocument/2006/relationships/chart" Target="../charts/chart7.xml"/><Relationship Id="rId4" Type="http://schemas.openxmlformats.org/officeDocument/2006/relationships/image" Target="../media/image27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3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emf"/><Relationship Id="rId5" Type="http://schemas.openxmlformats.org/officeDocument/2006/relationships/image" Target="../media/image18.emf"/><Relationship Id="rId4" Type="http://schemas.openxmlformats.org/officeDocument/2006/relationships/image" Target="../media/image1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13062F95-AE06-4E45-9FB2-180B54026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123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D124BE3-BE95-4C9B-A727-94CCB798C481}"/>
              </a:ext>
            </a:extLst>
          </p:cNvPr>
          <p:cNvSpPr txBox="1"/>
          <p:nvPr/>
        </p:nvSpPr>
        <p:spPr>
          <a:xfrm>
            <a:off x="4156537" y="5909464"/>
            <a:ext cx="37280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000" dirty="0">
                <a:solidFill>
                  <a:schemeClr val="accent1">
                    <a:lumMod val="50000"/>
                  </a:schemeClr>
                </a:solidFill>
              </a:rPr>
              <a:t>TUMBES AL 24 DE ABRIL DEL 2023</a:t>
            </a:r>
          </a:p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Semana Epidemiológica 17</a:t>
            </a:r>
            <a:endParaRPr lang="es-PE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5838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24 de abril 2023 (SE17)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D8626D3-84A1-DF8D-3033-BBAF730DEAC6}"/>
              </a:ext>
            </a:extLst>
          </p:cNvPr>
          <p:cNvSpPr txBox="1"/>
          <p:nvPr/>
        </p:nvSpPr>
        <p:spPr>
          <a:xfrm>
            <a:off x="1228147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Comportamiento según edad y distrito de residencia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8B45558-1CE7-778E-03FE-E7B89720368B}"/>
              </a:ext>
            </a:extLst>
          </p:cNvPr>
          <p:cNvSpPr txBox="1"/>
          <p:nvPr/>
        </p:nvSpPr>
        <p:spPr>
          <a:xfrm>
            <a:off x="6966764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Distribución de casos según edad y sexo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8CE6218-37E7-449F-8869-1993738135A1}"/>
              </a:ext>
            </a:extLst>
          </p:cNvPr>
          <p:cNvSpPr txBox="1"/>
          <p:nvPr/>
        </p:nvSpPr>
        <p:spPr>
          <a:xfrm>
            <a:off x="465662" y="6521890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767E661-0DEC-4B9B-717D-E78B46392B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662" y="1837995"/>
            <a:ext cx="5206046" cy="4579326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C4B251AB-59F9-DCA7-911B-9F57BFB98A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0294" y="1808549"/>
            <a:ext cx="4985863" cy="4385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24 de abril 2023 (SE17)</a:t>
            </a: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47A3CFC-3EE0-4C18-BBC8-089CADB1813E}"/>
              </a:ext>
            </a:extLst>
          </p:cNvPr>
          <p:cNvGrpSpPr/>
          <p:nvPr/>
        </p:nvGrpSpPr>
        <p:grpSpPr>
          <a:xfrm>
            <a:off x="376485" y="1678940"/>
            <a:ext cx="5846005" cy="4850446"/>
            <a:chOff x="0" y="0"/>
            <a:chExt cx="4931700" cy="4276725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51DDFD05-13F0-6029-81B9-49A37AED6B9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40845802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FAA66AA-15CA-905B-814A-7408FC26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1E68ECBF-8833-8ED8-1110-9147381062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63478339"/>
              </p:ext>
            </p:extLst>
          </p:nvPr>
        </p:nvGraphicFramePr>
        <p:xfrm>
          <a:off x="7062540" y="1989327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86FF0C-D0D3-AF47-6DEB-08AC72A6DB12}"/>
              </a:ext>
            </a:extLst>
          </p:cNvPr>
          <p:cNvSpPr txBox="1"/>
          <p:nvPr/>
        </p:nvSpPr>
        <p:spPr>
          <a:xfrm>
            <a:off x="1504565" y="1270105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0AAC990-EE2A-5D7D-F324-C3A32B3D7C92}"/>
              </a:ext>
            </a:extLst>
          </p:cNvPr>
          <p:cNvSpPr txBox="1"/>
          <p:nvPr/>
        </p:nvSpPr>
        <p:spPr>
          <a:xfrm>
            <a:off x="8029190" y="140090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Tasa de incidencia acumulada* de COVID-19 por quinquenios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24 de abril 2023 (SE17)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4215056" y="6218362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D151FA0-7747-4F2D-B88D-D1B1C03324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3583302"/>
              </p:ext>
            </p:extLst>
          </p:nvPr>
        </p:nvGraphicFramePr>
        <p:xfrm>
          <a:off x="1438275" y="1925040"/>
          <a:ext cx="9458325" cy="4254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5279F75-94BC-8A70-7636-968899A9A02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D77A14F-37F2-BFE0-4F68-B6BFA955512F}"/>
              </a:ext>
            </a:extLst>
          </p:cNvPr>
          <p:cNvSpPr txBox="1"/>
          <p:nvPr/>
        </p:nvSpPr>
        <p:spPr>
          <a:xfrm>
            <a:off x="4703391" y="1200458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4158915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5477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COVID-19 por etapas de vida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24 de abril 2023 (SE17)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235390" y="6066129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F2DE43F-EA2F-558E-F14D-5721006D38F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5BB6A9D-877C-4301-8842-F8BB681AC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49876426"/>
              </p:ext>
            </p:extLst>
          </p:nvPr>
        </p:nvGraphicFramePr>
        <p:xfrm>
          <a:off x="599677" y="2182482"/>
          <a:ext cx="5349674" cy="3350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0B8CFE74-709A-6905-0867-0EDA020203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2367" y="2403607"/>
            <a:ext cx="5209956" cy="1671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55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24 de abril 2023 (SE17)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377427" y="4096259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6" y="1133515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78CFBCC3-9430-4AEE-8D6B-92098191AA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60221647"/>
              </p:ext>
            </p:extLst>
          </p:nvPr>
        </p:nvGraphicFramePr>
        <p:xfrm>
          <a:off x="7368183" y="4352962"/>
          <a:ext cx="4570775" cy="2088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EAEB6C64-DF6B-7E2D-960C-06B4BA6B82E6}"/>
              </a:ext>
            </a:extLst>
          </p:cNvPr>
          <p:cNvSpPr txBox="1"/>
          <p:nvPr/>
        </p:nvSpPr>
        <p:spPr>
          <a:xfrm>
            <a:off x="440495" y="651041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12097214"/>
              </p:ext>
            </p:extLst>
          </p:nvPr>
        </p:nvGraphicFramePr>
        <p:xfrm>
          <a:off x="7817786" y="1472069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3" name="Imagen 2">
            <a:extLst>
              <a:ext uri="{FF2B5EF4-FFF2-40B4-BE49-F238E27FC236}">
                <a16:creationId xmlns:a16="http://schemas.microsoft.com/office/drawing/2014/main" id="{4DC38D74-21A9-C9DC-58C4-56A2C1B1D5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249" y="1302792"/>
            <a:ext cx="6756026" cy="3926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6F81F9EC-271C-244F-3E61-B52EE7A679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1138" y="1740169"/>
            <a:ext cx="10056353" cy="4654797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24 de abril 2023 (SE17)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C3A484F-6D8D-9F34-B4C6-1D37602CDC9C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B10CB6B1-0807-73F0-B219-B2D2E1410F97}"/>
              </a:ext>
            </a:extLst>
          </p:cNvPr>
          <p:cNvSpPr txBox="1"/>
          <p:nvPr/>
        </p:nvSpPr>
        <p:spPr>
          <a:xfrm>
            <a:off x="7302761" y="2357313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24 de abril 2023 (SE17)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D696A4F-1B13-200C-B931-91AACDD468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275" y="1259233"/>
            <a:ext cx="7041270" cy="4358881"/>
          </a:xfrm>
          <a:prstGeom prst="rect">
            <a:avLst/>
          </a:prstGeom>
        </p:spPr>
      </p:pic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4FDA494-060A-7A02-6387-7CF634332D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85599917"/>
              </p:ext>
            </p:extLst>
          </p:nvPr>
        </p:nvGraphicFramePr>
        <p:xfrm>
          <a:off x="8226841" y="2772624"/>
          <a:ext cx="34337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F60BB2E4-C2C5-6B99-BDF4-E54D838859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55639" y="5370761"/>
            <a:ext cx="2112240" cy="804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99623B8-C958-C73A-74FA-C49E8959BF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68" y="0"/>
            <a:ext cx="12156261" cy="6857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DC2E34C-31F6-B5BF-D68C-67ABC3962F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6718" y="23091"/>
            <a:ext cx="11378562" cy="681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991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7143ECD6-C65A-C56D-42A8-7C800590FA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4427" y="1390176"/>
            <a:ext cx="9643145" cy="5139210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24 de abril 2023 (SE17)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6A582D9-5D11-C1E0-2451-72A15E083C10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8528160-B04C-B0AA-34BC-E757B45C7C57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F7B356D-AB5A-E962-0768-C25F422C2873}"/>
              </a:ext>
            </a:extLst>
          </p:cNvPr>
          <p:cNvSpPr txBox="1"/>
          <p:nvPr/>
        </p:nvSpPr>
        <p:spPr>
          <a:xfrm>
            <a:off x="9281179" y="1629875"/>
            <a:ext cx="1595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6AAB598-F4B8-1967-A2F7-8F3513842C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40623" y="2263858"/>
            <a:ext cx="3072280" cy="1536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ángulo redondeado 16"/>
              <p:cNvSpPr/>
              <p:nvPr/>
            </p:nvSpPr>
            <p:spPr>
              <a:xfrm>
                <a:off x="10169856" y="3860944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13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7" name="Rectángulo redondeado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3860944"/>
                <a:ext cx="1089424" cy="627797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24 de abril 2023 (SE17)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redondeado 12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ángulo redondeado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7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21353064-F949-B1F4-74C8-6C002FBFB2A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BDD9FB-0906-7637-A58D-B5825B6C3ACB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258D5D3C-2381-A9E2-3E32-88A637544C6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3263" y="1602763"/>
            <a:ext cx="9198528" cy="4902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222A189-CA4E-DFF6-AA6F-389689CCC6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1020" y="1437390"/>
            <a:ext cx="9415300" cy="501778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24 de abril 2023 (SE17)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68756D3-DD47-50C2-DAAF-B3AF0566D60B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F7656CF-9C20-6AE0-B268-00735B6E271D}"/>
              </a:ext>
            </a:extLst>
          </p:cNvPr>
          <p:cNvSpPr txBox="1"/>
          <p:nvPr/>
        </p:nvSpPr>
        <p:spPr>
          <a:xfrm>
            <a:off x="9316532" y="1629875"/>
            <a:ext cx="1759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 2023</a:t>
            </a:r>
          </a:p>
        </p:txBody>
      </p:sp>
    </p:spTree>
    <p:extLst>
      <p:ext uri="{BB962C8B-B14F-4D97-AF65-F5344CB8AC3E}">
        <p14:creationId xmlns:p14="http://schemas.microsoft.com/office/powerpoint/2010/main" val="187221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24 de abril 2023 (SE17)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5F7687F-8E65-751B-D855-2B2D5E06DC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5966" y="1614472"/>
            <a:ext cx="9114639" cy="4857548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942F7EC1-0284-D822-B955-70C95E8D44FE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5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/>
              <p:nvPr/>
            </p:nvSpPr>
            <p:spPr>
              <a:xfrm>
                <a:off x="10053735" y="4262521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11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53735" y="4262521"/>
                <a:ext cx="1089424" cy="627797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6092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0F2827C3-CBD9-7859-E450-90F52FDB0F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1932" y="1314172"/>
            <a:ext cx="9785758" cy="5215214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24 de abril 2023 (SE17)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0A9E40E-1DF6-FA86-65E7-2D626547D3D2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632380B-7A9E-1D06-C08E-C7EBD82B7920}"/>
              </a:ext>
            </a:extLst>
          </p:cNvPr>
          <p:cNvSpPr txBox="1"/>
          <p:nvPr/>
        </p:nvSpPr>
        <p:spPr>
          <a:xfrm>
            <a:off x="5790988" y="1921232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FE321D1-BB09-28CE-F738-E7F032230381}"/>
              </a:ext>
            </a:extLst>
          </p:cNvPr>
          <p:cNvSpPr txBox="1"/>
          <p:nvPr/>
        </p:nvSpPr>
        <p:spPr>
          <a:xfrm>
            <a:off x="9069292" y="1950713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8688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Hospitalizados por COVID-19 según fecha de ingreso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24 de abril 2023 (SE17)</a:t>
            </a:r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ángulo redondeado 15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hospitalizados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ángulo redondeado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ángulo redondeado 24"/>
              <p:cNvSpPr/>
              <p:nvPr/>
            </p:nvSpPr>
            <p:spPr>
              <a:xfrm>
                <a:off x="10040565" y="4650441"/>
                <a:ext cx="1105921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01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Rectángulo redondeado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40565" y="4650441"/>
                <a:ext cx="1105921" cy="627797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91B3F124-D383-6556-6053-D992E906B08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2ED15C-D4B7-7680-32A8-1BD0D147B9A5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014AC5E4-F4B9-375B-3743-D5AC47F1149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3038" y="1664025"/>
            <a:ext cx="9047527" cy="4821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263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F52BD173-1035-6CCE-E4C3-1503EB4412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587" y="1245117"/>
            <a:ext cx="10123009" cy="5562185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las Variantes de COVID-19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24 de abril 2023 (SE17)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86FDB10-A0B8-6AB2-4598-25B1168E4ACC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02A46DA-A29D-8BFC-A93D-D43848C090B7}"/>
              </a:ext>
            </a:extLst>
          </p:cNvPr>
          <p:cNvSpPr txBox="1"/>
          <p:nvPr/>
        </p:nvSpPr>
        <p:spPr>
          <a:xfrm>
            <a:off x="3403401" y="1206229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02BD710-0B33-2D76-54A7-A648116D43F4}"/>
              </a:ext>
            </a:extLst>
          </p:cNvPr>
          <p:cNvSpPr txBox="1"/>
          <p:nvPr/>
        </p:nvSpPr>
        <p:spPr>
          <a:xfrm>
            <a:off x="8467107" y="1206229"/>
            <a:ext cx="29721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24 de abril 2023 (SE17)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35CB817-B13D-BE4A-6266-9343E9AC39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093" y="1299608"/>
            <a:ext cx="6105875" cy="383868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23498" y="621112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A875699F-7BCC-E263-F8C9-B65C0F4477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50330" y="5172121"/>
            <a:ext cx="2238655" cy="852821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EAFC178D-AB92-0EFD-E9C0-2B3FBDCE53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58205" y="1376993"/>
            <a:ext cx="5113702" cy="2786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19564</TotalTime>
  <Words>651</Words>
  <Application>Microsoft Office PowerPoint</Application>
  <PresentationFormat>Panorámica</PresentationFormat>
  <Paragraphs>90</Paragraphs>
  <Slides>18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Usuario</cp:lastModifiedBy>
  <cp:revision>2043</cp:revision>
  <dcterms:created xsi:type="dcterms:W3CDTF">2022-02-06T20:00:10Z</dcterms:created>
  <dcterms:modified xsi:type="dcterms:W3CDTF">2023-04-25T14:12:45Z</dcterms:modified>
</cp:coreProperties>
</file>