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9" r:id="rId4"/>
    <p:sldId id="261" r:id="rId5"/>
    <p:sldId id="275" r:id="rId6"/>
    <p:sldId id="260" r:id="rId7"/>
    <p:sldId id="273" r:id="rId8"/>
    <p:sldId id="272" r:id="rId9"/>
    <p:sldId id="262" r:id="rId10"/>
    <p:sldId id="263" r:id="rId11"/>
    <p:sldId id="264" r:id="rId12"/>
    <p:sldId id="271" r:id="rId13"/>
    <p:sldId id="265" r:id="rId14"/>
    <p:sldId id="266" r:id="rId15"/>
    <p:sldId id="274" r:id="rId16"/>
    <p:sldId id="270" r:id="rId17"/>
    <p:sldId id="276" r:id="rId18"/>
    <p:sldId id="277" r:id="rId19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3300"/>
    <a:srgbClr val="01A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67" autoAdjust="0"/>
    <p:restoredTop sz="96374" autoAdjust="0"/>
  </p:normalViewPr>
  <p:slideViewPr>
    <p:cSldViewPr snapToGrid="0">
      <p:cViewPr varScale="1">
        <p:scale>
          <a:sx n="113" d="100"/>
          <a:sy n="113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Quinquenios!$H$7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-1.769911230357740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Quinquenios!$H$8:$H$26</c:f>
              <c:numCache>
                <c:formatCode>0;0</c:formatCode>
                <c:ptCount val="19"/>
                <c:pt idx="0">
                  <c:v>-212</c:v>
                </c:pt>
                <c:pt idx="1">
                  <c:v>-323</c:v>
                </c:pt>
                <c:pt idx="2">
                  <c:v>-247</c:v>
                </c:pt>
                <c:pt idx="3">
                  <c:v>-375</c:v>
                </c:pt>
                <c:pt idx="4">
                  <c:v>-534</c:v>
                </c:pt>
                <c:pt idx="5">
                  <c:v>-685</c:v>
                </c:pt>
                <c:pt idx="6">
                  <c:v>-599</c:v>
                </c:pt>
                <c:pt idx="7">
                  <c:v>-558</c:v>
                </c:pt>
                <c:pt idx="8">
                  <c:v>-505</c:v>
                </c:pt>
                <c:pt idx="9">
                  <c:v>-470</c:v>
                </c:pt>
                <c:pt idx="10">
                  <c:v>-384</c:v>
                </c:pt>
                <c:pt idx="11">
                  <c:v>-312</c:v>
                </c:pt>
                <c:pt idx="12">
                  <c:v>-311</c:v>
                </c:pt>
                <c:pt idx="13">
                  <c:v>-229</c:v>
                </c:pt>
                <c:pt idx="14">
                  <c:v>-134</c:v>
                </c:pt>
                <c:pt idx="15">
                  <c:v>-100</c:v>
                </c:pt>
                <c:pt idx="16">
                  <c:v>-50</c:v>
                </c:pt>
                <c:pt idx="17">
                  <c:v>-51</c:v>
                </c:pt>
                <c:pt idx="18">
                  <c:v>-29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23-4BC3-B613-B098A5AC488C}"/>
            </c:ext>
          </c:extLst>
        </c:ser>
        <c:ser>
          <c:idx val="1"/>
          <c:order val="1"/>
          <c:tx>
            <c:strRef>
              <c:f>Quinquenios!$I$7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2.163224837103905E-2"/>
                  <c:y val="-5.939123979213065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Quinquenios!$I$8:$I$26</c:f>
              <c:numCache>
                <c:formatCode>General</c:formatCode>
                <c:ptCount val="19"/>
                <c:pt idx="0">
                  <c:v>153</c:v>
                </c:pt>
                <c:pt idx="1">
                  <c:v>242</c:v>
                </c:pt>
                <c:pt idx="2">
                  <c:v>250</c:v>
                </c:pt>
                <c:pt idx="3">
                  <c:v>488</c:v>
                </c:pt>
                <c:pt idx="4">
                  <c:v>777</c:v>
                </c:pt>
                <c:pt idx="5">
                  <c:v>949</c:v>
                </c:pt>
                <c:pt idx="6">
                  <c:v>871</c:v>
                </c:pt>
                <c:pt idx="7">
                  <c:v>819</c:v>
                </c:pt>
                <c:pt idx="8">
                  <c:v>692</c:v>
                </c:pt>
                <c:pt idx="9">
                  <c:v>659</c:v>
                </c:pt>
                <c:pt idx="10">
                  <c:v>536</c:v>
                </c:pt>
                <c:pt idx="11">
                  <c:v>439</c:v>
                </c:pt>
                <c:pt idx="12">
                  <c:v>333</c:v>
                </c:pt>
                <c:pt idx="13">
                  <c:v>216</c:v>
                </c:pt>
                <c:pt idx="14">
                  <c:v>118</c:v>
                </c:pt>
                <c:pt idx="15">
                  <c:v>88</c:v>
                </c:pt>
                <c:pt idx="16">
                  <c:v>81</c:v>
                </c:pt>
                <c:pt idx="17">
                  <c:v>48</c:v>
                </c:pt>
                <c:pt idx="18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23-4BC3-B613-B098A5AC48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17625840"/>
        <c:axId val="417639152"/>
      </c:barChart>
      <c:catAx>
        <c:axId val="417625840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39152"/>
        <c:crosses val="autoZero"/>
        <c:auto val="1"/>
        <c:lblAlgn val="ctr"/>
        <c:lblOffset val="100"/>
        <c:noMultiLvlLbl val="0"/>
      </c:catAx>
      <c:valAx>
        <c:axId val="417639152"/>
        <c:scaling>
          <c:orientation val="minMax"/>
          <c:max val="1000"/>
          <c:min val="-1000"/>
        </c:scaling>
        <c:delete val="0"/>
        <c:axPos val="b"/>
        <c:numFmt formatCode="0;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2584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96908472175238"/>
          <c:y val="0.92910135676247607"/>
          <c:w val="0.57206951632535452"/>
          <c:h val="5.01117093102783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PE">
                <a:solidFill>
                  <a:sysClr val="windowText" lastClr="000000"/>
                </a:solidFill>
              </a:rPr>
              <a:t>Casos</a:t>
            </a:r>
            <a:r>
              <a:rPr lang="es-PE" baseline="0">
                <a:solidFill>
                  <a:sysClr val="windowText" lastClr="000000"/>
                </a:solidFill>
              </a:rPr>
              <a:t> de COVID-19 por sexo</a:t>
            </a:r>
            <a:endParaRPr lang="es-PE">
              <a:solidFill>
                <a:sysClr val="windowText" lastClr="000000"/>
              </a:solidFill>
            </a:endParaRPr>
          </a:p>
        </c:rich>
      </c:tx>
      <c:layout>
        <c:manualLayout>
          <c:xMode val="edge"/>
          <c:yMode val="edge"/>
          <c:x val="0.27633934535738142"/>
          <c:y val="2.65339920634810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953-4945-98BF-F8AE38429053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953-4945-98BF-F8AE3842905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Quinquenios!$A$42:$A$43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Quinquenios!$B$42:$B$43</c:f>
              <c:numCache>
                <c:formatCode>General</c:formatCode>
                <c:ptCount val="2"/>
                <c:pt idx="0">
                  <c:v>161</c:v>
                </c:pt>
                <c:pt idx="1">
                  <c:v>203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53-4945-98BF-F8AE384290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'Quinquenios-TIA'!$P$7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'Quinquenios-TIA'!$P$8:$P$25</c:f>
              <c:numCache>
                <c:formatCode>_-* #,##0_-;\-* #,##0_-;_-* "-"??_-;_-@_-</c:formatCode>
                <c:ptCount val="18"/>
                <c:pt idx="0">
                  <c:v>183.76326460184626</c:v>
                </c:pt>
                <c:pt idx="1">
                  <c:v>294.03806259583297</c:v>
                </c:pt>
                <c:pt idx="2">
                  <c:v>225.72130699918085</c:v>
                </c:pt>
                <c:pt idx="3">
                  <c:v>358.02704246810134</c:v>
                </c:pt>
                <c:pt idx="4">
                  <c:v>532.43270090394356</c:v>
                </c:pt>
                <c:pt idx="5">
                  <c:v>705.31301482701815</c:v>
                </c:pt>
                <c:pt idx="6">
                  <c:v>594.9792449100612</c:v>
                </c:pt>
                <c:pt idx="7">
                  <c:v>527.80930760499427</c:v>
                </c:pt>
                <c:pt idx="8">
                  <c:v>427.59551319895422</c:v>
                </c:pt>
                <c:pt idx="9">
                  <c:v>435.79044969865555</c:v>
                </c:pt>
                <c:pt idx="10">
                  <c:v>451.77188453414692</c:v>
                </c:pt>
                <c:pt idx="11">
                  <c:v>425.82230107820391</c:v>
                </c:pt>
                <c:pt idx="12">
                  <c:v>531.063829787234</c:v>
                </c:pt>
                <c:pt idx="13">
                  <c:v>521.42371344366359</c:v>
                </c:pt>
                <c:pt idx="14">
                  <c:v>437.4795951681358</c:v>
                </c:pt>
                <c:pt idx="15">
                  <c:v>551.57198014340872</c:v>
                </c:pt>
                <c:pt idx="16">
                  <c:v>658.76152832674575</c:v>
                </c:pt>
                <c:pt idx="17">
                  <c:v>986.43649815043159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41-4CAE-ABA5-CCF6D647D7AC}"/>
            </c:ext>
          </c:extLst>
        </c:ser>
        <c:ser>
          <c:idx val="1"/>
          <c:order val="1"/>
          <c:tx>
            <c:strRef>
              <c:f>'Quinquenios-TIA'!$Q$7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'Quinquenios-TIA'!$Q$8:$Q$25</c:f>
              <c:numCache>
                <c:formatCode>_-* #,##0_-;\-* #,##0_-;_-* "-"??_-;_-@_-</c:formatCode>
                <c:ptCount val="18"/>
                <c:pt idx="0">
                  <c:v>148.8833746898263</c:v>
                </c:pt>
                <c:pt idx="1">
                  <c:v>240.29391321616521</c:v>
                </c:pt>
                <c:pt idx="2">
                  <c:v>249.42859982112691</c:v>
                </c:pt>
                <c:pt idx="3">
                  <c:v>510.19341348667012</c:v>
                </c:pt>
                <c:pt idx="4">
                  <c:v>798.72859632933455</c:v>
                </c:pt>
                <c:pt idx="5">
                  <c:v>999.57956695396251</c:v>
                </c:pt>
                <c:pt idx="6">
                  <c:v>997.36932403065305</c:v>
                </c:pt>
                <c:pt idx="7">
                  <c:v>966.4113140836771</c:v>
                </c:pt>
                <c:pt idx="8">
                  <c:v>864.04382470119526</c:v>
                </c:pt>
                <c:pt idx="9">
                  <c:v>870.36792826058297</c:v>
                </c:pt>
                <c:pt idx="10">
                  <c:v>767.47503566333808</c:v>
                </c:pt>
                <c:pt idx="11">
                  <c:v>751.49444918872746</c:v>
                </c:pt>
                <c:pt idx="12">
                  <c:v>712.90944123314057</c:v>
                </c:pt>
                <c:pt idx="13">
                  <c:v>579.39914163090123</c:v>
                </c:pt>
                <c:pt idx="14">
                  <c:v>464.56692913385825</c:v>
                </c:pt>
                <c:pt idx="15">
                  <c:v>552.41682360326433</c:v>
                </c:pt>
                <c:pt idx="16">
                  <c:v>794.89695780176646</c:v>
                </c:pt>
                <c:pt idx="17">
                  <c:v>709.93914807302235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41-4CAE-ABA5-CCF6D647D7A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tickMarkSkip val="1"/>
        <c:noMultiLvlLbl val="0"/>
      </c:catAx>
      <c:valAx>
        <c:axId val="1732512960"/>
        <c:scaling>
          <c:orientation val="minMax"/>
          <c:max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E" sz="1400">
                    <a:solidFill>
                      <a:sysClr val="windowText" lastClr="000000"/>
                    </a:solidFill>
                  </a:rPr>
                  <a:t>TIA</a:t>
                </a:r>
                <a:r>
                  <a:rPr lang="es-PE" sz="1400" baseline="0">
                    <a:solidFill>
                      <a:sysClr val="windowText" lastClr="000000"/>
                    </a:solidFill>
                  </a:rPr>
                  <a:t> (Tasa de Inicidencia Acumulada)</a:t>
                </a:r>
                <a:endParaRPr lang="es-PE" sz="1400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</c:title>
        <c:numFmt formatCode="_-* #,##0_-;\-* #,##0_-;_-* &quot;-&quot;??_-;_-@_-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068637827276954E-2"/>
          <c:y val="5.6863770524686934E-2"/>
          <c:w val="0.92780943287385365"/>
          <c:h val="0.8287137862853540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EAE-46B5-BC3A-2AB6A0D0BFD5}"/>
              </c:ext>
            </c:extLst>
          </c:dPt>
          <c:dPt>
            <c:idx val="1"/>
            <c:invertIfNegative val="0"/>
            <c:bubble3D val="0"/>
            <c:spPr>
              <a:solidFill>
                <a:srgbClr val="CC99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EAE-46B5-BC3A-2AB6A0D0BFD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EAE-46B5-BC3A-2AB6A0D0BFD5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EAE-46B5-BC3A-2AB6A0D0BFD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EAE-46B5-BC3A-2AB6A0D0BFD5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'Etapas de vida'!$J$8:$J$12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'Etapas de vida'!$N$8:$N$12</c:f>
              <c:numCache>
                <c:formatCode>#,##0.00</c:formatCode>
                <c:ptCount val="5"/>
                <c:pt idx="0">
                  <c:v>12.959130384325254</c:v>
                </c:pt>
                <c:pt idx="1">
                  <c:v>7.6941767230906288</c:v>
                </c:pt>
                <c:pt idx="2">
                  <c:v>15.320778806255985</c:v>
                </c:pt>
                <c:pt idx="3">
                  <c:v>14.30083230844035</c:v>
                </c:pt>
                <c:pt idx="4">
                  <c:v>17.909111260353704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EAE-46B5-BC3A-2AB6A0D0BFD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noMultiLvlLbl val="0"/>
      </c:catAx>
      <c:valAx>
        <c:axId val="1732512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25880184432618"/>
          <c:y val="4.118309273749652E-2"/>
          <c:w val="0.61503355557864914"/>
          <c:h val="0.8423586842084476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9CCFF"/>
            </a:solidFill>
            <a:ln w="9525">
              <a:solidFill>
                <a:srgbClr val="0070C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Fallecidos!$F$8:$F$12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Fallecidos!$L$8:$L$12</c:f>
              <c:numCache>
                <c:formatCode>0.00%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0.02</c:v>
                </c:pt>
                <c:pt idx="4">
                  <c:v>5.3571428571428568E-2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9B-4F79-A235-A7133C5AA71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08629200"/>
        <c:axId val="998967328"/>
      </c:barChart>
      <c:catAx>
        <c:axId val="10086292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98967328"/>
        <c:crosses val="autoZero"/>
        <c:auto val="1"/>
        <c:lblAlgn val="ctr"/>
        <c:lblOffset val="100"/>
        <c:noMultiLvlLbl val="0"/>
      </c:catAx>
      <c:valAx>
        <c:axId val="998967328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00862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63-4371-9A88-28D14FBBC8B0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63-4371-9A88-28D14FBBC8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Fallecidos!$A$39:$A$40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Fallecidos!$B$39:$B$40</c:f>
              <c:numCache>
                <c:formatCode>General</c:formatCode>
                <c:ptCount val="2"/>
                <c:pt idx="0">
                  <c:v>6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63-4371-9A88-28D14FBBC8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29120909043519"/>
          <c:y val="5.1400554097404488E-2"/>
          <c:w val="0.80892886317430757"/>
          <c:h val="0.8282910469524642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rgbClr val="0070C0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2FE-43BE-B926-7F9A27910E7F}"/>
              </c:ext>
            </c:extLst>
          </c:dPt>
          <c:dPt>
            <c:idx val="1"/>
            <c:invertIfNegative val="0"/>
            <c:bubble3D val="0"/>
            <c:spPr>
              <a:solidFill>
                <a:srgbClr val="FF99CC"/>
              </a:solidFill>
              <a:ln>
                <a:solidFill>
                  <a:srgbClr val="FF66FF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2FE-43BE-B926-7F9A27910E7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Letalidad!$G$8:$G$9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Letalidad!$J$8:$J$9</c:f>
              <c:numCache>
                <c:formatCode>0.00%</c:formatCode>
                <c:ptCount val="2"/>
                <c:pt idx="0">
                  <c:v>3.7267080745341616E-2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FE-43BE-B926-7F9A27910E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42"/>
        <c:axId val="2047239648"/>
        <c:axId val="2047224672"/>
      </c:barChart>
      <c:catAx>
        <c:axId val="2047239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24672"/>
        <c:crosses val="autoZero"/>
        <c:auto val="1"/>
        <c:lblAlgn val="ctr"/>
        <c:lblOffset val="100"/>
        <c:noMultiLvlLbl val="0"/>
      </c:catAx>
      <c:valAx>
        <c:axId val="2047224672"/>
        <c:scaling>
          <c:orientation val="minMax"/>
          <c:max val="5.000000000000001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spPr>
          <a:noFill/>
          <a:ln>
            <a:solidFill>
              <a:srgbClr val="0070C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39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0.13778</cdr:x>
      <cdr:y>0.14664</cdr:y>
    </cdr:from>
    <cdr:to>
      <cdr:x>0.23155</cdr:x>
      <cdr:y>0.5308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559641" y="362984"/>
          <a:ext cx="380890" cy="950953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0.74153</cdr:x>
      <cdr:y>0.12145</cdr:y>
    </cdr:from>
    <cdr:to>
      <cdr:x>0.85523</cdr:x>
      <cdr:y>0.5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012081" y="300638"/>
          <a:ext cx="461845" cy="937066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A0E5B-6BBD-409C-95E2-33B8E96DF903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AE87F-08D5-41F8-90D0-918F13BC64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69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21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7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03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27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86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16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46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707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222C08-D8E0-440F-B13C-F15017104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803630-C593-4095-8BA0-F12BDC41C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629FE4-D5D8-43EC-B667-FB631EE2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30/10/2023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144A63-2FDA-4267-B0ED-4510725D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EEE26F-0990-4F8E-8C8F-4058EA259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71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1CD74-D80F-4BDB-AD94-7C1FCD7C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B4FB3E-C5D5-4EFD-910B-B96621132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FA0AE5-7548-4342-9BAA-D4CE2D9A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30/10/2023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F93BF9-C770-4DB1-9953-8ED3758F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68AA50-7FC1-4917-984A-724DAD66E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596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60CAEC-7FC8-48BA-8B98-735A4C105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93B425-8D91-42B1-B77D-1B91B8C59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0BC208-67BD-496F-9EC9-315D2C4A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30/10/2023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6DE3EB-15FE-410C-A70C-9B6AD4E4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1B3C4-541C-40B4-9F43-5D33DD9E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698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359F1-710E-4C79-A4C0-013BA3C6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58A42E-21B2-4C45-83E9-0A27C2BC5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E363D8-7925-4AEA-BF6D-E986B4F77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30/10/2023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BE9FF8-F449-4F63-A18C-E1705726D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BCB4D3-D624-43BA-AFF6-3485F61C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673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D08AF-1D05-4397-A426-476FF8289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8B1F12-A54D-4C58-9E92-A08406E57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D1E2F9-A476-47BE-9363-CD2A14AB8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30/10/2023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1637FC-2583-4DF4-BA78-1B841BA2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23A2F3-2466-40D9-852E-9C4E5D72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590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04B2E-25B1-4C96-85FD-9ED9251E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72D04C-B290-4419-8B8E-ACEF3AA78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3583B3-1534-4B89-AE8C-91B33104D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321E3A-991A-411D-A99A-1CD0D3FA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30/10/2023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C7C852-F14A-4201-8204-776DAD6EF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0FA7EC-AA2D-4801-A540-1576FAD8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228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F3C36-8C31-405A-9923-EF723AF47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40251E-6037-4CDB-8792-81417D0A6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23E074-8692-4C93-9896-C21F5B715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5973EDA-DA4F-4072-B409-C5A1782F3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B9EED8-24C3-4E7C-88BC-95BA6AC10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86BCFD-5CE9-49F1-BB35-AA0B40D35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30/10/2023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0E6FD5-2009-4ADE-AE21-2FE23B2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2743087-AD80-44F7-B698-702E009D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154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9E1A0-FB06-488E-BC6A-FE2A6B68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421A8A-80E0-420F-AAB5-0A2D3024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30/10/2023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8D9018-9CBC-44D7-A56E-4C89E385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8E94FA-4E15-4C7E-BCCD-F751502F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597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5BDEA36-5EDE-47A3-B988-47BA6B46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30/10/2023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543858-50E1-4CEA-91B8-5F8E51226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0A1111-FE97-4200-A996-6D3091AB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977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01E8D-B64F-4A35-A77F-469097097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8512D7-05A6-43D3-BC51-BA2C42C09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A60D04-C932-40A2-A96F-15906DB27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19A209-B50E-4412-95A3-9B937A55E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30/10/2023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B65EA9-62A7-4D29-B88C-261EAC9B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043DBA-8755-4798-B6CE-06A2E4E6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97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1A354A-68BF-43FF-8CE7-A22FDA178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5E7592-E004-4065-80F5-4320A661DB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B45A2B-10E1-4524-81C8-CCCC7B781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DDAAAC-7C07-4299-A8FD-C953C3253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30/10/2023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9EA6D4-9E7F-4A3C-BCAB-CB8E2614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D1BA95-E5C1-43C8-B460-B9B230035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498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8510E8-7FEC-4C0B-B1C4-A29CC80F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01019E-9FCD-41D2-B159-BC9129720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6080B9-4DE7-4E8B-A662-769F2784F3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D5087-6F6E-4AC3-B908-B8A9A83F1946}" type="datetimeFigureOut">
              <a:rPr lang="es-PE" smtClean="0"/>
              <a:t>30/10/2023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1475F2-9B39-4467-9A77-D015F4B82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6F3B42-C4C8-4932-AC64-E1F709D59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275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chart" Target="../charts/chart7.xml"/><Relationship Id="rId4" Type="http://schemas.openxmlformats.org/officeDocument/2006/relationships/image" Target="../media/image2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13062F95-AE06-4E45-9FB2-180B54026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123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D124BE3-BE95-4C9B-A727-94CCB798C481}"/>
              </a:ext>
            </a:extLst>
          </p:cNvPr>
          <p:cNvSpPr txBox="1"/>
          <p:nvPr/>
        </p:nvSpPr>
        <p:spPr>
          <a:xfrm>
            <a:off x="4156537" y="5909464"/>
            <a:ext cx="41300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dirty="0">
                <a:solidFill>
                  <a:schemeClr val="accent1">
                    <a:lumMod val="50000"/>
                  </a:schemeClr>
                </a:solidFill>
              </a:rPr>
              <a:t>TUMBES AL 29 DE OCTUBRE DEL 2023</a:t>
            </a:r>
          </a:p>
          <a:p>
            <a:pPr algn="ctr"/>
            <a:r>
              <a:rPr lang="es-ES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Semana Epidemiológica 44</a:t>
            </a:r>
            <a:endParaRPr lang="es-PE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5838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84084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Casos confirmados de COVID-19, según Distrito y edad</a:t>
            </a:r>
            <a:endParaRPr lang="es-PE" sz="2000" b="1" dirty="0"/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29 de octubre 2023 (SE44)</a:t>
            </a:r>
            <a:endParaRPr lang="es-PE" sz="2000" b="1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D8626D3-84A1-DF8D-3033-BBAF730DEAC6}"/>
              </a:ext>
            </a:extLst>
          </p:cNvPr>
          <p:cNvSpPr txBox="1"/>
          <p:nvPr/>
        </p:nvSpPr>
        <p:spPr>
          <a:xfrm>
            <a:off x="1228147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Comportamiento según edad y distrito de residencia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8B45558-1CE7-778E-03FE-E7B89720368B}"/>
              </a:ext>
            </a:extLst>
          </p:cNvPr>
          <p:cNvSpPr txBox="1"/>
          <p:nvPr/>
        </p:nvSpPr>
        <p:spPr>
          <a:xfrm>
            <a:off x="6966764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Distribución de casos según edad y sexo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8CE6218-37E7-449F-8869-1993738135A1}"/>
              </a:ext>
            </a:extLst>
          </p:cNvPr>
          <p:cNvSpPr txBox="1"/>
          <p:nvPr/>
        </p:nvSpPr>
        <p:spPr>
          <a:xfrm>
            <a:off x="465662" y="6521890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16C9941-CEF0-63DF-8744-6638D81CB1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333" y="1911961"/>
            <a:ext cx="4871508" cy="444758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373B881-5E49-69B0-973B-41E0A31D20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5154" y="1911961"/>
            <a:ext cx="4746351" cy="433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3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confirmados de COVID-19 según grupo etario y sexo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29 de octubre 2023 (SE44)</a:t>
            </a:r>
            <a:endParaRPr lang="es-PE" sz="2000" b="1" dirty="0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447A3CFC-3EE0-4C18-BBC8-089CADB1813E}"/>
              </a:ext>
            </a:extLst>
          </p:cNvPr>
          <p:cNvGrpSpPr/>
          <p:nvPr/>
        </p:nvGrpSpPr>
        <p:grpSpPr>
          <a:xfrm>
            <a:off x="376485" y="1678940"/>
            <a:ext cx="5846005" cy="4850446"/>
            <a:chOff x="0" y="0"/>
            <a:chExt cx="4931700" cy="4276725"/>
          </a:xfrm>
        </p:grpSpPr>
        <p:graphicFrame>
          <p:nvGraphicFramePr>
            <p:cNvPr id="3" name="Gráfico 2">
              <a:extLst>
                <a:ext uri="{FF2B5EF4-FFF2-40B4-BE49-F238E27FC236}">
                  <a16:creationId xmlns:a16="http://schemas.microsoft.com/office/drawing/2014/main" id="{51DDFD05-13F0-6029-81B9-49A37AED6B9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40845802"/>
                </p:ext>
              </p:extLst>
            </p:nvPr>
          </p:nvGraphicFramePr>
          <p:xfrm>
            <a:off x="0" y="0"/>
            <a:ext cx="4931700" cy="42767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7FAA66AA-15CA-905B-814A-7408FC26DC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94" y="123937"/>
              <a:ext cx="379978" cy="1104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1E68ECBF-8833-8ED8-1110-9147381062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990" y="152399"/>
              <a:ext cx="434431" cy="103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7922E71-2944-4374-B4D3-B144A6750C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5492368"/>
              </p:ext>
            </p:extLst>
          </p:nvPr>
        </p:nvGraphicFramePr>
        <p:xfrm>
          <a:off x="7062540" y="1989327"/>
          <a:ext cx="4752975" cy="2871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56EDF85C-9581-299A-C75E-75BF0F02381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86FF0C-D0D3-AF47-6DEB-08AC72A6DB12}"/>
              </a:ext>
            </a:extLst>
          </p:cNvPr>
          <p:cNvSpPr txBox="1"/>
          <p:nvPr/>
        </p:nvSpPr>
        <p:spPr>
          <a:xfrm>
            <a:off x="1504565" y="1270105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0AAC990-EE2A-5D7D-F324-C3A32B3D7C92}"/>
              </a:ext>
            </a:extLst>
          </p:cNvPr>
          <p:cNvSpPr txBox="1"/>
          <p:nvPr/>
        </p:nvSpPr>
        <p:spPr>
          <a:xfrm>
            <a:off x="8029190" y="140090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4015010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Tasa de incidencia acumulada* de COVID-19 por quinquenios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29 de octubre 2023 (SE44)</a:t>
            </a:r>
            <a:endParaRPr lang="es-PE" sz="2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4215056" y="6218362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FD151FA0-7747-4F2D-B88D-D1B1C03324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3583302"/>
              </p:ext>
            </p:extLst>
          </p:nvPr>
        </p:nvGraphicFramePr>
        <p:xfrm>
          <a:off x="1438275" y="1925040"/>
          <a:ext cx="9458325" cy="4254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F5279F75-94BC-8A70-7636-968899A9A02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D77A14F-37F2-BFE0-4F68-B6BFA955512F}"/>
              </a:ext>
            </a:extLst>
          </p:cNvPr>
          <p:cNvSpPr txBox="1"/>
          <p:nvPr/>
        </p:nvSpPr>
        <p:spPr>
          <a:xfrm>
            <a:off x="4703391" y="1200458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</p:spTree>
    <p:extLst>
      <p:ext uri="{BB962C8B-B14F-4D97-AF65-F5344CB8AC3E}">
        <p14:creationId xmlns:p14="http://schemas.microsoft.com/office/powerpoint/2010/main" val="4158915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5477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COVID-19 por etapas de vida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29 de octubre 2023 (SE44)</a:t>
            </a:r>
            <a:endParaRPr lang="es-PE" sz="2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235390" y="6066129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F2DE43F-EA2F-558E-F14D-5721006D38F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C5BB6A9D-877C-4301-8842-F8BB681AC0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4643399"/>
              </p:ext>
            </p:extLst>
          </p:nvPr>
        </p:nvGraphicFramePr>
        <p:xfrm>
          <a:off x="599677" y="2182482"/>
          <a:ext cx="5349674" cy="3350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E1C320C3-E17F-0CDC-626C-AC12F760BE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6132" y="2351021"/>
            <a:ext cx="5418209" cy="173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55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84884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Letalidad* por COVID-19 según sexo y etapas de vida</a:t>
            </a:r>
            <a:r>
              <a:rPr lang="es-PE" sz="2000" b="1" dirty="0"/>
              <a:t>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29 de octubre 2023 (SE44)</a:t>
            </a:r>
            <a:endParaRPr lang="es-PE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B33D73-4B5D-43CA-9096-3987E57016B5}"/>
              </a:ext>
            </a:extLst>
          </p:cNvPr>
          <p:cNvSpPr txBox="1"/>
          <p:nvPr/>
        </p:nvSpPr>
        <p:spPr>
          <a:xfrm>
            <a:off x="7077388" y="6510413"/>
            <a:ext cx="511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*Letalidad: Relación de fallecidos confirmados entre casos confirmados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78D0544-37A8-4102-B6BF-F4AAC00754FF}"/>
              </a:ext>
            </a:extLst>
          </p:cNvPr>
          <p:cNvSpPr txBox="1"/>
          <p:nvPr/>
        </p:nvSpPr>
        <p:spPr>
          <a:xfrm>
            <a:off x="8377427" y="4096259"/>
            <a:ext cx="2683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Letalidad* por etapas de vida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648E1AC-74D1-25CD-EC84-4CB6668E371D}"/>
              </a:ext>
            </a:extLst>
          </p:cNvPr>
          <p:cNvSpPr txBox="1"/>
          <p:nvPr/>
        </p:nvSpPr>
        <p:spPr>
          <a:xfrm>
            <a:off x="8853586" y="1133515"/>
            <a:ext cx="1785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Fallecidos por sexo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78CFBCC3-9430-4AEE-8D6B-92098191AA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5252802"/>
              </p:ext>
            </p:extLst>
          </p:nvPr>
        </p:nvGraphicFramePr>
        <p:xfrm>
          <a:off x="7368183" y="4352962"/>
          <a:ext cx="4570775" cy="2088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EAEB6C64-DF6B-7E2D-960C-06B4BA6B82E6}"/>
              </a:ext>
            </a:extLst>
          </p:cNvPr>
          <p:cNvSpPr txBox="1"/>
          <p:nvPr/>
        </p:nvSpPr>
        <p:spPr>
          <a:xfrm>
            <a:off x="440495" y="651041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65C42DC6-D74C-9D68-8F7E-342701FF7D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2819476"/>
              </p:ext>
            </p:extLst>
          </p:nvPr>
        </p:nvGraphicFramePr>
        <p:xfrm>
          <a:off x="7817786" y="1472069"/>
          <a:ext cx="4061965" cy="2475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81A7209E-5962-C91A-DDB6-33BF1C8FA9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249" y="1503049"/>
            <a:ext cx="6704770" cy="389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33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Fallecidos por COVID-19 </a:t>
            </a:r>
            <a:r>
              <a:rPr lang="es-PE" sz="2000" b="1" dirty="0"/>
              <a:t>en las últimas 16 semanas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29 de octubre 2023 (SE44)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F24F073-3B25-5097-5335-DE27F0E15F75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E292C58-8597-4792-0D27-FD4D41B831BD}"/>
              </a:ext>
            </a:extLst>
          </p:cNvPr>
          <p:cNvSpPr txBox="1"/>
          <p:nvPr/>
        </p:nvSpPr>
        <p:spPr>
          <a:xfrm>
            <a:off x="2962498" y="2551837"/>
            <a:ext cx="69096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600" dirty="0"/>
              <a:t>NO SE NOTIFICARON DEFUNCIONES EN LAS ULTIMAS 16 SEMANAS EPIDEMIOLÓGICAS</a:t>
            </a:r>
          </a:p>
        </p:txBody>
      </p:sp>
    </p:spTree>
    <p:extLst>
      <p:ext uri="{BB962C8B-B14F-4D97-AF65-F5344CB8AC3E}">
        <p14:creationId xmlns:p14="http://schemas.microsoft.com/office/powerpoint/2010/main" val="109084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18326" y="174180"/>
            <a:ext cx="730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Letalidad por COVID-19 en la Región de Tumbes - 2022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29 de octubre 2023 (SE44)</a:t>
            </a:r>
            <a:endParaRPr lang="es-PE" sz="20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D5058E0-E046-B114-B034-5F937946F8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030" y="1355642"/>
            <a:ext cx="6469342" cy="4004831"/>
          </a:xfrm>
          <a:prstGeom prst="rect">
            <a:avLst/>
          </a:prstGeom>
        </p:spPr>
      </p:pic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74FDA494-060A-7A02-6387-7CF634332D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2542286"/>
              </p:ext>
            </p:extLst>
          </p:nvPr>
        </p:nvGraphicFramePr>
        <p:xfrm>
          <a:off x="8226841" y="2772624"/>
          <a:ext cx="343376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3EADF292-F9A3-B59B-BC42-866D674DB747}"/>
              </a:ext>
            </a:extLst>
          </p:cNvPr>
          <p:cNvSpPr txBox="1"/>
          <p:nvPr/>
        </p:nvSpPr>
        <p:spPr>
          <a:xfrm>
            <a:off x="9163355" y="2222191"/>
            <a:ext cx="1695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 por sexo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50750F1-713E-4706-1A61-CEC3F07A405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A04EE56-C27B-6F79-42EB-1FA450EFB8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64705" y="5361390"/>
            <a:ext cx="2128201" cy="81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24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01E7AA2-F468-825C-9F70-F9434103E5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63" y="0"/>
            <a:ext cx="12156268" cy="685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44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DC2E34C-31F6-B5BF-D68C-67ABC3962F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353" y="-4936"/>
            <a:ext cx="11757289" cy="686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991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70DB0C6-21A1-3003-A9BE-D4FAB990C7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1437" y="1266638"/>
            <a:ext cx="9509125" cy="5322015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58004" y="130372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29 de octubre 2023 (SE44)</a:t>
            </a:r>
            <a:endParaRPr lang="es-PE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6A582D9-5D11-C1E0-2451-72A15E083C10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8528160-B04C-B0AA-34BC-E757B45C7C57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F7B356D-AB5A-E962-0768-C25F422C2873}"/>
              </a:ext>
            </a:extLst>
          </p:cNvPr>
          <p:cNvSpPr txBox="1"/>
          <p:nvPr/>
        </p:nvSpPr>
        <p:spPr>
          <a:xfrm>
            <a:off x="8851639" y="1650674"/>
            <a:ext cx="1595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2023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9704BDB-43B3-0AE1-53E6-192A78EB60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2545" y="2064920"/>
            <a:ext cx="3339760" cy="166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38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ángulo redondeado 16"/>
              <p:cNvSpPr/>
              <p:nvPr/>
            </p:nvSpPr>
            <p:spPr>
              <a:xfrm>
                <a:off x="9560983" y="5110105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0.43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7" name="Rectángulo redondead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0983" y="5110105"/>
                <a:ext cx="1089424" cy="62779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51410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29 de octubre 2023 (SE44)</a:t>
            </a:r>
            <a:endParaRPr lang="es-PE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ángulo redondeado 12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ángulo redondead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7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21353064-F949-B1F4-74C8-6C002FBFB2A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0BDD9FB-0906-7637-A58D-B5825B6C3ACB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4AFC1A2-121B-E5A5-3926-8932BBDBE4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8660" y="1614472"/>
            <a:ext cx="8472323" cy="474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876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28137F5-0671-30AF-2369-2FC6CBEC4C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6676" y="1385777"/>
            <a:ext cx="9686925" cy="542152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29 de octubre 2023 (SE44)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8756D3-DD47-50C2-DAAF-B3AF0566D60B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F7656CF-9C20-6AE0-B268-00735B6E271D}"/>
              </a:ext>
            </a:extLst>
          </p:cNvPr>
          <p:cNvSpPr txBox="1"/>
          <p:nvPr/>
        </p:nvSpPr>
        <p:spPr>
          <a:xfrm>
            <a:off x="8874952" y="1632286"/>
            <a:ext cx="1759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 2023</a:t>
            </a:r>
          </a:p>
        </p:txBody>
      </p:sp>
    </p:spTree>
    <p:extLst>
      <p:ext uri="{BB962C8B-B14F-4D97-AF65-F5344CB8AC3E}">
        <p14:creationId xmlns:p14="http://schemas.microsoft.com/office/powerpoint/2010/main" val="1872217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29 de octubre 2023 (SE44)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42F7EC1-0284-D822-B955-70C95E8D44FE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5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/>
              <p:nvPr/>
            </p:nvSpPr>
            <p:spPr>
              <a:xfrm>
                <a:off x="9635067" y="3433987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0.68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5067" y="3433987"/>
                <a:ext cx="1089424" cy="62779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>
            <a:extLst>
              <a:ext uri="{FF2B5EF4-FFF2-40B4-BE49-F238E27FC236}">
                <a16:creationId xmlns:a16="http://schemas.microsoft.com/office/drawing/2014/main" id="{C1DB2355-56A0-4312-D4B9-F02BC29D0D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8742" y="1562152"/>
            <a:ext cx="8696325" cy="486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92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9D5C610E-CDCE-B6E1-9A26-9D7CC9F9F8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5139" y="1428836"/>
            <a:ext cx="9480608" cy="5266132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6880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hospitalización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29 de octubre 2023 (SE44)</a:t>
            </a:r>
            <a:endParaRPr lang="es-PE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0A9E40E-1DF6-FA86-65E7-2D626547D3D2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632380B-7A9E-1D06-C08E-C7EBD82B7920}"/>
              </a:ext>
            </a:extLst>
          </p:cNvPr>
          <p:cNvSpPr txBox="1"/>
          <p:nvPr/>
        </p:nvSpPr>
        <p:spPr>
          <a:xfrm>
            <a:off x="5790988" y="1921232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FE321D1-BB09-28CE-F738-E7F032230381}"/>
              </a:ext>
            </a:extLst>
          </p:cNvPr>
          <p:cNvSpPr txBox="1"/>
          <p:nvPr/>
        </p:nvSpPr>
        <p:spPr>
          <a:xfrm>
            <a:off x="9069292" y="1950713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1948845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8688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Hospitalizados por COVID-19 según fecha de ingreso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29 de octubre 2023 (SE44)</a:t>
            </a:r>
            <a:endParaRPr lang="es-PE" sz="2000" b="1" dirty="0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1B3F124-D383-6556-6053-D992E906B08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2ED15C-D4B7-7680-32A8-1BD0D147B9A5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91C6837-C589-4E20-06AE-8CA36943095D}"/>
              </a:ext>
            </a:extLst>
          </p:cNvPr>
          <p:cNvSpPr txBox="1"/>
          <p:nvPr/>
        </p:nvSpPr>
        <p:spPr>
          <a:xfrm>
            <a:off x="2564565" y="2551837"/>
            <a:ext cx="73837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600" dirty="0"/>
              <a:t>NO SE NOTIFICARON HOSPITALIZADOS EN LAS ULTIMAS 16 SEMANAS EPIDEMIOLÓGICAS</a:t>
            </a:r>
          </a:p>
        </p:txBody>
      </p:sp>
    </p:spTree>
    <p:extLst>
      <p:ext uri="{BB962C8B-B14F-4D97-AF65-F5344CB8AC3E}">
        <p14:creationId xmlns:p14="http://schemas.microsoft.com/office/powerpoint/2010/main" val="2784263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72E536F-C433-74CD-1C0F-47529A7B3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454" y="1232936"/>
            <a:ext cx="10407650" cy="529645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Comportamiento de las Variantes de COVID-19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29 de octubre 2023 (SE44)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86FDB10-A0B8-6AB2-4598-25B1168E4ACC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02A46DA-A29D-8BFC-A93D-D43848C090B7}"/>
              </a:ext>
            </a:extLst>
          </p:cNvPr>
          <p:cNvSpPr txBox="1"/>
          <p:nvPr/>
        </p:nvSpPr>
        <p:spPr>
          <a:xfrm>
            <a:off x="2514401" y="1100663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02BD710-0B33-2D76-54A7-A648116D43F4}"/>
              </a:ext>
            </a:extLst>
          </p:cNvPr>
          <p:cNvSpPr txBox="1"/>
          <p:nvPr/>
        </p:nvSpPr>
        <p:spPr>
          <a:xfrm>
            <a:off x="7578107" y="1100663"/>
            <a:ext cx="2972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98251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4E23BE5-A034-4131-E982-8813D14092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890" y="1098279"/>
            <a:ext cx="6562351" cy="430159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casos confirmados de COVID-19 por distritos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29 de octubre 2023 (SE44)</a:t>
            </a:r>
            <a:endParaRPr lang="es-PE" sz="2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63C6E49-982B-4672-BABE-4E9E5A3F740A}"/>
              </a:ext>
            </a:extLst>
          </p:cNvPr>
          <p:cNvSpPr txBox="1"/>
          <p:nvPr/>
        </p:nvSpPr>
        <p:spPr>
          <a:xfrm>
            <a:off x="323498" y="6211129"/>
            <a:ext cx="33446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/>
              <a:t>*TIA = Tasa de incidencia acumulada por cada 10, 000 habitantes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B93453A-DE70-72B3-44A4-37A6613BECDB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66CBF7F1-73A7-8F24-F6BB-C4BFA283E7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2467" y="5054400"/>
            <a:ext cx="2099914" cy="79996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43D8338-C978-5DA2-64F6-8074417A04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3333" y="1282503"/>
            <a:ext cx="5095169" cy="277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922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22761</TotalTime>
  <Words>652</Words>
  <Application>Microsoft Office PowerPoint</Application>
  <PresentationFormat>Panorámica</PresentationFormat>
  <Paragraphs>88</Paragraphs>
  <Slides>18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Jhon Carbajal Crisanto</dc:creator>
  <cp:lastModifiedBy>Usuario</cp:lastModifiedBy>
  <cp:revision>2369</cp:revision>
  <dcterms:created xsi:type="dcterms:W3CDTF">2022-02-06T20:00:10Z</dcterms:created>
  <dcterms:modified xsi:type="dcterms:W3CDTF">2023-10-30T13:55:48Z</dcterms:modified>
</cp:coreProperties>
</file>