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9" r:id="rId4"/>
    <p:sldId id="261" r:id="rId5"/>
    <p:sldId id="275" r:id="rId6"/>
    <p:sldId id="260" r:id="rId7"/>
    <p:sldId id="273" r:id="rId8"/>
    <p:sldId id="272" r:id="rId9"/>
    <p:sldId id="262" r:id="rId10"/>
    <p:sldId id="263" r:id="rId11"/>
    <p:sldId id="264" r:id="rId12"/>
    <p:sldId id="271" r:id="rId13"/>
    <p:sldId id="265" r:id="rId14"/>
    <p:sldId id="266" r:id="rId15"/>
    <p:sldId id="274" r:id="rId16"/>
    <p:sldId id="270" r:id="rId17"/>
    <p:sldId id="276" r:id="rId18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13" d="100"/>
          <a:sy n="113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-29</c:v>
                </c:pt>
                <c:pt idx="1">
                  <c:v>-14</c:v>
                </c:pt>
                <c:pt idx="2">
                  <c:v>-13</c:v>
                </c:pt>
                <c:pt idx="3">
                  <c:v>-8</c:v>
                </c:pt>
                <c:pt idx="4">
                  <c:v>-9</c:v>
                </c:pt>
                <c:pt idx="5">
                  <c:v>-22</c:v>
                </c:pt>
                <c:pt idx="6">
                  <c:v>-22</c:v>
                </c:pt>
                <c:pt idx="7">
                  <c:v>-16</c:v>
                </c:pt>
                <c:pt idx="8">
                  <c:v>-15</c:v>
                </c:pt>
                <c:pt idx="9">
                  <c:v>-15</c:v>
                </c:pt>
                <c:pt idx="10">
                  <c:v>-10</c:v>
                </c:pt>
                <c:pt idx="11">
                  <c:v>-16</c:v>
                </c:pt>
                <c:pt idx="12">
                  <c:v>-15</c:v>
                </c:pt>
                <c:pt idx="13">
                  <c:v>-9</c:v>
                </c:pt>
                <c:pt idx="14">
                  <c:v>-4</c:v>
                </c:pt>
                <c:pt idx="15">
                  <c:v>-11</c:v>
                </c:pt>
                <c:pt idx="16">
                  <c:v>-5</c:v>
                </c:pt>
                <c:pt idx="17">
                  <c:v>-1</c:v>
                </c:pt>
                <c:pt idx="18">
                  <c:v>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20</c:v>
                </c:pt>
                <c:pt idx="1">
                  <c:v>10</c:v>
                </c:pt>
                <c:pt idx="2">
                  <c:v>9</c:v>
                </c:pt>
                <c:pt idx="3">
                  <c:v>22</c:v>
                </c:pt>
                <c:pt idx="4">
                  <c:v>38</c:v>
                </c:pt>
                <c:pt idx="5">
                  <c:v>36</c:v>
                </c:pt>
                <c:pt idx="6">
                  <c:v>38</c:v>
                </c:pt>
                <c:pt idx="7">
                  <c:v>39</c:v>
                </c:pt>
                <c:pt idx="8">
                  <c:v>43</c:v>
                </c:pt>
                <c:pt idx="9">
                  <c:v>34</c:v>
                </c:pt>
                <c:pt idx="10">
                  <c:v>28</c:v>
                </c:pt>
                <c:pt idx="11">
                  <c:v>20</c:v>
                </c:pt>
                <c:pt idx="12">
                  <c:v>19</c:v>
                </c:pt>
                <c:pt idx="13">
                  <c:v>13</c:v>
                </c:pt>
                <c:pt idx="14">
                  <c:v>6</c:v>
                </c:pt>
                <c:pt idx="15">
                  <c:v>5</c:v>
                </c:pt>
                <c:pt idx="16">
                  <c:v>4</c:v>
                </c:pt>
                <c:pt idx="17">
                  <c:v>1</c:v>
                </c:pt>
                <c:pt idx="1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50"/>
          <c:min val="-5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layout>
        <c:manualLayout>
          <c:xMode val="edge"/>
          <c:yMode val="edge"/>
          <c:x val="0.27633934535738142"/>
          <c:y val="2.653399206348100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2</c:v>
                </c:pt>
                <c:pt idx="1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25.019411612457944</c:v>
                </c:pt>
                <c:pt idx="1">
                  <c:v>12.62740146117074</c:v>
                </c:pt>
                <c:pt idx="2">
                  <c:v>11.832165286247383</c:v>
                </c:pt>
                <c:pt idx="3">
                  <c:v>7.6175966482574751</c:v>
                </c:pt>
                <c:pt idx="4">
                  <c:v>8.9401013211483065</c:v>
                </c:pt>
                <c:pt idx="5">
                  <c:v>22.652388797364086</c:v>
                </c:pt>
                <c:pt idx="6">
                  <c:v>21.743427554852737</c:v>
                </c:pt>
                <c:pt idx="7">
                  <c:v>15.13431706394249</c:v>
                </c:pt>
                <c:pt idx="8">
                  <c:v>12.650754828371428</c:v>
                </c:pt>
                <c:pt idx="9">
                  <c:v>13.908205841446453</c:v>
                </c:pt>
                <c:pt idx="10">
                  <c:v>11.734334663224596</c:v>
                </c:pt>
                <c:pt idx="11">
                  <c:v>21.837041080933535</c:v>
                </c:pt>
                <c:pt idx="12">
                  <c:v>25.531914893617021</c:v>
                </c:pt>
                <c:pt idx="13">
                  <c:v>20.403536613012925</c:v>
                </c:pt>
                <c:pt idx="14">
                  <c:v>13.05909239307868</c:v>
                </c:pt>
                <c:pt idx="15">
                  <c:v>60.672917815774959</c:v>
                </c:pt>
                <c:pt idx="16">
                  <c:v>65.876152832674563</c:v>
                </c:pt>
                <c:pt idx="17">
                  <c:v>36.991368680641187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19.087612139721319</c:v>
                </c:pt>
                <c:pt idx="1">
                  <c:v>9.9295005461225294</c:v>
                </c:pt>
                <c:pt idx="2">
                  <c:v>8.9436549736659039</c:v>
                </c:pt>
                <c:pt idx="3">
                  <c:v>23.000522739153162</c:v>
                </c:pt>
                <c:pt idx="4">
                  <c:v>38.962370552650469</c:v>
                </c:pt>
                <c:pt idx="5">
                  <c:v>37.838974143367665</c:v>
                </c:pt>
                <c:pt idx="6">
                  <c:v>43.463342102253229</c:v>
                </c:pt>
                <c:pt idx="7">
                  <c:v>45.963464938126108</c:v>
                </c:pt>
                <c:pt idx="8">
                  <c:v>53.535856573705175</c:v>
                </c:pt>
                <c:pt idx="9">
                  <c:v>44.837135698272455</c:v>
                </c:pt>
                <c:pt idx="10">
                  <c:v>39.942938659058491</c:v>
                </c:pt>
                <c:pt idx="11">
                  <c:v>34.158838599487616</c:v>
                </c:pt>
                <c:pt idx="12">
                  <c:v>40.67651466495397</c:v>
                </c:pt>
                <c:pt idx="13">
                  <c:v>34.871244635193136</c:v>
                </c:pt>
                <c:pt idx="14">
                  <c:v>23.622047244094489</c:v>
                </c:pt>
                <c:pt idx="15">
                  <c:v>31.38731952291274</c:v>
                </c:pt>
                <c:pt idx="16">
                  <c:v>39.254170755642782</c:v>
                </c:pt>
                <c:pt idx="17">
                  <c:v>10.141987829614605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068637827276954E-2"/>
          <c:y val="5.6863770524686934E-2"/>
          <c:w val="0.92780943287385365"/>
          <c:h val="0.8287137862853540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EAE-46B5-BC3A-2AB6A0D0BFD5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EAE-46B5-BC3A-2AB6A0D0BFD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EAE-46B5-BC3A-2AB6A0D0BFD5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EAE-46B5-BC3A-2AB6A0D0BFD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EAE-46B5-BC3A-2AB6A0D0BFD5}"/>
              </c:ext>
            </c:extLst>
          </c:dPt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#,##0.00</c:formatCode>
                <c:ptCount val="5"/>
                <c:pt idx="0">
                  <c:v>0.19341985648246648</c:v>
                </c:pt>
                <c:pt idx="1">
                  <c:v>0</c:v>
                </c:pt>
                <c:pt idx="2">
                  <c:v>0.63836578359399943</c:v>
                </c:pt>
                <c:pt idx="3">
                  <c:v>0.38135552822507607</c:v>
                </c:pt>
                <c:pt idx="4">
                  <c:v>0.63961111644120372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AE-46B5-BC3A-2AB6A0D0BF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258801844326186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9.9337748344370865E-3</c:v>
                </c:pt>
                <c:pt idx="4">
                  <c:v>3.1578947368421054E-2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6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29120909043519"/>
          <c:y val="5.1400554097404488E-2"/>
          <c:w val="0.80892886317430757"/>
          <c:h val="0.8282910469524642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2.5423728813559324E-2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  <c:max val="5.000000000000001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0.13778</cdr:x>
      <cdr:y>0.14664</cdr:y>
    </cdr:from>
    <cdr:to>
      <cdr:x>0.23155</cdr:x>
      <cdr:y>0.5308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559641" y="362984"/>
          <a:ext cx="380890" cy="950953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0.74153</cdr:x>
      <cdr:y>0.12145</cdr:y>
    </cdr:from>
    <cdr:to>
      <cdr:x>0.85523</cdr:x>
      <cdr:y>0.5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012081" y="300638"/>
          <a:ext cx="461845" cy="937066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1/15/2024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15/01/2024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15/01/2024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15/01/2024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15/01/2024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15/01/2024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15/01/2024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15/01/2024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15/01/2024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15/01/2024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15/01/2024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15/01/2024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15/01/2024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chart" Target="../charts/char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emf"/><Relationship Id="rId5" Type="http://schemas.openxmlformats.org/officeDocument/2006/relationships/image" Target="../media/image25.emf"/><Relationship Id="rId4" Type="http://schemas.openxmlformats.org/officeDocument/2006/relationships/chart" Target="../charts/char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385054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14 DE ENERO DEL 2024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Epidemiológica 03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14 de enero 2024 (SE03)</a:t>
            </a:r>
            <a:endParaRPr lang="es-PE" sz="2000" b="1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8626D3-84A1-DF8D-3033-BBAF730DEAC6}"/>
              </a:ext>
            </a:extLst>
          </p:cNvPr>
          <p:cNvSpPr txBox="1"/>
          <p:nvPr/>
        </p:nvSpPr>
        <p:spPr>
          <a:xfrm>
            <a:off x="1228147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Comportamiento según edad y distrito de residencia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B45558-1CE7-778E-03FE-E7B89720368B}"/>
              </a:ext>
            </a:extLst>
          </p:cNvPr>
          <p:cNvSpPr txBox="1"/>
          <p:nvPr/>
        </p:nvSpPr>
        <p:spPr>
          <a:xfrm>
            <a:off x="6966764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Distribución de casos según edad y sexo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8CE6218-37E7-449F-8869-1993738135A1}"/>
              </a:ext>
            </a:extLst>
          </p:cNvPr>
          <p:cNvSpPr txBox="1"/>
          <p:nvPr/>
        </p:nvSpPr>
        <p:spPr>
          <a:xfrm>
            <a:off x="465662" y="6521890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ED77CF41-4D54-6597-4CB1-A2D0FDE74F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867" y="1919984"/>
            <a:ext cx="4637157" cy="4232573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AF0B8D23-974C-9776-A285-0E323D2475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1000" y="1911961"/>
            <a:ext cx="4421590" cy="4035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14 de enero 2024 (SE03)</a:t>
            </a:r>
            <a:endParaRPr lang="es-PE" sz="2000" b="1" dirty="0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665984304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29908333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4E873B7-4786-A2DD-1381-53DB51D0D20A}"/>
              </a:ext>
            </a:extLst>
          </p:cNvPr>
          <p:cNvSpPr txBox="1"/>
          <p:nvPr/>
        </p:nvSpPr>
        <p:spPr>
          <a:xfrm>
            <a:off x="2169952" y="1148778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6AA68ACB-FE51-409C-B2C1-F36D11E5F049}"/>
              </a:ext>
            </a:extLst>
          </p:cNvPr>
          <p:cNvCxnSpPr/>
          <p:nvPr/>
        </p:nvCxnSpPr>
        <p:spPr>
          <a:xfrm>
            <a:off x="6663267" y="1148778"/>
            <a:ext cx="0" cy="52200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uadroTexto 9">
            <a:extLst>
              <a:ext uri="{FF2B5EF4-FFF2-40B4-BE49-F238E27FC236}">
                <a16:creationId xmlns:a16="http://schemas.microsoft.com/office/drawing/2014/main" id="{2EC026F8-E268-6189-82C9-BB1BD91F920A}"/>
              </a:ext>
            </a:extLst>
          </p:cNvPr>
          <p:cNvSpPr txBox="1"/>
          <p:nvPr/>
        </p:nvSpPr>
        <p:spPr>
          <a:xfrm>
            <a:off x="8331272" y="1279646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2024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14 de enero 2024 (SE03)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6398465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432412" y="1397802"/>
            <a:ext cx="34700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14 de enero 2024 (SE03)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36647946"/>
              </p:ext>
            </p:extLst>
          </p:nvPr>
        </p:nvGraphicFramePr>
        <p:xfrm>
          <a:off x="608143" y="2058827"/>
          <a:ext cx="5349674" cy="3350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CuadroTexto 9">
            <a:extLst>
              <a:ext uri="{FF2B5EF4-FFF2-40B4-BE49-F238E27FC236}">
                <a16:creationId xmlns:a16="http://schemas.microsoft.com/office/drawing/2014/main" id="{D4A5280C-F094-02E0-5BDB-4624BD990D65}"/>
              </a:ext>
            </a:extLst>
          </p:cNvPr>
          <p:cNvSpPr txBox="1"/>
          <p:nvPr/>
        </p:nvSpPr>
        <p:spPr>
          <a:xfrm>
            <a:off x="4432412" y="1397802"/>
            <a:ext cx="34700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dirty="0"/>
              <a:t>PERIODO 2024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9FEA636-5B8A-B9E6-6BD3-F6F2FC6F96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2240" y="2225638"/>
            <a:ext cx="5021496" cy="1611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14 de enero 2024 (SE03)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404584" y="4249078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4" y="1300870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56257220"/>
              </p:ext>
            </p:extLst>
          </p:nvPr>
        </p:nvGraphicFramePr>
        <p:xfrm>
          <a:off x="7349306" y="4500701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1041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239232"/>
              </p:ext>
            </p:extLst>
          </p:nvPr>
        </p:nvGraphicFramePr>
        <p:xfrm>
          <a:off x="7817786" y="1618756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81A7209E-5962-C91A-DDB6-33BF1C8FA9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249" y="1503049"/>
            <a:ext cx="6704770" cy="3894091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4A831628-FDE9-AA2D-9541-68508CA3F417}"/>
              </a:ext>
            </a:extLst>
          </p:cNvPr>
          <p:cNvSpPr txBox="1"/>
          <p:nvPr/>
        </p:nvSpPr>
        <p:spPr>
          <a:xfrm>
            <a:off x="5448412" y="995670"/>
            <a:ext cx="34700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14 de enero 2024 (SE03)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E292C58-8597-4792-0D27-FD4D41B831BD}"/>
              </a:ext>
            </a:extLst>
          </p:cNvPr>
          <p:cNvSpPr txBox="1"/>
          <p:nvPr/>
        </p:nvSpPr>
        <p:spPr>
          <a:xfrm>
            <a:off x="2962498" y="2551837"/>
            <a:ext cx="69096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600" dirty="0"/>
              <a:t>NO SE NOTIFICARON DEFUNCIONES EN LAS ULTIMAS 16 SEMANAS EPIDEMIOLÓGICAS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14 de enero 2024 (SE03)</a:t>
            </a:r>
            <a:endParaRPr lang="es-PE" sz="2000" b="1" dirty="0"/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03208367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8540A2A-6978-DAF5-FBB3-A7510F06F2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8269" y="1579518"/>
            <a:ext cx="6193782" cy="3834246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5FBB3EB0-7463-0DA5-74C9-9A148097120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80039" y="5134983"/>
            <a:ext cx="2234886" cy="851385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C6EF4C60-8A44-056B-9FCA-7AF8B8ABCF1E}"/>
              </a:ext>
            </a:extLst>
          </p:cNvPr>
          <p:cNvSpPr txBox="1"/>
          <p:nvPr/>
        </p:nvSpPr>
        <p:spPr>
          <a:xfrm>
            <a:off x="4728745" y="1068190"/>
            <a:ext cx="34700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B394EB5F-0EFE-7ABA-8A22-FBF85A3299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56" y="0"/>
            <a:ext cx="12156286" cy="6857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AA24CD2A-0880-4A9E-6D1C-80BDDFE0A9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32" y="1104266"/>
            <a:ext cx="10363135" cy="5488841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14 de enero 2024 (SE03)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8528160-B04C-B0AA-34BC-E757B45C7C57}"/>
              </a:ext>
            </a:extLst>
          </p:cNvPr>
          <p:cNvSpPr txBox="1"/>
          <p:nvPr/>
        </p:nvSpPr>
        <p:spPr>
          <a:xfrm>
            <a:off x="4562734" y="1655613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F7B356D-AB5A-E962-0768-C25F422C2873}"/>
              </a:ext>
            </a:extLst>
          </p:cNvPr>
          <p:cNvSpPr txBox="1"/>
          <p:nvPr/>
        </p:nvSpPr>
        <p:spPr>
          <a:xfrm>
            <a:off x="10424160" y="1707509"/>
            <a:ext cx="1595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2024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B564409-1C2B-5563-C1E5-C2E709D997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71611" y="2198380"/>
            <a:ext cx="3744642" cy="1574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ángulo redondeado 16"/>
              <p:cNvSpPr/>
              <p:nvPr/>
            </p:nvSpPr>
            <p:spPr>
              <a:xfrm>
                <a:off x="10172833" y="4547055"/>
                <a:ext cx="1302836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16.86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72833" y="4547055"/>
                <a:ext cx="1302836" cy="62779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14 de enero 2024 (SE03)</a:t>
            </a:r>
            <a:endParaRPr lang="es-PE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7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1D71695D-2503-F4CB-81F6-26F34B361F5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1150" y="1495954"/>
            <a:ext cx="9503305" cy="5033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B9C3349-89C9-CC37-62F7-9FCEB24568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029" y="1235860"/>
            <a:ext cx="9994371" cy="5293526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14 de enero 2024 (SE03)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8756D3-DD47-50C2-DAAF-B3AF0566D60B}"/>
              </a:ext>
            </a:extLst>
          </p:cNvPr>
          <p:cNvSpPr txBox="1"/>
          <p:nvPr/>
        </p:nvSpPr>
        <p:spPr>
          <a:xfrm>
            <a:off x="4224067" y="1707509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7656CF-9C20-6AE0-B268-00735B6E271D}"/>
              </a:ext>
            </a:extLst>
          </p:cNvPr>
          <p:cNvSpPr txBox="1"/>
          <p:nvPr/>
        </p:nvSpPr>
        <p:spPr>
          <a:xfrm>
            <a:off x="10044439" y="1707509"/>
            <a:ext cx="1759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 2024</a:t>
            </a:r>
          </a:p>
        </p:txBody>
      </p:sp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14 de enero 2024 (SE03)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42F7EC1-0284-D822-B955-70C95E8D44FE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5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/>
              <p:nvPr/>
            </p:nvSpPr>
            <p:spPr>
              <a:xfrm>
                <a:off x="10169856" y="4552563"/>
                <a:ext cx="1274996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17.43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552563"/>
                <a:ext cx="1274996" cy="62779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n 3">
            <a:extLst>
              <a:ext uri="{FF2B5EF4-FFF2-40B4-BE49-F238E27FC236}">
                <a16:creationId xmlns:a16="http://schemas.microsoft.com/office/drawing/2014/main" id="{DE9D2363-0106-4B93-5F84-4191D89294B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0217" y="1400029"/>
            <a:ext cx="9782705" cy="5181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9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BB67FF0-DE14-95F0-1FFD-CD61B9177C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0758" y="1283241"/>
            <a:ext cx="9604375" cy="5317584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14 de enero 2024 (SE03)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32380B-7A9E-1D06-C08E-C7EBD82B7920}"/>
              </a:ext>
            </a:extLst>
          </p:cNvPr>
          <p:cNvSpPr txBox="1"/>
          <p:nvPr/>
        </p:nvSpPr>
        <p:spPr>
          <a:xfrm>
            <a:off x="5790988" y="192123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E321D1-BB09-28CE-F738-E7F032230381}"/>
              </a:ext>
            </a:extLst>
          </p:cNvPr>
          <p:cNvSpPr txBox="1"/>
          <p:nvPr/>
        </p:nvSpPr>
        <p:spPr>
          <a:xfrm>
            <a:off x="8603625" y="1921232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91C6837-C589-4E20-06AE-8CA36943095D}"/>
              </a:ext>
            </a:extLst>
          </p:cNvPr>
          <p:cNvSpPr txBox="1"/>
          <p:nvPr/>
        </p:nvSpPr>
        <p:spPr>
          <a:xfrm>
            <a:off x="2564565" y="2551837"/>
            <a:ext cx="738376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600" dirty="0"/>
              <a:t>NO SE NOTIFICARON HOSPITALIZADOS EN LAS ULTIMAS 16 SEMANAS EPIDEMIOLÓGICAS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FFD1706D-C645-CD4C-83A1-3590E5B214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8963" y="1553809"/>
            <a:ext cx="9394073" cy="4975577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14 de enero 2024 (SE03)</a:t>
            </a:r>
            <a:endParaRPr lang="es-PE" sz="2000" b="1" dirty="0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14 de enero 2024 (SE03)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2BD710-0B33-2D76-54A7-A648116D43F4}"/>
              </a:ext>
            </a:extLst>
          </p:cNvPr>
          <p:cNvSpPr txBox="1"/>
          <p:nvPr/>
        </p:nvSpPr>
        <p:spPr>
          <a:xfrm>
            <a:off x="4911107" y="1274797"/>
            <a:ext cx="29721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C439DD2-4A97-6898-C6C6-DEABFF974D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6883" y="1579518"/>
            <a:ext cx="9113308" cy="4926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D5770313-390E-D212-8D55-0BE40296C2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2205" y="1670684"/>
            <a:ext cx="6174000" cy="3726649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14 de enero 2024 (SE03)</a:t>
            </a:r>
            <a:endParaRPr lang="es-PE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CC627123-44DD-B3AC-CE11-819C725699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5798" y="5444285"/>
            <a:ext cx="2012966" cy="766844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EA57B83D-9DE3-E57A-C105-B3F6BFCF6F7C}"/>
              </a:ext>
            </a:extLst>
          </p:cNvPr>
          <p:cNvSpPr txBox="1"/>
          <p:nvPr/>
        </p:nvSpPr>
        <p:spPr>
          <a:xfrm>
            <a:off x="2761188" y="1083448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A23A286-9795-A90B-D88A-ABB4A29C1D4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97498" y="1328982"/>
            <a:ext cx="5462297" cy="2794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24999</TotalTime>
  <Words>657</Words>
  <Application>Microsoft Office PowerPoint</Application>
  <PresentationFormat>Panorámica</PresentationFormat>
  <Paragraphs>90</Paragraphs>
  <Slides>17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Usuario</cp:lastModifiedBy>
  <cp:revision>2548</cp:revision>
  <dcterms:created xsi:type="dcterms:W3CDTF">2022-02-06T20:00:10Z</dcterms:created>
  <dcterms:modified xsi:type="dcterms:W3CDTF">2024-01-15T16:00:53Z</dcterms:modified>
</cp:coreProperties>
</file>