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57" r:id="rId4"/>
    <p:sldId id="259" r:id="rId5"/>
    <p:sldId id="260" r:id="rId6"/>
    <p:sldId id="272" r:id="rId7"/>
    <p:sldId id="262" r:id="rId8"/>
    <p:sldId id="263" r:id="rId9"/>
    <p:sldId id="264" r:id="rId10"/>
    <p:sldId id="266" r:id="rId11"/>
    <p:sldId id="270" r:id="rId12"/>
    <p:sldId id="274" r:id="rId13"/>
    <p:sldId id="276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68" d="100"/>
          <a:sy n="68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2021\salas%2008-2021\SQL-COVID-19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SQL-COVID-1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'Grupo Edad'!$J$8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Edad'!$J$9:$J$27</c:f>
              <c:numCache>
                <c:formatCode>0;0</c:formatCode>
                <c:ptCount val="19"/>
                <c:pt idx="0">
                  <c:v>-2</c:v>
                </c:pt>
                <c:pt idx="1">
                  <c:v>-1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-7</c:v>
                </c:pt>
                <c:pt idx="7">
                  <c:v>-2</c:v>
                </c:pt>
                <c:pt idx="8">
                  <c:v>-2</c:v>
                </c:pt>
                <c:pt idx="9">
                  <c:v>0</c:v>
                </c:pt>
                <c:pt idx="10">
                  <c:v>-3</c:v>
                </c:pt>
                <c:pt idx="11">
                  <c:v>-2</c:v>
                </c:pt>
                <c:pt idx="12">
                  <c:v>-6</c:v>
                </c:pt>
                <c:pt idx="13">
                  <c:v>-2</c:v>
                </c:pt>
                <c:pt idx="14">
                  <c:v>0</c:v>
                </c:pt>
                <c:pt idx="15">
                  <c:v>-2</c:v>
                </c:pt>
                <c:pt idx="16">
                  <c:v>-1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C-44C0-A9D0-CC71B572C300}"/>
            </c:ext>
          </c:extLst>
        </c:ser>
        <c:ser>
          <c:idx val="1"/>
          <c:order val="1"/>
          <c:tx>
            <c:strRef>
              <c:f>'Grupo Edad'!$K$8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339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'Grupo Edad'!$H$9:$H$27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'Grupo Edad'!$K$9:$K$27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2</c:v>
                </c:pt>
                <c:pt idx="5">
                  <c:v>7</c:v>
                </c:pt>
                <c:pt idx="6">
                  <c:v>6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7</c:v>
                </c:pt>
                <c:pt idx="12">
                  <c:v>5</c:v>
                </c:pt>
                <c:pt idx="13">
                  <c:v>2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C-44C0-A9D0-CC71B572C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7"/>
          <c:min val="-7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443988878686465"/>
          <c:y val="5.9426876222937575E-2"/>
          <c:w val="0.62892619112581261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80F-4AEB-A7D6-510391B2F896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0F-4AEB-A7D6-510391B2F896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0F-4AEB-A7D6-510391B2F896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80F-4AEB-A7D6-510391B2F8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'Fallecidos-1'!$M$25:$M$29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'Fallecidos-1'!$N$25:$N$29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F-4AEB-A7D6-510391B2F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rgbClr val="FF66FF"/>
              </a:solidFill>
            </a:ln>
            <a:effectLst/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FF66FF"/>
              </a:solidFill>
              <a:ln>
                <a:solidFill>
                  <a:srgbClr val="FF66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82550" h="44450" prst="angle"/>
                <a:bevelB w="82550" h="4445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9-48C3-900F-DCA30E830B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'Letalidad y Mort'!$J$16:$J$17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'Letalidad y Mort'!$L$16:$L$17</c:f>
              <c:numCache>
                <c:formatCode>0.00%</c:formatCode>
                <c:ptCount val="2"/>
                <c:pt idx="0">
                  <c:v>4.1666666666666664E-2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49-48C3-900F-DCA30E830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343616"/>
        <c:axId val="1296368576"/>
      </c:barChart>
      <c:catAx>
        <c:axId val="13363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296368576"/>
        <c:crosses val="autoZero"/>
        <c:auto val="1"/>
        <c:lblAlgn val="ctr"/>
        <c:lblOffset val="100"/>
        <c:noMultiLvlLbl val="0"/>
      </c:catAx>
      <c:valAx>
        <c:axId val="1296368576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33634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3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27/11/2024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5.png"/><Relationship Id="rId7" Type="http://schemas.openxmlformats.org/officeDocument/2006/relationships/oleObject" Target="file:///D:\2021\salas%2008-2021\Mapa%20COVID-19%20-%20TIA%20-%20Letalidad.xlsm!Letalidad!F10C6:F14C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oleObject" Target="file:///D:\2021\salas%2008-2021\Mapa%20COVID-19%20-%20TIA%20-%20Letalidad.xlsm!Letalidad!F11C15:F38C40" TargetMode="Externa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2021\salas%2008-2021\Mapa%20COVID-19%20-%20V-2.xlsm!Mapa%20COVID!F1C18:F48C6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file:///D:\2021\salas%2008-2021\Mapa%20COVID-19%20-%20TIA%20-%20Letalidad.xlsm!CASOS!F10C6:F14C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file:///D:\2021\salas%2008-2021\Mapa%20COVID-19%20-%20TIA%20-%20Letalidad.xlsm!CASOS!F11C15:F38C38" TargetMode="External"/><Relationship Id="rId5" Type="http://schemas.openxmlformats.org/officeDocument/2006/relationships/image" Target="../media/image11.emf"/><Relationship Id="rId4" Type="http://schemas.openxmlformats.org/officeDocument/2006/relationships/oleObject" Target="file:///D:\2021\salas%2008-2021\SQL-COVID-19.xlsx!residencia%20(2)!F2C2:F19C12" TargetMode="External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10287000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orma libre 33"/>
          <p:cNvSpPr/>
          <p:nvPr/>
        </p:nvSpPr>
        <p:spPr>
          <a:xfrm rot="10800000">
            <a:off x="0" y="0"/>
            <a:ext cx="12191999" cy="6857999"/>
          </a:xfrm>
          <a:custGeom>
            <a:avLst/>
            <a:gdLst>
              <a:gd name="connsiteX0" fmla="*/ 5036461 w 12191999"/>
              <a:gd name="connsiteY0" fmla="*/ 2895600 h 6857999"/>
              <a:gd name="connsiteX1" fmla="*/ 5370290 w 12191999"/>
              <a:gd name="connsiteY1" fmla="*/ 2316481 h 6857999"/>
              <a:gd name="connsiteX2" fmla="*/ 5370290 w 12191999"/>
              <a:gd name="connsiteY2" fmla="*/ 2 h 6857999"/>
              <a:gd name="connsiteX3" fmla="*/ 4702633 w 12191999"/>
              <a:gd name="connsiteY3" fmla="*/ 2 h 6857999"/>
              <a:gd name="connsiteX4" fmla="*/ 4702633 w 12191999"/>
              <a:gd name="connsiteY4" fmla="*/ 2316481 h 6857999"/>
              <a:gd name="connsiteX5" fmla="*/ 2728688 w 12191999"/>
              <a:gd name="connsiteY5" fmla="*/ 4318000 h 6857999"/>
              <a:gd name="connsiteX6" fmla="*/ 3062516 w 12191999"/>
              <a:gd name="connsiteY6" fmla="*/ 3454401 h 6857999"/>
              <a:gd name="connsiteX7" fmla="*/ 3062516 w 12191999"/>
              <a:gd name="connsiteY7" fmla="*/ 1 h 6857999"/>
              <a:gd name="connsiteX8" fmla="*/ 2394859 w 12191999"/>
              <a:gd name="connsiteY8" fmla="*/ 1 h 6857999"/>
              <a:gd name="connsiteX9" fmla="*/ 2394859 w 12191999"/>
              <a:gd name="connsiteY9" fmla="*/ 3454401 h 6857999"/>
              <a:gd name="connsiteX10" fmla="*/ 4267201 w 12191999"/>
              <a:gd name="connsiteY10" fmla="*/ 4318002 h 6857999"/>
              <a:gd name="connsiteX11" fmla="*/ 4601030 w 12191999"/>
              <a:gd name="connsiteY11" fmla="*/ 3454402 h 6857999"/>
              <a:gd name="connsiteX12" fmla="*/ 4601030 w 12191999"/>
              <a:gd name="connsiteY12" fmla="*/ 2 h 6857999"/>
              <a:gd name="connsiteX13" fmla="*/ 3933373 w 12191999"/>
              <a:gd name="connsiteY13" fmla="*/ 2 h 6857999"/>
              <a:gd name="connsiteX14" fmla="*/ 3933373 w 12191999"/>
              <a:gd name="connsiteY14" fmla="*/ 3454402 h 6857999"/>
              <a:gd name="connsiteX15" fmla="*/ 3497946 w 12191999"/>
              <a:gd name="connsiteY15" fmla="*/ 4913086 h 6857999"/>
              <a:gd name="connsiteX16" fmla="*/ 3831774 w 12191999"/>
              <a:gd name="connsiteY16" fmla="*/ 3930469 h 6857999"/>
              <a:gd name="connsiteX17" fmla="*/ 3831774 w 12191999"/>
              <a:gd name="connsiteY17" fmla="*/ 2 h 6857999"/>
              <a:gd name="connsiteX18" fmla="*/ 3164117 w 12191999"/>
              <a:gd name="connsiteY18" fmla="*/ 2 h 6857999"/>
              <a:gd name="connsiteX19" fmla="*/ 3164117 w 12191999"/>
              <a:gd name="connsiteY19" fmla="*/ 3930469 h 6857999"/>
              <a:gd name="connsiteX20" fmla="*/ 1190174 w 12191999"/>
              <a:gd name="connsiteY20" fmla="*/ 5188856 h 6857999"/>
              <a:gd name="connsiteX21" fmla="*/ 1524003 w 12191999"/>
              <a:gd name="connsiteY21" fmla="*/ 4151085 h 6857999"/>
              <a:gd name="connsiteX22" fmla="*/ 1524003 w 12191999"/>
              <a:gd name="connsiteY22" fmla="*/ 1 h 6857999"/>
              <a:gd name="connsiteX23" fmla="*/ 856346 w 12191999"/>
              <a:gd name="connsiteY23" fmla="*/ 1 h 6857999"/>
              <a:gd name="connsiteX24" fmla="*/ 856346 w 12191999"/>
              <a:gd name="connsiteY24" fmla="*/ 4151085 h 6857999"/>
              <a:gd name="connsiteX25" fmla="*/ 420918 w 12191999"/>
              <a:gd name="connsiteY25" fmla="*/ 5841999 h 6857999"/>
              <a:gd name="connsiteX26" fmla="*/ 754746 w 12191999"/>
              <a:gd name="connsiteY26" fmla="*/ 4673599 h 6857999"/>
              <a:gd name="connsiteX27" fmla="*/ 754746 w 12191999"/>
              <a:gd name="connsiteY27" fmla="*/ 1 h 6857999"/>
              <a:gd name="connsiteX28" fmla="*/ 87089 w 12191999"/>
              <a:gd name="connsiteY28" fmla="*/ 1 h 6857999"/>
              <a:gd name="connsiteX29" fmla="*/ 87089 w 12191999"/>
              <a:gd name="connsiteY29" fmla="*/ 4673599 h 6857999"/>
              <a:gd name="connsiteX30" fmla="*/ 12191999 w 12191999"/>
              <a:gd name="connsiteY30" fmla="*/ 6857999 h 6857999"/>
              <a:gd name="connsiteX31" fmla="*/ 0 w 12191999"/>
              <a:gd name="connsiteY31" fmla="*/ 6857999 h 6857999"/>
              <a:gd name="connsiteX32" fmla="*/ 0 w 12191999"/>
              <a:gd name="connsiteY32" fmla="*/ 0 h 6857999"/>
              <a:gd name="connsiteX33" fmla="*/ 1625603 w 12191999"/>
              <a:gd name="connsiteY33" fmla="*/ 0 h 6857999"/>
              <a:gd name="connsiteX34" fmla="*/ 1625603 w 12191999"/>
              <a:gd name="connsiteY34" fmla="*/ 5149668 h 6857999"/>
              <a:gd name="connsiteX35" fmla="*/ 1959432 w 12191999"/>
              <a:gd name="connsiteY35" fmla="*/ 6437086 h 6857999"/>
              <a:gd name="connsiteX36" fmla="*/ 2293260 w 12191999"/>
              <a:gd name="connsiteY36" fmla="*/ 5149668 h 6857999"/>
              <a:gd name="connsiteX37" fmla="*/ 2293260 w 12191999"/>
              <a:gd name="connsiteY37" fmla="*/ 0 h 6857999"/>
              <a:gd name="connsiteX38" fmla="*/ 5471894 w 12191999"/>
              <a:gd name="connsiteY38" fmla="*/ 0 h 6857999"/>
              <a:gd name="connsiteX39" fmla="*/ 5471894 w 12191999"/>
              <a:gd name="connsiteY39" fmla="*/ 946331 h 6857999"/>
              <a:gd name="connsiteX40" fmla="*/ 5805723 w 12191999"/>
              <a:gd name="connsiteY40" fmla="*/ 1182914 h 6857999"/>
              <a:gd name="connsiteX41" fmla="*/ 6139551 w 12191999"/>
              <a:gd name="connsiteY41" fmla="*/ 946331 h 6857999"/>
              <a:gd name="connsiteX42" fmla="*/ 6139551 w 12191999"/>
              <a:gd name="connsiteY42" fmla="*/ 0 h 6857999"/>
              <a:gd name="connsiteX43" fmla="*/ 12191999 w 12191999"/>
              <a:gd name="connsiteY4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191999" h="6857999">
                <a:moveTo>
                  <a:pt x="5036461" y="2895600"/>
                </a:moveTo>
                <a:lnTo>
                  <a:pt x="5370290" y="2316481"/>
                </a:lnTo>
                <a:lnTo>
                  <a:pt x="5370290" y="2"/>
                </a:lnTo>
                <a:lnTo>
                  <a:pt x="4702633" y="2"/>
                </a:lnTo>
                <a:lnTo>
                  <a:pt x="4702633" y="2316481"/>
                </a:lnTo>
                <a:close/>
                <a:moveTo>
                  <a:pt x="2728688" y="4318000"/>
                </a:moveTo>
                <a:lnTo>
                  <a:pt x="3062516" y="3454401"/>
                </a:lnTo>
                <a:lnTo>
                  <a:pt x="3062516" y="1"/>
                </a:lnTo>
                <a:lnTo>
                  <a:pt x="2394859" y="1"/>
                </a:lnTo>
                <a:lnTo>
                  <a:pt x="2394859" y="3454401"/>
                </a:lnTo>
                <a:close/>
                <a:moveTo>
                  <a:pt x="4267201" y="4318002"/>
                </a:moveTo>
                <a:lnTo>
                  <a:pt x="4601030" y="3454402"/>
                </a:lnTo>
                <a:lnTo>
                  <a:pt x="4601030" y="2"/>
                </a:lnTo>
                <a:lnTo>
                  <a:pt x="3933373" y="2"/>
                </a:lnTo>
                <a:lnTo>
                  <a:pt x="3933373" y="3454402"/>
                </a:lnTo>
                <a:close/>
                <a:moveTo>
                  <a:pt x="3497946" y="4913086"/>
                </a:moveTo>
                <a:lnTo>
                  <a:pt x="3831774" y="3930469"/>
                </a:lnTo>
                <a:lnTo>
                  <a:pt x="3831774" y="2"/>
                </a:lnTo>
                <a:lnTo>
                  <a:pt x="3164117" y="2"/>
                </a:lnTo>
                <a:lnTo>
                  <a:pt x="3164117" y="3930469"/>
                </a:lnTo>
                <a:close/>
                <a:moveTo>
                  <a:pt x="1190174" y="5188856"/>
                </a:moveTo>
                <a:lnTo>
                  <a:pt x="1524003" y="4151085"/>
                </a:lnTo>
                <a:lnTo>
                  <a:pt x="1524003" y="1"/>
                </a:lnTo>
                <a:lnTo>
                  <a:pt x="856346" y="1"/>
                </a:lnTo>
                <a:lnTo>
                  <a:pt x="856346" y="4151085"/>
                </a:lnTo>
                <a:close/>
                <a:moveTo>
                  <a:pt x="420918" y="5841999"/>
                </a:moveTo>
                <a:lnTo>
                  <a:pt x="754746" y="4673599"/>
                </a:lnTo>
                <a:lnTo>
                  <a:pt x="754746" y="1"/>
                </a:lnTo>
                <a:lnTo>
                  <a:pt x="87089" y="1"/>
                </a:lnTo>
                <a:lnTo>
                  <a:pt x="87089" y="4673599"/>
                </a:lnTo>
                <a:close/>
                <a:moveTo>
                  <a:pt x="12191999" y="6857999"/>
                </a:moveTo>
                <a:lnTo>
                  <a:pt x="0" y="6857999"/>
                </a:lnTo>
                <a:lnTo>
                  <a:pt x="0" y="0"/>
                </a:lnTo>
                <a:lnTo>
                  <a:pt x="1625603" y="0"/>
                </a:lnTo>
                <a:lnTo>
                  <a:pt x="1625603" y="5149668"/>
                </a:lnTo>
                <a:lnTo>
                  <a:pt x="1959432" y="6437086"/>
                </a:lnTo>
                <a:lnTo>
                  <a:pt x="2293260" y="5149668"/>
                </a:lnTo>
                <a:lnTo>
                  <a:pt x="2293260" y="0"/>
                </a:lnTo>
                <a:lnTo>
                  <a:pt x="5471894" y="0"/>
                </a:lnTo>
                <a:lnTo>
                  <a:pt x="5471894" y="946331"/>
                </a:lnTo>
                <a:lnTo>
                  <a:pt x="5805723" y="1182914"/>
                </a:lnTo>
                <a:lnTo>
                  <a:pt x="6139551" y="946331"/>
                </a:lnTo>
                <a:lnTo>
                  <a:pt x="6139551" y="0"/>
                </a:lnTo>
                <a:lnTo>
                  <a:pt x="12191999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5" y="101600"/>
            <a:ext cx="5726331" cy="539203"/>
          </a:xfrm>
          <a:prstGeom prst="rect">
            <a:avLst/>
          </a:prstGeom>
        </p:spPr>
      </p:pic>
      <p:sp>
        <p:nvSpPr>
          <p:cNvPr id="39" name="Rectángulo 38"/>
          <p:cNvSpPr/>
          <p:nvPr/>
        </p:nvSpPr>
        <p:spPr>
          <a:xfrm>
            <a:off x="-117566" y="1840672"/>
            <a:ext cx="8077646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DIRECCIÓN REGIONAL DE SALUD</a:t>
            </a:r>
          </a:p>
          <a:p>
            <a:pPr algn="ctr"/>
            <a:r>
              <a:rPr lang="es-PE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TUMBES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010498"/>
            <a:ext cx="54723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SALA COVID19</a:t>
            </a:r>
            <a:endParaRPr lang="en-US" sz="2400" b="1" i="0" u="none" strike="noStrike" baseline="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endParaRPr lang="en-US" sz="2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Semana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Epidemiológica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47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(Corte 23/11/2024 a las 11:59 pm)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s-ES" sz="2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(Del 17 al 23 de noviembre del 2024)</a:t>
            </a:r>
            <a:endParaRPr lang="en-US" sz="2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nicio - Diresa Tumb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15" y="118288"/>
            <a:ext cx="183288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renace – CDC MIN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3033" y="101599"/>
            <a:ext cx="971005" cy="9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343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404584" y="4249078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4" y="1300870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9232"/>
              </p:ext>
            </p:extLst>
          </p:nvPr>
        </p:nvGraphicFramePr>
        <p:xfrm>
          <a:off x="7817786" y="1618756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E32EAC1-B907-70BE-8A75-7066AE795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9" y="1671510"/>
            <a:ext cx="6860540" cy="411480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819799"/>
              </p:ext>
            </p:extLst>
          </p:nvPr>
        </p:nvGraphicFramePr>
        <p:xfrm>
          <a:off x="6894009" y="4684380"/>
          <a:ext cx="4985742" cy="1964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- 2024</a:t>
            </a:r>
          </a:p>
          <a:p>
            <a:pPr algn="ctr"/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-1" y="6545320"/>
            <a:ext cx="4178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/>
              <a:t>Fuente: </a:t>
            </a:r>
            <a:r>
              <a:rPr lang="es-PE" sz="1200" b="1" dirty="0" err="1"/>
              <a:t>NotiCovid</a:t>
            </a:r>
            <a:r>
              <a:rPr lang="es-PE" sz="1200" b="1" dirty="0"/>
              <a:t> / </a:t>
            </a:r>
            <a:r>
              <a:rPr lang="es-PE" sz="1200" b="1" dirty="0" err="1"/>
              <a:t>SIScovid</a:t>
            </a:r>
            <a:r>
              <a:rPr lang="es-PE" sz="1200" b="1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40047"/>
              </p:ext>
            </p:extLst>
          </p:nvPr>
        </p:nvGraphicFramePr>
        <p:xfrm>
          <a:off x="7481765" y="2857464"/>
          <a:ext cx="4464661" cy="287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38CD25A4-6C02-476B-ED33-23340F286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471303"/>
              </p:ext>
            </p:extLst>
          </p:nvPr>
        </p:nvGraphicFramePr>
        <p:xfrm>
          <a:off x="-1" y="1828164"/>
          <a:ext cx="639143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7686684" imgH="4762491" progId="Excel.SheetMacroEnabled.12">
                  <p:link updateAutomatic="1"/>
                </p:oleObj>
              </mc:Choice>
              <mc:Fallback>
                <p:oleObj name="Macro-Enabled Worksheet" r:id="rId5" imgW="7686684" imgH="4762491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" y="1828164"/>
                        <a:ext cx="639143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7B25562A-286E-1364-73D8-2CC6C0575BE0}"/>
              </a:ext>
            </a:extLst>
          </p:cNvPr>
          <p:cNvSpPr txBox="1"/>
          <p:nvPr/>
        </p:nvSpPr>
        <p:spPr>
          <a:xfrm>
            <a:off x="0" y="1807632"/>
            <a:ext cx="21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/>
              <a:t>PERIODO 2024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E51FCF2A-F47A-06E6-4AFA-36CDFF606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157434"/>
              </p:ext>
            </p:extLst>
          </p:nvPr>
        </p:nvGraphicFramePr>
        <p:xfrm>
          <a:off x="4411028" y="5246510"/>
          <a:ext cx="26384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7" imgW="2638442" imgH="980998" progId="Excel.SheetMacroEnabled.12">
                  <p:link updateAutomatic="1"/>
                </p:oleObj>
              </mc:Choice>
              <mc:Fallback>
                <p:oleObj name="Macro-Enabled Worksheet" r:id="rId7" imgW="2638442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1028" y="5246510"/>
                        <a:ext cx="2638425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292C58-8597-4792-0D27-FD4D41B831BD}"/>
              </a:ext>
            </a:extLst>
          </p:cNvPr>
          <p:cNvSpPr txBox="1"/>
          <p:nvPr/>
        </p:nvSpPr>
        <p:spPr>
          <a:xfrm>
            <a:off x="2962498" y="2551837"/>
            <a:ext cx="6909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NO SE NOTIFICARON DEFUNCIONES EN LAS ULTIMAS 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1BD34415-6E8B-54E4-3056-82D935745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161862"/>
              </p:ext>
            </p:extLst>
          </p:nvPr>
        </p:nvGraphicFramePr>
        <p:xfrm>
          <a:off x="0" y="0"/>
          <a:ext cx="12192000" cy="6869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3" imgW="14420902" imgH="8334254" progId="Excel.SheetMacroEnabled.12">
                  <p:link updateAutomatic="1"/>
                </p:oleObj>
              </mc:Choice>
              <mc:Fallback>
                <p:oleObj name="Macro-Enabled Worksheet" r:id="rId3" imgW="14420902" imgH="8334254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69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4155458" y="130372"/>
            <a:ext cx="527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Comportamiento  de COVID-19</a:t>
            </a:r>
          </a:p>
          <a:p>
            <a:pPr algn="ctr"/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67B586-4D3E-4471-EBEF-221D07328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38381"/>
            <a:ext cx="9849647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3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2C9640-07DA-BD41-18D9-3BD71F4AE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48019"/>
            <a:ext cx="9849647" cy="59076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7850518-7793-8BB8-DEBC-373950058A5F}"/>
              </a:ext>
            </a:extLst>
          </p:cNvPr>
          <p:cNvSpPr txBox="1"/>
          <p:nvPr/>
        </p:nvSpPr>
        <p:spPr>
          <a:xfrm>
            <a:off x="36298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5F32425-437D-B152-31F7-23445E793151}"/>
              </a:ext>
            </a:extLst>
          </p:cNvPr>
          <p:cNvSpPr txBox="1"/>
          <p:nvPr/>
        </p:nvSpPr>
        <p:spPr>
          <a:xfrm>
            <a:off x="8522368" y="2733925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D3956DFF-179A-302F-3533-E531BA5A8C49}"/>
              </a:ext>
            </a:extLst>
          </p:cNvPr>
          <p:cNvCxnSpPr/>
          <p:nvPr/>
        </p:nvCxnSpPr>
        <p:spPr>
          <a:xfrm>
            <a:off x="6830788" y="1186935"/>
            <a:ext cx="11845" cy="4585651"/>
          </a:xfrm>
          <a:prstGeom prst="line">
            <a:avLst/>
          </a:prstGeom>
          <a:ln w="28575">
            <a:solidFill>
              <a:srgbClr val="FF3300"/>
            </a:solidFill>
            <a:prstDash val="lgDash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8361654-259E-612D-9064-0080E614F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176" y="950717"/>
            <a:ext cx="9849647" cy="5907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C592372-C192-3FB2-D0EA-092193EF9F20}"/>
                  </a:ext>
                </a:extLst>
              </p:cNvPr>
              <p:cNvSpPr/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1.74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1">
                <a:extLst>
                  <a:ext uri="{FF2B5EF4-FFF2-40B4-BE49-F238E27FC236}">
                    <a16:creationId xmlns:a16="http://schemas.microsoft.com/office/drawing/2014/main" id="{2C592372-C192-3FB2-D0EA-092193EF9F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024068"/>
                <a:ext cx="1254424" cy="353725"/>
              </a:xfrm>
              <a:prstGeom prst="round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9D4CA9D1-81D3-D3C6-85F4-0CD8BB9578BF}"/>
                  </a:ext>
                </a:extLst>
              </p:cNvPr>
              <p:cNvSpPr/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Promedio de casos en las últimas 46 semanas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ángulo redondeado 13">
                <a:extLst>
                  <a:ext uri="{FF2B5EF4-FFF2-40B4-BE49-F238E27FC236}">
                    <a16:creationId xmlns:a16="http://schemas.microsoft.com/office/drawing/2014/main" id="{9D4CA9D1-81D3-D3C6-85F4-0CD8BB957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1" y="3904517"/>
                <a:ext cx="1404417" cy="832520"/>
              </a:xfrm>
              <a:prstGeom prst="round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CB3DE278-375C-D3FC-AF99-70AC5BEB91AB}"/>
              </a:ext>
            </a:extLst>
          </p:cNvPr>
          <p:cNvCxnSpPr>
            <a:cxnSpLocks/>
          </p:cNvCxnSpPr>
          <p:nvPr/>
        </p:nvCxnSpPr>
        <p:spPr>
          <a:xfrm>
            <a:off x="2377440" y="5341611"/>
            <a:ext cx="8144993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11944C21-3A3A-30F7-4CE0-B81583B82D83}"/>
                  </a:ext>
                </a:extLst>
              </p:cNvPr>
              <p:cNvSpPr/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𝑴𝒆𝒅𝒊𝒂𝒏𝒂</m:t>
                    </m:r>
                    <m:r>
                      <a:rPr lang="es-PE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sz="1200" b="1" dirty="0">
                    <a:solidFill>
                      <a:schemeClr val="tx1"/>
                    </a:solidFill>
                  </a:rPr>
                  <a:t>= 1</a:t>
                </a:r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9">
                <a:extLst>
                  <a:ext uri="{FF2B5EF4-FFF2-40B4-BE49-F238E27FC236}">
                    <a16:creationId xmlns:a16="http://schemas.microsoft.com/office/drawing/2014/main" id="{11944C21-3A3A-30F7-4CE0-B81583B82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850" y="5431788"/>
                <a:ext cx="1254424" cy="353725"/>
              </a:xfrm>
              <a:prstGeom prst="round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EC2189E2-C9DF-C125-A45D-FF4EFFD6580C}"/>
              </a:ext>
            </a:extLst>
          </p:cNvPr>
          <p:cNvCxnSpPr>
            <a:cxnSpLocks/>
          </p:cNvCxnSpPr>
          <p:nvPr/>
        </p:nvCxnSpPr>
        <p:spPr>
          <a:xfrm>
            <a:off x="2377440" y="5517107"/>
            <a:ext cx="8160913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97" y="950400"/>
            <a:ext cx="9848805" cy="59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los linajes de las Variantes de COVID-19</a:t>
            </a:r>
          </a:p>
          <a:p>
            <a:pPr algn="ctr"/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5" y="939600"/>
            <a:ext cx="9866810" cy="5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1348" y="6349252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31348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CB7AFA-C9B2-D5D0-0C7F-049480860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21840"/>
              </p:ext>
            </p:extLst>
          </p:nvPr>
        </p:nvGraphicFramePr>
        <p:xfrm>
          <a:off x="5383677" y="2062745"/>
          <a:ext cx="6804927" cy="273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610518" imgH="3457595" progId="Excel.Sheet.12">
                  <p:link updateAutomatic="1"/>
                </p:oleObj>
              </mc:Choice>
              <mc:Fallback>
                <p:oleObj name="Worksheet" r:id="rId4" imgW="8610518" imgH="3457595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83677" y="2062745"/>
                        <a:ext cx="6804927" cy="273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8A9251E-B483-EDD8-C5BB-598737CA58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941550"/>
              </p:ext>
            </p:extLst>
          </p:nvPr>
        </p:nvGraphicFramePr>
        <p:xfrm>
          <a:off x="0" y="1472970"/>
          <a:ext cx="5383677" cy="363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6" imgW="7095919" imgH="4791245" progId="Excel.SheetMacroEnabled.12">
                  <p:link updateAutomatic="1"/>
                </p:oleObj>
              </mc:Choice>
              <mc:Fallback>
                <p:oleObj name="Macro-Enabled Worksheet" r:id="rId6" imgW="7095919" imgH="479124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1472970"/>
                        <a:ext cx="5383677" cy="3634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B635F4C9-2445-AE2B-B731-4C19484A61DE}"/>
              </a:ext>
            </a:extLst>
          </p:cNvPr>
          <p:cNvSpPr txBox="1"/>
          <p:nvPr/>
        </p:nvSpPr>
        <p:spPr>
          <a:xfrm>
            <a:off x="0" y="160533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PERIODO 2024</a:t>
            </a:r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557A7528-88F4-F1BD-CCD1-025EBB94F7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848133"/>
              </p:ext>
            </p:extLst>
          </p:nvPr>
        </p:nvGraphicFramePr>
        <p:xfrm>
          <a:off x="3313023" y="4842736"/>
          <a:ext cx="2070654" cy="798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8" imgW="2543280" imgH="980998" progId="Excel.SheetMacroEnabled.12">
                  <p:link updateAutomatic="1"/>
                </p:oleObj>
              </mc:Choice>
              <mc:Fallback>
                <p:oleObj name="Macro-Enabled Worksheet" r:id="rId8" imgW="2543280" imgH="980998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13023" y="4842736"/>
                        <a:ext cx="2070654" cy="798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1F50D5-03E4-BB1D-3642-D5F720E7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0084"/>
            <a:ext cx="6002222" cy="360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3CC619-8420-457D-5C93-3282417F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781" y="3258000"/>
            <a:ext cx="600222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ES" sz="2000" b="1" dirty="0"/>
              <a:t>Región Tumbes, al 23 de noviembre 2024 (SE47)</a:t>
            </a:r>
            <a:endParaRPr lang="es-PE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0" y="6581001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AA68ACB-FE51-409C-B2C1-F36D11E5F049}"/>
              </a:ext>
            </a:extLst>
          </p:cNvPr>
          <p:cNvCxnSpPr/>
          <p:nvPr/>
        </p:nvCxnSpPr>
        <p:spPr>
          <a:xfrm>
            <a:off x="6663267" y="1148778"/>
            <a:ext cx="0" cy="5220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5362AB5B-A848-7FDB-EEFC-10A2F9DAC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40" y="2140149"/>
            <a:ext cx="5402000" cy="324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2A673E6-A5FD-177D-D506-FA44282CD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23" y="3154450"/>
            <a:ext cx="428948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A7C103-067F-8ADF-D4FE-A46208D7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85" y="3186730"/>
            <a:ext cx="490419" cy="117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0000000-0008-0000-0400-000006000000}"/>
              </a:ext>
            </a:extLst>
          </p:cNvPr>
          <p:cNvGrpSpPr/>
          <p:nvPr/>
        </p:nvGrpSpPr>
        <p:grpSpPr>
          <a:xfrm>
            <a:off x="152074" y="1620415"/>
            <a:ext cx="6388101" cy="4276725"/>
            <a:chOff x="-10901" y="101547"/>
            <a:chExt cx="4931700" cy="4276725"/>
          </a:xfrm>
        </p:grpSpPr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00000000-0008-0000-04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6998767"/>
                </p:ext>
              </p:extLst>
            </p:nvPr>
          </p:nvGraphicFramePr>
          <p:xfrm>
            <a:off x="-10901" y="101547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0000000-0008-0000-0400-000004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00000000-0008-0000-0400-000005000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37753</TotalTime>
  <Words>368</Words>
  <Application>Microsoft Office PowerPoint</Application>
  <PresentationFormat>Panorámica</PresentationFormat>
  <Paragraphs>54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Vínculos</vt:lpstr>
      </vt:variant>
      <vt:variant>
        <vt:i4>6</vt:i4>
      </vt:variant>
      <vt:variant>
        <vt:lpstr>Títulos de diapositiva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D:\2021\salas 08-2021\SQL-COVID-19.xlsx!residencia (2)!F2C2:F19C12</vt:lpstr>
      <vt:lpstr>file:///D:\2021\salas%2008-2021\Mapa%20COVID-19%20-%20TIA%20-%20Letalidad.xlsm!CASOS!F11C15:F38C38</vt:lpstr>
      <vt:lpstr>file:///D:\2021\salas%2008-2021\Mapa%20COVID-19%20-%20TIA%20-%20Letalidad.xlsm!CASOS!F10C6:F14C9</vt:lpstr>
      <vt:lpstr>file:///D:\2021\salas%2008-2021\Mapa%20COVID-19%20-%20TIA%20-%20Letalidad.xlsm!Letalidad!F11C15:F38C40</vt:lpstr>
      <vt:lpstr>file:///D:\2021\salas%2008-2021\Mapa%20COVID-19%20-%20TIA%20-%20Letalidad.xlsm!Letalidad!F10C6:F14C9</vt:lpstr>
      <vt:lpstr>D:\2021\salas 08-2021\Mapa COVID-19 - V-2.xlsm!Mapa COVID!F1C18:F48C66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Percy Mc Quén Vilchez Barreto</cp:lastModifiedBy>
  <cp:revision>2691</cp:revision>
  <dcterms:created xsi:type="dcterms:W3CDTF">2022-02-06T20:00:10Z</dcterms:created>
  <dcterms:modified xsi:type="dcterms:W3CDTF">2024-11-27T12:57:56Z</dcterms:modified>
</cp:coreProperties>
</file>