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62" r:id="rId5"/>
    <p:sldId id="263" r:id="rId6"/>
    <p:sldId id="261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88163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09" autoAdjust="0"/>
  </p:normalViewPr>
  <p:slideViewPr>
    <p:cSldViewPr snapToGrid="0">
      <p:cViewPr varScale="1">
        <p:scale>
          <a:sx n="98" d="100"/>
          <a:sy n="98" d="100"/>
        </p:scale>
        <p:origin x="1014" y="90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SALA_PAMPA_GRANDE\sala_situacional%20-%2043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s-PE" sz="1400"/>
              <a:t>Canal Endémico de la Microred de Pampa Grande - SE 43-2024</a:t>
            </a:r>
          </a:p>
        </c:rich>
      </c:tx>
      <c:overlay val="0"/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'CE-PG'!$M$6</c:f>
              <c:strCache>
                <c:ptCount val="1"/>
                <c:pt idx="0">
                  <c:v>Zona Alarma</c:v>
                </c:pt>
              </c:strCache>
            </c:strRef>
          </c:tx>
          <c:spPr>
            <a:solidFill>
              <a:srgbClr val="FFFF99"/>
            </a:solidFill>
            <a:ln w="12700">
              <a:solidFill>
                <a:schemeClr val="tx1"/>
              </a:solidFill>
            </a:ln>
          </c:spPr>
          <c:val>
            <c:numRef>
              <c:f>'CE-PG'!$M$7:$M$59</c:f>
              <c:numCache>
                <c:formatCode>0</c:formatCode>
                <c:ptCount val="53"/>
                <c:pt idx="0">
                  <c:v>5.0550504633038935</c:v>
                </c:pt>
                <c:pt idx="1">
                  <c:v>5.3794868325296736</c:v>
                </c:pt>
                <c:pt idx="2">
                  <c:v>9.5677643628300224</c:v>
                </c:pt>
                <c:pt idx="3">
                  <c:v>5.2659863237109041</c:v>
                </c:pt>
                <c:pt idx="4">
                  <c:v>9.0662280511902225</c:v>
                </c:pt>
                <c:pt idx="5">
                  <c:v>10.300894693322215</c:v>
                </c:pt>
                <c:pt idx="6">
                  <c:v>14.824484694626335</c:v>
                </c:pt>
                <c:pt idx="7">
                  <c:v>12.300581423608417</c:v>
                </c:pt>
                <c:pt idx="8">
                  <c:v>20.074130565815445</c:v>
                </c:pt>
                <c:pt idx="9">
                  <c:v>24.058333278467622</c:v>
                </c:pt>
                <c:pt idx="10">
                  <c:v>23.219937564330642</c:v>
                </c:pt>
                <c:pt idx="11">
                  <c:v>21.478377746103817</c:v>
                </c:pt>
                <c:pt idx="12">
                  <c:v>31.284784202536635</c:v>
                </c:pt>
                <c:pt idx="13">
                  <c:v>29.83409873895134</c:v>
                </c:pt>
                <c:pt idx="14">
                  <c:v>15.745966692414834</c:v>
                </c:pt>
                <c:pt idx="15">
                  <c:v>13.676532676230863</c:v>
                </c:pt>
                <c:pt idx="16">
                  <c:v>12.325615985103706</c:v>
                </c:pt>
                <c:pt idx="17">
                  <c:v>6.8780341357223422</c:v>
                </c:pt>
                <c:pt idx="18">
                  <c:v>10.47269432276493</c:v>
                </c:pt>
                <c:pt idx="19">
                  <c:v>13.312366769934656</c:v>
                </c:pt>
                <c:pt idx="20">
                  <c:v>9.4499202399442694</c:v>
                </c:pt>
                <c:pt idx="21">
                  <c:v>15.166621742876909</c:v>
                </c:pt>
                <c:pt idx="22">
                  <c:v>16.467039272889604</c:v>
                </c:pt>
                <c:pt idx="23">
                  <c:v>12.197948716088192</c:v>
                </c:pt>
                <c:pt idx="24">
                  <c:v>12.754238940935464</c:v>
                </c:pt>
                <c:pt idx="25">
                  <c:v>8.7911218194900727</c:v>
                </c:pt>
                <c:pt idx="26">
                  <c:v>9.4361823664978193</c:v>
                </c:pt>
                <c:pt idx="27">
                  <c:v>9.3276424013725645</c:v>
                </c:pt>
                <c:pt idx="28">
                  <c:v>6.0785612535406059</c:v>
                </c:pt>
                <c:pt idx="29">
                  <c:v>4.2585580849069578</c:v>
                </c:pt>
                <c:pt idx="30">
                  <c:v>6.9241336180748698</c:v>
                </c:pt>
                <c:pt idx="31">
                  <c:v>11.249893070042315</c:v>
                </c:pt>
                <c:pt idx="32">
                  <c:v>13.429100507328638</c:v>
                </c:pt>
                <c:pt idx="33">
                  <c:v>13.657921379188757</c:v>
                </c:pt>
                <c:pt idx="34">
                  <c:v>7.2936416290797554</c:v>
                </c:pt>
                <c:pt idx="35">
                  <c:v>9.1189763324091633</c:v>
                </c:pt>
                <c:pt idx="36">
                  <c:v>4.8704967056330117</c:v>
                </c:pt>
                <c:pt idx="37">
                  <c:v>13.075192477595657</c:v>
                </c:pt>
                <c:pt idx="38">
                  <c:v>6.1559225077942168</c:v>
                </c:pt>
                <c:pt idx="39">
                  <c:v>6.6872594497001181</c:v>
                </c:pt>
                <c:pt idx="40">
                  <c:v>4.1755366507604217</c:v>
                </c:pt>
                <c:pt idx="41">
                  <c:v>3.8704967056330117</c:v>
                </c:pt>
                <c:pt idx="42">
                  <c:v>2.9148542155126762</c:v>
                </c:pt>
                <c:pt idx="43">
                  <c:v>4.0469186159968027</c:v>
                </c:pt>
                <c:pt idx="44">
                  <c:v>2.843846591989275</c:v>
                </c:pt>
                <c:pt idx="45">
                  <c:v>3.4186219207784072</c:v>
                </c:pt>
                <c:pt idx="46">
                  <c:v>3.3359197980322768</c:v>
                </c:pt>
                <c:pt idx="47">
                  <c:v>1.7568782679852943</c:v>
                </c:pt>
                <c:pt idx="48">
                  <c:v>1.2153672210408717</c:v>
                </c:pt>
                <c:pt idx="49">
                  <c:v>4.9354850207417122</c:v>
                </c:pt>
                <c:pt idx="50">
                  <c:v>3.8491940635609092</c:v>
                </c:pt>
                <c:pt idx="51">
                  <c:v>5.4641016151377544</c:v>
                </c:pt>
                <c:pt idx="52">
                  <c:v>1.0416432317327402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C6-4727-A9C7-CD49E65D39D1}"/>
            </c:ext>
          </c:extLst>
        </c:ser>
        <c:ser>
          <c:idx val="1"/>
          <c:order val="1"/>
          <c:tx>
            <c:strRef>
              <c:f>'CE-PG'!$N$6</c:f>
              <c:strCache>
                <c:ptCount val="1"/>
                <c:pt idx="0">
                  <c:v>Seguridad</c:v>
                </c:pt>
              </c:strCache>
            </c:strRef>
          </c:tx>
          <c:spPr>
            <a:solidFill>
              <a:srgbClr val="99CC00"/>
            </a:solidFill>
            <a:ln w="12700">
              <a:solidFill>
                <a:schemeClr val="tx1"/>
              </a:solidFill>
            </a:ln>
          </c:spPr>
          <c:val>
            <c:numRef>
              <c:f>'CE-PG'!$N$7:$N$59</c:f>
              <c:numCache>
                <c:formatCode>0</c:formatCode>
                <c:ptCount val="53"/>
                <c:pt idx="0">
                  <c:v>2</c:v>
                </c:pt>
                <c:pt idx="1">
                  <c:v>2.2857142857142856</c:v>
                </c:pt>
                <c:pt idx="2">
                  <c:v>4</c:v>
                </c:pt>
                <c:pt idx="3">
                  <c:v>2</c:v>
                </c:pt>
                <c:pt idx="4">
                  <c:v>4</c:v>
                </c:pt>
                <c:pt idx="5">
                  <c:v>3.5714285714285716</c:v>
                </c:pt>
                <c:pt idx="6">
                  <c:v>5.5714285714285712</c:v>
                </c:pt>
                <c:pt idx="7">
                  <c:v>4.2857142857142856</c:v>
                </c:pt>
                <c:pt idx="8">
                  <c:v>8.4285714285714288</c:v>
                </c:pt>
                <c:pt idx="9">
                  <c:v>11.142857142857142</c:v>
                </c:pt>
                <c:pt idx="10">
                  <c:v>10.428571428571429</c:v>
                </c:pt>
                <c:pt idx="11">
                  <c:v>8</c:v>
                </c:pt>
                <c:pt idx="12">
                  <c:v>13</c:v>
                </c:pt>
                <c:pt idx="13">
                  <c:v>12.428571428571429</c:v>
                </c:pt>
                <c:pt idx="14">
                  <c:v>8</c:v>
                </c:pt>
                <c:pt idx="15">
                  <c:v>5.8571428571428568</c:v>
                </c:pt>
                <c:pt idx="16">
                  <c:v>5.5714285714285712</c:v>
                </c:pt>
                <c:pt idx="17">
                  <c:v>3.2857142857142856</c:v>
                </c:pt>
                <c:pt idx="18">
                  <c:v>5.2857142857142856</c:v>
                </c:pt>
                <c:pt idx="19">
                  <c:v>7.4285714285714288</c:v>
                </c:pt>
                <c:pt idx="20">
                  <c:v>6.5714285714285712</c:v>
                </c:pt>
                <c:pt idx="21">
                  <c:v>8.8571428571428577</c:v>
                </c:pt>
                <c:pt idx="22">
                  <c:v>9.2857142857142865</c:v>
                </c:pt>
                <c:pt idx="23">
                  <c:v>6.4285714285714288</c:v>
                </c:pt>
                <c:pt idx="24">
                  <c:v>7.2857142857142856</c:v>
                </c:pt>
                <c:pt idx="25">
                  <c:v>4.8571428571428568</c:v>
                </c:pt>
                <c:pt idx="26">
                  <c:v>5.8571428571428568</c:v>
                </c:pt>
                <c:pt idx="27">
                  <c:v>6.1428571428571432</c:v>
                </c:pt>
                <c:pt idx="28">
                  <c:v>3.5714285714285716</c:v>
                </c:pt>
                <c:pt idx="29">
                  <c:v>2.1428571428571428</c:v>
                </c:pt>
                <c:pt idx="30">
                  <c:v>3.2857142857142856</c:v>
                </c:pt>
                <c:pt idx="31">
                  <c:v>5.2857142857142856</c:v>
                </c:pt>
                <c:pt idx="32">
                  <c:v>7</c:v>
                </c:pt>
                <c:pt idx="33">
                  <c:v>6.1428571428571432</c:v>
                </c:pt>
                <c:pt idx="34">
                  <c:v>3.8571428571428572</c:v>
                </c:pt>
                <c:pt idx="35">
                  <c:v>5.1428571428571432</c:v>
                </c:pt>
                <c:pt idx="36">
                  <c:v>2.5714285714285716</c:v>
                </c:pt>
                <c:pt idx="37">
                  <c:v>4.7142857142857144</c:v>
                </c:pt>
                <c:pt idx="38">
                  <c:v>3.2857142857142856</c:v>
                </c:pt>
                <c:pt idx="39">
                  <c:v>3.4285714285714284</c:v>
                </c:pt>
                <c:pt idx="40">
                  <c:v>2.2857142857142856</c:v>
                </c:pt>
                <c:pt idx="41">
                  <c:v>1.5714285714285714</c:v>
                </c:pt>
                <c:pt idx="42">
                  <c:v>1</c:v>
                </c:pt>
                <c:pt idx="43">
                  <c:v>2.4285714285714284</c:v>
                </c:pt>
                <c:pt idx="44">
                  <c:v>1.5714285714285714</c:v>
                </c:pt>
                <c:pt idx="45">
                  <c:v>1.7142857142857142</c:v>
                </c:pt>
                <c:pt idx="46">
                  <c:v>1.1428571428571428</c:v>
                </c:pt>
                <c:pt idx="47">
                  <c:v>0.8571428571428571</c:v>
                </c:pt>
                <c:pt idx="48">
                  <c:v>0.42857142857142855</c:v>
                </c:pt>
                <c:pt idx="49">
                  <c:v>1.8571428571428572</c:v>
                </c:pt>
                <c:pt idx="50">
                  <c:v>1.2857142857142858</c:v>
                </c:pt>
                <c:pt idx="51">
                  <c:v>2</c:v>
                </c:pt>
                <c:pt idx="52">
                  <c:v>0.2857142857142857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C6-4727-A9C7-CD49E65D39D1}"/>
            </c:ext>
          </c:extLst>
        </c:ser>
        <c:ser>
          <c:idx val="2"/>
          <c:order val="2"/>
          <c:tx>
            <c:strRef>
              <c:f>'CE-PG'!$O$6</c:f>
              <c:strCache>
                <c:ptCount val="1"/>
                <c:pt idx="0">
                  <c:v>Éxito</c:v>
                </c:pt>
              </c:strCache>
            </c:strRef>
          </c:tx>
          <c:spPr>
            <a:solidFill>
              <a:srgbClr val="99CCFF"/>
            </a:solidFill>
            <a:ln w="12700">
              <a:solidFill>
                <a:schemeClr val="tx1"/>
              </a:solidFill>
            </a:ln>
          </c:spPr>
          <c:val>
            <c:numRef>
              <c:f>'CE-PG'!$O$7:$O$59</c:f>
              <c:numCache>
                <c:formatCode>0</c:formatCode>
                <c:ptCount val="5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0.25403330758516596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9.8734248663641111E-2</c:v>
                </c:pt>
                <c:pt idx="19">
                  <c:v>1.5447760872082013</c:v>
                </c:pt>
                <c:pt idx="20">
                  <c:v>3.6929369029128734</c:v>
                </c:pt>
                <c:pt idx="21">
                  <c:v>2.5476639714088058</c:v>
                </c:pt>
                <c:pt idx="22">
                  <c:v>2.1043892985389689</c:v>
                </c:pt>
                <c:pt idx="23">
                  <c:v>0.65919414105466601</c:v>
                </c:pt>
                <c:pt idx="24">
                  <c:v>1.8171896304931074</c:v>
                </c:pt>
                <c:pt idx="25">
                  <c:v>0.92316389479564087</c:v>
                </c:pt>
                <c:pt idx="26">
                  <c:v>2.2781033477878943</c:v>
                </c:pt>
                <c:pt idx="27">
                  <c:v>2.958071884341722</c:v>
                </c:pt>
                <c:pt idx="28">
                  <c:v>1.0642958893165368</c:v>
                </c:pt>
                <c:pt idx="29">
                  <c:v>2.7156200807327835E-2</c:v>
                </c:pt>
                <c:pt idx="30">
                  <c:v>0</c:v>
                </c:pt>
                <c:pt idx="31">
                  <c:v>0</c:v>
                </c:pt>
                <c:pt idx="32">
                  <c:v>0.57089949267136308</c:v>
                </c:pt>
                <c:pt idx="33">
                  <c:v>0</c:v>
                </c:pt>
                <c:pt idx="34">
                  <c:v>0.42064408520595897</c:v>
                </c:pt>
                <c:pt idx="35">
                  <c:v>1.1667379533051236</c:v>
                </c:pt>
                <c:pt idx="36">
                  <c:v>0.2723604372241315</c:v>
                </c:pt>
                <c:pt idx="37">
                  <c:v>0</c:v>
                </c:pt>
                <c:pt idx="38">
                  <c:v>0.41550606363435438</c:v>
                </c:pt>
                <c:pt idx="39">
                  <c:v>0.16988340744273822</c:v>
                </c:pt>
                <c:pt idx="40">
                  <c:v>0.39589192066814949</c:v>
                </c:pt>
                <c:pt idx="41">
                  <c:v>0</c:v>
                </c:pt>
                <c:pt idx="42">
                  <c:v>0</c:v>
                </c:pt>
                <c:pt idx="43">
                  <c:v>0.81022424114605429</c:v>
                </c:pt>
                <c:pt idx="44">
                  <c:v>0.29901055086786776</c:v>
                </c:pt>
                <c:pt idx="45">
                  <c:v>9.9495077930209508E-3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C6-4727-A9C7-CD49E65D39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1512704"/>
        <c:axId val="102177024"/>
      </c:areaChart>
      <c:barChart>
        <c:barDir val="col"/>
        <c:grouping val="clustered"/>
        <c:varyColors val="0"/>
        <c:ser>
          <c:idx val="3"/>
          <c:order val="3"/>
          <c:tx>
            <c:strRef>
              <c:f>'CE-PG'!$P$6</c:f>
              <c:strCache>
                <c:ptCount val="1"/>
                <c:pt idx="0">
                  <c:v>Casos actual</c:v>
                </c:pt>
              </c:strCache>
            </c:strRef>
          </c:tx>
          <c:spPr>
            <a:solidFill>
              <a:schemeClr val="accent2"/>
            </a:solidFill>
            <a:ln w="12700">
              <a:solidFill>
                <a:schemeClr val="tx1"/>
              </a:solidFill>
            </a:ln>
          </c:spPr>
          <c:invertIfNegative val="0"/>
          <c:val>
            <c:numRef>
              <c:f>'CE-PG'!$P$7:$P$59</c:f>
              <c:numCache>
                <c:formatCode>General</c:formatCode>
                <c:ptCount val="53"/>
                <c:pt idx="0">
                  <c:v>3</c:v>
                </c:pt>
                <c:pt idx="1">
                  <c:v>11</c:v>
                </c:pt>
                <c:pt idx="2">
                  <c:v>8</c:v>
                </c:pt>
                <c:pt idx="3">
                  <c:v>9</c:v>
                </c:pt>
                <c:pt idx="4">
                  <c:v>6</c:v>
                </c:pt>
                <c:pt idx="5">
                  <c:v>22</c:v>
                </c:pt>
                <c:pt idx="6">
                  <c:v>36</c:v>
                </c:pt>
                <c:pt idx="7">
                  <c:v>74</c:v>
                </c:pt>
                <c:pt idx="8">
                  <c:v>70</c:v>
                </c:pt>
                <c:pt idx="9">
                  <c:v>104</c:v>
                </c:pt>
                <c:pt idx="10">
                  <c:v>128</c:v>
                </c:pt>
                <c:pt idx="11">
                  <c:v>147</c:v>
                </c:pt>
                <c:pt idx="12">
                  <c:v>55</c:v>
                </c:pt>
                <c:pt idx="13">
                  <c:v>100</c:v>
                </c:pt>
                <c:pt idx="14">
                  <c:v>98</c:v>
                </c:pt>
                <c:pt idx="15">
                  <c:v>106</c:v>
                </c:pt>
                <c:pt idx="16">
                  <c:v>82</c:v>
                </c:pt>
                <c:pt idx="17">
                  <c:v>78</c:v>
                </c:pt>
                <c:pt idx="18">
                  <c:v>52</c:v>
                </c:pt>
                <c:pt idx="19">
                  <c:v>42</c:v>
                </c:pt>
                <c:pt idx="20">
                  <c:v>55</c:v>
                </c:pt>
                <c:pt idx="21">
                  <c:v>54</c:v>
                </c:pt>
                <c:pt idx="22">
                  <c:v>30</c:v>
                </c:pt>
                <c:pt idx="23">
                  <c:v>22</c:v>
                </c:pt>
                <c:pt idx="24">
                  <c:v>30</c:v>
                </c:pt>
                <c:pt idx="25">
                  <c:v>19</c:v>
                </c:pt>
                <c:pt idx="26">
                  <c:v>26</c:v>
                </c:pt>
                <c:pt idx="27">
                  <c:v>29</c:v>
                </c:pt>
                <c:pt idx="28">
                  <c:v>19</c:v>
                </c:pt>
                <c:pt idx="29">
                  <c:v>14</c:v>
                </c:pt>
                <c:pt idx="30">
                  <c:v>19</c:v>
                </c:pt>
                <c:pt idx="31">
                  <c:v>20</c:v>
                </c:pt>
                <c:pt idx="32">
                  <c:v>9</c:v>
                </c:pt>
                <c:pt idx="33">
                  <c:v>9</c:v>
                </c:pt>
                <c:pt idx="34">
                  <c:v>5</c:v>
                </c:pt>
                <c:pt idx="35">
                  <c:v>16</c:v>
                </c:pt>
                <c:pt idx="36">
                  <c:v>11</c:v>
                </c:pt>
                <c:pt idx="37">
                  <c:v>11</c:v>
                </c:pt>
                <c:pt idx="38">
                  <c:v>6</c:v>
                </c:pt>
                <c:pt idx="39">
                  <c:v>10</c:v>
                </c:pt>
                <c:pt idx="40">
                  <c:v>15</c:v>
                </c:pt>
                <c:pt idx="41">
                  <c:v>9</c:v>
                </c:pt>
                <c:pt idx="42">
                  <c:v>5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2C6-4727-A9C7-CD49E65D39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1512704"/>
        <c:axId val="102177024"/>
      </c:barChart>
      <c:catAx>
        <c:axId val="10151270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700"/>
            </a:pPr>
            <a:endParaRPr lang="es-PE"/>
          </a:p>
        </c:txPr>
        <c:crossAx val="102177024"/>
        <c:crosses val="autoZero"/>
        <c:auto val="1"/>
        <c:lblAlgn val="ctr"/>
        <c:lblOffset val="100"/>
        <c:noMultiLvlLbl val="0"/>
      </c:catAx>
      <c:valAx>
        <c:axId val="102177024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crossAx val="101512704"/>
        <c:crosses val="autoZero"/>
        <c:crossBetween val="midCat"/>
      </c:valAx>
      <c:spPr>
        <a:solidFill>
          <a:srgbClr val="FF0000"/>
        </a:solidFill>
        <a:ln w="12700">
          <a:solidFill>
            <a:sysClr val="windowText" lastClr="000000"/>
          </a:solidFill>
        </a:ln>
      </c:spPr>
    </c:plotArea>
    <c:legend>
      <c:legendPos val="b"/>
      <c:overlay val="0"/>
    </c:legend>
    <c:plotVisOnly val="1"/>
    <c:dispBlanksAs val="zero"/>
    <c:showDLblsOverMax val="0"/>
  </c:chart>
  <c:spPr>
    <a:noFill/>
    <a:ln>
      <a:noFill/>
    </a:ln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0.75217</cdr:x>
      <cdr:y>0.1416</cdr:y>
    </cdr:from>
    <cdr:to>
      <cdr:x>0.94092</cdr:x>
      <cdr:y>0.2155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608A334E-A5E9-4C1D-B304-D68BA18C7945}"/>
            </a:ext>
          </a:extLst>
        </cdr:cNvPr>
        <cdr:cNvSpPr txBox="1"/>
      </cdr:nvSpPr>
      <cdr:spPr>
        <a:xfrm xmlns:a="http://schemas.openxmlformats.org/drawingml/2006/main">
          <a:off x="4649570" y="593794"/>
          <a:ext cx="1166764" cy="309892"/>
        </a:xfrm>
        <a:prstGeom xmlns:a="http://schemas.openxmlformats.org/drawingml/2006/main" prst="rect">
          <a:avLst/>
        </a:prstGeom>
        <a:ln xmlns:a="http://schemas.openxmlformats.org/drawingml/2006/main" w="38100">
          <a:solidFill>
            <a:srgbClr val="FFFF00"/>
          </a:solidFill>
        </a:ln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PE" sz="1100" b="1">
              <a:solidFill>
                <a:schemeClr val="bg1"/>
              </a:solidFill>
            </a:rPr>
            <a:t>Zona</a:t>
          </a:r>
          <a:r>
            <a:rPr lang="es-PE" sz="1100" b="1" baseline="0">
              <a:solidFill>
                <a:schemeClr val="bg1"/>
              </a:solidFill>
            </a:rPr>
            <a:t> Epidemia</a:t>
          </a:r>
          <a:endParaRPr lang="es-PE" sz="1100" b="1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F8F3A-A864-4699-84F1-355CC3313DD8}" type="datetimeFigureOut">
              <a:rPr lang="es-PE" smtClean="0"/>
              <a:t>4/11/2024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51234-9F06-487A-8F17-714A642A52E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5309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B51234-9F06-487A-8F17-714A642A52E4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9362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27607-A178-4A01-812E-71E2F063DBA7}" type="slidenum">
              <a:rPr lang="es-PE" smtClean="0"/>
              <a:t>19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44208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7037B-F360-426A-AC61-4A7DF0B71839}" type="slidenum">
              <a:rPr lang="es-PE" smtClean="0"/>
              <a:t>30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87246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4/11/2024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4/11/2024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4/11/2024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4/11/2024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4/11/2024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4/11/2024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4/11/2024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4/11/2024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4/11/2024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4/11/2024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4/11/2024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4/11/2024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emf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7.jpeg"/><Relationship Id="rId7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8.jpeg"/><Relationship Id="rId9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oleObject" Target="file:///C:\SALA_%20CORRALES\sala_situacional%20-%20SE%2042%20C.xlsx!TRABAJO!F14C1:F20C5" TargetMode="External"/><Relationship Id="rId7" Type="http://schemas.openxmlformats.org/officeDocument/2006/relationships/oleObject" Target="file:///C:\SALA_%20CORRALES\sala_situacional%20-%20SE%2042%20C.xlsx!TRABAJO!F50C1:F73C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emf"/><Relationship Id="rId5" Type="http://schemas.openxmlformats.org/officeDocument/2006/relationships/oleObject" Target="file:///C:\SALA_%20CORRALES\sala_situacional%20-%20SE%2042%20C.xlsx!TRABAJO!F94C1:F110C5" TargetMode="External"/><Relationship Id="rId4" Type="http://schemas.openxmlformats.org/officeDocument/2006/relationships/image" Target="../media/image4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oleObject" Target="file:///C:\SALA_%20CORRALES\sala_situacional%20-%20SE%2042%20C.xlsx!TRABAJO2!F35C1:F56C45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oleObject" Target="file:///C:\SALA_%20CORRALES\sala_situacional%20-%20SE%2042%20C.xlsx!TRABAJO2!F88C1:F101C45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%20CORRALES\sala_situacional%20-%20SE%2042%20C.xlsx!TRABAJO!F12C9:F16C14" TargetMode="External"/><Relationship Id="rId3" Type="http://schemas.openxmlformats.org/officeDocument/2006/relationships/image" Target="../media/image47.emf"/><Relationship Id="rId7" Type="http://schemas.openxmlformats.org/officeDocument/2006/relationships/image" Target="../media/image49.emf"/><Relationship Id="rId2" Type="http://schemas.openxmlformats.org/officeDocument/2006/relationships/oleObject" Target="file:///C:\SALA_%20CORRALES\sala_situacional%20-%20SE%2028%20C.xlsx!TRABAJO!F6C18:F10C23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42%20C.xlsx!TRABAJO3!%5bsala_situacional%20-%20SE%2042%20C.xlsx%5dTRABAJO3%20Gr&#225;fico%202" TargetMode="External"/><Relationship Id="rId5" Type="http://schemas.openxmlformats.org/officeDocument/2006/relationships/image" Target="../media/image48.emf"/><Relationship Id="rId10" Type="http://schemas.openxmlformats.org/officeDocument/2006/relationships/image" Target="../media/image51.png"/><Relationship Id="rId4" Type="http://schemas.openxmlformats.org/officeDocument/2006/relationships/oleObject" Target="file:///C:\SALA_%20CORRALES\sala_situacional%20-%20SE%2042%20C.xlsx!TRABAJO3!%5bsala_situacional%20-%20SE%2042%20C.xlsx%5dTRABAJO3%20Gr&#225;fico%201" TargetMode="External"/><Relationship Id="rId9" Type="http://schemas.openxmlformats.org/officeDocument/2006/relationships/image" Target="../media/image50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7.jpeg"/><Relationship Id="rId7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emf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oleObject" Target="file:///C:\SALA_ZARUMILLA\Sala_situacional_ZA-42.xlsx!TRABAJO!F13C1:F19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42.xlsx!TRABAJO!F58C1:F86C5" TargetMode="External"/><Relationship Id="rId5" Type="http://schemas.openxmlformats.org/officeDocument/2006/relationships/image" Target="../media/image10.emf"/><Relationship Id="rId4" Type="http://schemas.openxmlformats.org/officeDocument/2006/relationships/oleObject" Target="file:///C:\SALA_ZARUMILLA\Sala_situacional_ZA-42.xlsx!TRABAJO!F120C1:F135C5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C:\SALA_ZARUMILLA\Sala_situacional_ZA-42.xlsx!TRABAJO2!F35C1:F59C45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file:///C:\SALA_ZARUMILLA\Sala_situacional_ZA-42.xlsx!TRABAJO2!F88C1:F101C45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ZARUMILLA\Sala_situacional_ZA-42.xlsx!TRABAJO!%5bSala_situacional_ZA-42.xlsx%5dTRABAJO%20Gr&#225;fico%202" TargetMode="External"/><Relationship Id="rId3" Type="http://schemas.openxmlformats.org/officeDocument/2006/relationships/image" Target="../media/image14.emf"/><Relationship Id="rId7" Type="http://schemas.openxmlformats.org/officeDocument/2006/relationships/image" Target="../media/image16.emf"/><Relationship Id="rId2" Type="http://schemas.openxmlformats.org/officeDocument/2006/relationships/oleObject" Target="file:///C:\SALA_ZARUMILLA\Sala_situacional_ZA-42.xlsx!TRABAJO3!%5bSala_situacional_ZA-42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42.xlsx!TRABAJO!F13C9:F17C14" TargetMode="External"/><Relationship Id="rId5" Type="http://schemas.openxmlformats.org/officeDocument/2006/relationships/image" Target="../media/image15.emf"/><Relationship Id="rId4" Type="http://schemas.openxmlformats.org/officeDocument/2006/relationships/oleObject" Target="file:///C:\SALA_ZARUMILLA\Sala_situacional_ZA-42.xlsx!TRABAJO3!%5bSala_situacional_ZA-42.xlsx%5dTRABAJO3%20Gr&#225;fico%202" TargetMode="Externa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43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(01-43)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SE43</a:t>
            </a:r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D06EF54-763D-C2E7-4B1F-A132CCA33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62" y="1209557"/>
            <a:ext cx="5878316" cy="20438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EEC0CA2-2DB5-0E27-2669-0AD529C1C8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1562" y="1190169"/>
            <a:ext cx="5128260" cy="544068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B92D8E4-5C8F-80CF-220A-37C9631CB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825" y="3604571"/>
            <a:ext cx="5772854" cy="272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9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(01-43)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SE43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7E0A82D-C4B6-022B-FC55-24B74B57D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371" y="1750348"/>
            <a:ext cx="11562183" cy="422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141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(01-43)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SE43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C39893F-0C72-20ED-018C-46EACCFE9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43" y="1510281"/>
            <a:ext cx="11728579" cy="359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0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(01-43)</a:t>
            </a:r>
          </a:p>
          <a:p>
            <a:endParaRPr lang="es-PE" dirty="0"/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SE43</a:t>
            </a:r>
          </a:p>
          <a:p>
            <a:pPr algn="l"/>
            <a:endParaRPr lang="es-PE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428193F-97AC-8E04-E8BE-83ACF0B04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7268" y="3849253"/>
            <a:ext cx="4009844" cy="279065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A0C87EB-4202-7D07-F2CB-52CA488B4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553" y="1258487"/>
            <a:ext cx="4448904" cy="290610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AABFA93-7C3E-603B-CB4D-695DE6870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544" y="1258487"/>
            <a:ext cx="4214688" cy="259076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8AD28C5-4A62-38D8-6E13-27BEEF1D51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8714" y="4818935"/>
            <a:ext cx="5987019" cy="141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128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DFE17B-99E9-67B5-7A13-CFD470EC260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(01-43)</a:t>
            </a:r>
          </a:p>
          <a:p>
            <a:endParaRPr lang="es-PE" dirty="0"/>
          </a:p>
        </p:txBody>
      </p:sp>
      <p:graphicFrame>
        <p:nvGraphicFramePr>
          <p:cNvPr id="7" name="2 Gráfico">
            <a:extLst>
              <a:ext uri="{FF2B5EF4-FFF2-40B4-BE49-F238E27FC236}">
                <a16:creationId xmlns:a16="http://schemas.microsoft.com/office/drawing/2014/main" id="{9FAF9866-0B9B-424A-A120-3653DA4F7D62}"/>
              </a:ext>
            </a:extLst>
          </p:cNvPr>
          <p:cNvGraphicFramePr>
            <a:graphicFrameLocks/>
          </p:cNvGraphicFramePr>
          <p:nvPr/>
        </p:nvGraphicFramePr>
        <p:xfrm>
          <a:off x="466532" y="1314989"/>
          <a:ext cx="10683550" cy="5261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A3F1F108-FC42-9E63-06BD-756B42CC4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SE43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15726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FA2CBB-147E-8DB1-61B3-B7F3E0122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41067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307078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MAPAS DE RIESGO DE FIEBRE POR VIRUS DENGUE EN LA MICRORED DE PAMPA GRANDE – SE 01-43/2024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018C1F75-2958-10A5-C78D-20897B0C77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25577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1231881" y="0"/>
            <a:ext cx="9348133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1948841" y="536605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2232569" y="6054663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43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986" y="731778"/>
            <a:ext cx="2136154" cy="149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2291975" y="137074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573" y="3308519"/>
            <a:ext cx="2274735" cy="16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8293922" y="3113666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A52F506-BAF7-4C45-AB6B-0D3376DE7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/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F650B8-9403-4B60-B13A-3C6A6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/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72D4B36-0739-4E9B-82B2-60B9CAC285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/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02B3C9-0EA7-4798-8929-C02C3626810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/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F36C9C-6B1A-43B7-B2B0-CB7C444E13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643501-2BAB-48A1-99D9-317F58B9E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3751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9530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D7614B6-54D0-61A1-B0DB-79DD9C057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212" y="0"/>
            <a:ext cx="10107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72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SE243</a:t>
            </a:r>
            <a:endParaRPr lang="es-PE" dirty="0"/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6864A4B1-8211-1BBF-472E-38159BAB78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6210" y="1271977"/>
          <a:ext cx="5440363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440893" imgH="1722246" progId="Excel.Sheet.12">
                  <p:link updateAutomatic="1"/>
                </p:oleObj>
              </mc:Choice>
              <mc:Fallback>
                <p:oleObj name="Worksheet" r:id="rId3" imgW="5440893" imgH="1722246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6864A4B1-8211-1BBF-472E-38159BAB78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6210" y="1271977"/>
                        <a:ext cx="5440363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615C8F59-FE5E-E6C5-121C-0C3141E0A4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662" y="3094514"/>
          <a:ext cx="5440363" cy="333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5440893" imgH="3337465" progId="Excel.Sheet.12">
                  <p:link updateAutomatic="1"/>
                </p:oleObj>
              </mc:Choice>
              <mc:Fallback>
                <p:oleObj name="Worksheet" r:id="rId5" imgW="5440893" imgH="3337465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615C8F59-FE5E-E6C5-121C-0C3141E0A4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7662" y="3094514"/>
                        <a:ext cx="5440363" cy="3336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5A76E6BC-9A99-436C-DDB7-29ECC87861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75429" y="1403282"/>
          <a:ext cx="4949416" cy="52758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5440893" imgH="5798670" progId="Excel.Sheet.12">
                  <p:link updateAutomatic="1"/>
                </p:oleObj>
              </mc:Choice>
              <mc:Fallback>
                <p:oleObj name="Worksheet" r:id="rId7" imgW="5440893" imgH="5798670" progId="Excel.Sheet.12">
                  <p:link updateAutomatic="1"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5A76E6BC-9A99-436C-DDB7-29ECC87861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575429" y="1403282"/>
                        <a:ext cx="4949416" cy="52758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757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(01-43)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SE43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82DCD84F-D249-142C-0FF0-085CFDF35C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3565" y="1915975"/>
          <a:ext cx="11957726" cy="3540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7947600" imgH="11231912" progId="Excel.Sheet.12">
                  <p:link updateAutomatic="1"/>
                </p:oleObj>
              </mc:Choice>
              <mc:Fallback>
                <p:oleObj name="Worksheet" r:id="rId2" imgW="37947600" imgH="11231912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82DCD84F-D249-142C-0FF0-085CFDF35C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3565" y="1915975"/>
                        <a:ext cx="11957726" cy="35406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41076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SE43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ADE94B65-14F0-20C4-586A-CF299374BD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2957" y="1883603"/>
          <a:ext cx="11755214" cy="2539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7947600" imgH="8191650" progId="Excel.Sheet.12">
                  <p:link updateAutomatic="1"/>
                </p:oleObj>
              </mc:Choice>
              <mc:Fallback>
                <p:oleObj name="Worksheet" r:id="rId2" imgW="37947600" imgH="8191650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ADE94B65-14F0-20C4-586A-CF299374BD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2957" y="1883603"/>
                        <a:ext cx="11755214" cy="25393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9668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(01-43)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SE43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62535" imgH="921886" progId="Excel.Sheet.12">
                  <p:link updateAutomatic="1"/>
                </p:oleObj>
              </mc:Choice>
              <mc:Fallback>
                <p:oleObj name="Worksheet" r:id="rId2" imgW="4762535" imgH="921886" progId="Excel.Sheet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230D531C-796C-12FD-81BD-FF42C51846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5249" y="1477756"/>
          <a:ext cx="5581040" cy="2805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3106116" imgH="6583680" progId="Excel.Sheet.12">
                  <p:link updateAutomatic="1"/>
                </p:oleObj>
              </mc:Choice>
              <mc:Fallback>
                <p:oleObj name="Worksheet" r:id="rId4" imgW="13106116" imgH="6583680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230D531C-796C-12FD-81BD-FF42C51846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5249" y="1477756"/>
                        <a:ext cx="5581040" cy="2805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89CEC234-D80B-9A27-E302-331D062B84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67882" y="3403585"/>
          <a:ext cx="6355821" cy="3454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12778634" imgH="6941433" progId="Excel.Sheet.12">
                  <p:link updateAutomatic="1"/>
                </p:oleObj>
              </mc:Choice>
              <mc:Fallback>
                <p:oleObj name="Worksheet" r:id="rId6" imgW="12778634" imgH="6941433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89CEC234-D80B-9A27-E302-331D062B845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767882" y="3403585"/>
                        <a:ext cx="6355821" cy="34544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9AC2C304-2E52-BE8D-CCDB-065DD292B1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8769" y="4408488"/>
          <a:ext cx="5334000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334142" imgH="1722246" progId="Excel.Sheet.12">
                  <p:link updateAutomatic="1"/>
                </p:oleObj>
              </mc:Choice>
              <mc:Fallback>
                <p:oleObj name="Worksheet" r:id="rId8" imgW="5334142" imgH="1722246" progId="Excel.Sheet.12">
                  <p:link updateAutomatic="1"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9AC2C304-2E52-BE8D-CCDB-065DD292B1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08769" y="4408488"/>
                        <a:ext cx="5334000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8030E5CE-CB82-CC5B-F581-E60AE2FC15A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8465" y="1347799"/>
            <a:ext cx="3124972" cy="189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8421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01-43/2024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EC44523-B774-E345-4D85-6E8C17408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221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638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ZORRITOS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43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66D06C-0E35-4260-8648-97A212F02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9" t="13710" r="1342" b="15883"/>
          <a:stretch/>
        </p:blipFill>
        <p:spPr>
          <a:xfrm>
            <a:off x="37995" y="21219"/>
            <a:ext cx="1143608" cy="15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2E61CC-A09E-488B-8A1B-E399D276E0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2063" r="10349"/>
          <a:stretch/>
        </p:blipFill>
        <p:spPr>
          <a:xfrm>
            <a:off x="103633" y="4840631"/>
            <a:ext cx="1140151" cy="183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29E09-976F-42F1-831A-A39B9A2B59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r="23943" b="37059"/>
          <a:stretch/>
        </p:blipFill>
        <p:spPr>
          <a:xfrm>
            <a:off x="89512" y="3089133"/>
            <a:ext cx="1040574" cy="1485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705F42-DD05-4EF8-98B7-8AF3F4874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" y="1697352"/>
            <a:ext cx="1040574" cy="1391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06933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91340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(01- 43)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42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C27DA0B-EB5E-FE22-5BE6-94015B643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998" y="1635500"/>
            <a:ext cx="5623560" cy="162306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49F8966-29C4-5F12-CFFD-5F9A4EFDC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998" y="3599441"/>
            <a:ext cx="5623560" cy="222504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7F9C504-156E-3A25-705A-71738D9DAD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442" y="1635500"/>
            <a:ext cx="5623560" cy="458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092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7FEE732-EDBA-C611-F9D4-5139CC1D4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69" y="1633930"/>
            <a:ext cx="11905861" cy="359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774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3128D33-CC33-E917-9A7C-1C3355293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43" y="2305984"/>
            <a:ext cx="11952514" cy="308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68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5862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ZORRITOS –  SE (01- 43)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SE42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D733F4-6C4D-473B-A196-1A75D53E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9DCCFE-0D17-4D60-ACFF-8886D1100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6F5B2F5-CE37-4AFA-9226-65AC94120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957" y="1448743"/>
            <a:ext cx="5135312" cy="275537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829A810-1812-5E0F-54F3-4C9D508E7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7037" y="1581315"/>
            <a:ext cx="4353004" cy="235156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45FFB45-EB28-0852-A9B5-24636313DF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7375" y="3932879"/>
            <a:ext cx="4944631" cy="2571346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559C6E7-DFFF-3E43-6281-F198969F1E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882" y="4637314"/>
            <a:ext cx="5615940" cy="149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072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(01-43)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43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2FE0E3A4-E95A-3C79-A141-DD0C622EF8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383302"/>
              </p:ext>
            </p:extLst>
          </p:nvPr>
        </p:nvGraphicFramePr>
        <p:xfrm>
          <a:off x="761979" y="1190169"/>
          <a:ext cx="5356225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56683" imgH="1981074" progId="Excel.Sheet.12">
                  <p:link updateAutomatic="1"/>
                </p:oleObj>
              </mc:Choice>
              <mc:Fallback>
                <p:oleObj name="Worksheet" r:id="rId2" imgW="5356683" imgH="198107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61979" y="1190169"/>
                        <a:ext cx="5356225" cy="198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9928765-2F66-6C4A-3035-F24E51FC29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7704578"/>
              </p:ext>
            </p:extLst>
          </p:nvPr>
        </p:nvGraphicFramePr>
        <p:xfrm>
          <a:off x="698180" y="3268664"/>
          <a:ext cx="5324017" cy="32171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56683" imgH="3589044" progId="Excel.Sheet.12">
                  <p:link updateAutomatic="1"/>
                </p:oleObj>
              </mc:Choice>
              <mc:Fallback>
                <p:oleObj name="Worksheet" r:id="rId4" imgW="5356683" imgH="35890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8180" y="3268664"/>
                        <a:ext cx="5324017" cy="32171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0DF1BA71-0A06-C483-1BED-A08404CBCC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8065678"/>
              </p:ext>
            </p:extLst>
          </p:nvPr>
        </p:nvGraphicFramePr>
        <p:xfrm>
          <a:off x="6880183" y="1229759"/>
          <a:ext cx="4549838" cy="540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56683" imgH="7658218" progId="Excel.Sheet.12">
                  <p:link updateAutomatic="1"/>
                </p:oleObj>
              </mc:Choice>
              <mc:Fallback>
                <p:oleObj name="Worksheet" r:id="rId6" imgW="5356683" imgH="765821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80183" y="1229759"/>
                        <a:ext cx="4549838" cy="5403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9FCF33C-1CA5-6ADC-2574-2B2A8B887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089" y="8466"/>
            <a:ext cx="12207089" cy="6849533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ZORRITOS – SE 01-43/2024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0360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278A1A4-3688-D6EB-43DD-DDF36DB01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940" y="270588"/>
            <a:ext cx="10078738" cy="650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037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(01-43)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43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31072545-6F57-2299-C39A-84DB9E1372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3214027"/>
              </p:ext>
            </p:extLst>
          </p:nvPr>
        </p:nvGraphicFramePr>
        <p:xfrm>
          <a:off x="128764" y="932420"/>
          <a:ext cx="11882929" cy="37459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7210843" imgH="8572429" progId="Excel.Sheet.12">
                  <p:link updateAutomatic="1"/>
                </p:oleObj>
              </mc:Choice>
              <mc:Fallback>
                <p:oleObj name="Worksheet" r:id="rId2" imgW="27210843" imgH="857242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8764" y="932420"/>
                        <a:ext cx="11882929" cy="37459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0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(01-43)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43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11CD8FE1-A5DF-0AA0-136B-ABCFA22151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514402"/>
              </p:ext>
            </p:extLst>
          </p:nvPr>
        </p:nvGraphicFramePr>
        <p:xfrm>
          <a:off x="245730" y="1158468"/>
          <a:ext cx="11748138" cy="20100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7210843" imgH="4648232" progId="Excel.Sheet.12">
                  <p:link updateAutomatic="1"/>
                </p:oleObj>
              </mc:Choice>
              <mc:Fallback>
                <p:oleObj name="Worksheet" r:id="rId2" imgW="27210843" imgH="464823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5730" y="1158468"/>
                        <a:ext cx="11748138" cy="20100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37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(01-43)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43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E18E9093-04DD-6971-7288-73E5A4CFD3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5729196"/>
              </p:ext>
            </p:extLst>
          </p:nvPr>
        </p:nvGraphicFramePr>
        <p:xfrm>
          <a:off x="148956" y="1439723"/>
          <a:ext cx="5962347" cy="3217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640631" imgH="5742661" progId="Excel.Sheet.12">
                  <p:link updateAutomatic="1"/>
                </p:oleObj>
              </mc:Choice>
              <mc:Fallback>
                <p:oleObj name="Worksheet" r:id="rId2" imgW="10640631" imgH="574266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8956" y="1439723"/>
                        <a:ext cx="5962347" cy="3217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C487DD1F-CB9B-788E-0D5A-E991680489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04812"/>
              </p:ext>
            </p:extLst>
          </p:nvPr>
        </p:nvGraphicFramePr>
        <p:xfrm>
          <a:off x="6155010" y="3069657"/>
          <a:ext cx="5853814" cy="3718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1014138" imgH="6996897" progId="Excel.Sheet.12">
                  <p:link updateAutomatic="1"/>
                </p:oleObj>
              </mc:Choice>
              <mc:Fallback>
                <p:oleObj name="Worksheet" r:id="rId4" imgW="11014138" imgH="699689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55010" y="3069657"/>
                        <a:ext cx="5853814" cy="3718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02F7FE8F-BD5C-63D0-6EF6-64A04F7958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9035883"/>
              </p:ext>
            </p:extLst>
          </p:nvPr>
        </p:nvGraphicFramePr>
        <p:xfrm>
          <a:off x="386881" y="4799796"/>
          <a:ext cx="5361943" cy="16222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036855" imgH="1523968" progId="Excel.Sheet.12">
                  <p:link updateAutomatic="1"/>
                </p:oleObj>
              </mc:Choice>
              <mc:Fallback>
                <p:oleObj name="Worksheet" r:id="rId6" imgW="5036855" imgH="152396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6881" y="4799796"/>
                        <a:ext cx="5361943" cy="16222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3BAB10A8-82DE-8A23-8445-877D48FB6E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0567540"/>
              </p:ext>
            </p:extLst>
          </p:nvPr>
        </p:nvGraphicFramePr>
        <p:xfrm>
          <a:off x="7566524" y="1199942"/>
          <a:ext cx="3055402" cy="1877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425567" imgH="3332972" progId="Excel.Sheet.12">
                  <p:link updateAutomatic="1"/>
                </p:oleObj>
              </mc:Choice>
              <mc:Fallback>
                <p:oleObj name="Worksheet" r:id="rId8" imgW="5425567" imgH="333297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566524" y="1199942"/>
                        <a:ext cx="3055402" cy="18772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4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59DF9C2-C60E-6742-292A-979EADBAF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790"/>
            <a:ext cx="12238196" cy="683221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ZARUMILLA – SE 01-43/2024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6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624667" y="0"/>
            <a:ext cx="9567333" cy="69501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343024" y="526913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PAMPA GRANDE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43</a:t>
            </a:r>
            <a:endParaRPr lang="es-P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91" y="600728"/>
            <a:ext cx="2050377" cy="15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79399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5" y="94795"/>
            <a:ext cx="1140863" cy="152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0"/>
          <a:stretch/>
        </p:blipFill>
        <p:spPr>
          <a:xfrm>
            <a:off x="279399" y="3147069"/>
            <a:ext cx="1192298" cy="174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653" y="5068685"/>
            <a:ext cx="1128044" cy="150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509A44B-7E04-795B-8B13-5FAAD241BC7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6180"/>
          <a:stretch/>
        </p:blipFill>
        <p:spPr>
          <a:xfrm>
            <a:off x="423401" y="1710741"/>
            <a:ext cx="904293" cy="131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396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uchemos contra el Dengue - Asociación Española">
            <a:extLst>
              <a:ext uri="{FF2B5EF4-FFF2-40B4-BE49-F238E27FC236}">
                <a16:creationId xmlns:a16="http://schemas.microsoft.com/office/drawing/2014/main" id="{EDBB697F-20F7-881D-90A2-D49DD4E9B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253" y="1520889"/>
            <a:ext cx="8523903" cy="51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0" y="398699"/>
            <a:ext cx="12027467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DENGUE - 2024</a:t>
            </a:r>
            <a:br>
              <a:rPr lang="es-PE" dirty="0"/>
            </a:br>
            <a:r>
              <a:rPr lang="es-PE" dirty="0"/>
              <a:t>MICRORED DE PAMPA GRANDE –  SE (01-43)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761115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1228</TotalTime>
  <Words>615</Words>
  <Application>Microsoft Office PowerPoint</Application>
  <PresentationFormat>Panorámica</PresentationFormat>
  <Paragraphs>67</Paragraphs>
  <Slides>31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18</vt:i4>
      </vt:variant>
      <vt:variant>
        <vt:lpstr>Títulos de diapositiva</vt:lpstr>
      </vt:variant>
      <vt:variant>
        <vt:i4>31</vt:i4>
      </vt:variant>
    </vt:vector>
  </HeadingPairs>
  <TitlesOfParts>
    <vt:vector size="56" baseType="lpstr">
      <vt:lpstr>Arial</vt:lpstr>
      <vt:lpstr>Arial Narrow</vt:lpstr>
      <vt:lpstr>Arial Rounded MT Bold</vt:lpstr>
      <vt:lpstr>Calibri</vt:lpstr>
      <vt:lpstr>Calibri Light</vt:lpstr>
      <vt:lpstr>Cambria</vt:lpstr>
      <vt:lpstr>Tema de Office</vt:lpstr>
      <vt:lpstr>file:///C:\SALA_ZARUMILLA\Sala_situacional_ZA-42.xlsx!TRABAJO!F13C1:F19C5</vt:lpstr>
      <vt:lpstr>file:///C:\SALA_ZARUMILLA\Sala_situacional_ZA-42.xlsx!TRABAJO!F120C1:F135C5</vt:lpstr>
      <vt:lpstr>file:///C:\SALA_ZARUMILLA\Sala_situacional_ZA-42.xlsx!TRABAJO!F58C1:F86C5</vt:lpstr>
      <vt:lpstr>file:///C:\SALA_ZARUMILLA\Sala_situacional_ZA-42.xlsx!TRABAJO2!F35C1:F59C45</vt:lpstr>
      <vt:lpstr>file:///C:\SALA_ZARUMILLA\Sala_situacional_ZA-42.xlsx!TRABAJO2!F88C1:F101C45</vt:lpstr>
      <vt:lpstr>file:///C:\SALA_ZARUMILLA\Sala_situacional_ZA-42.xlsx!TRABAJO3!%5bSala_situacional_ZA-42.xlsx%5dTRABAJO3%20Gráfico%201</vt:lpstr>
      <vt:lpstr>file:///C:\SALA_ZARUMILLA\Sala_situacional_ZA-42.xlsx!TRABAJO3!%5bSala_situacional_ZA-42.xlsx%5dTRABAJO3%20Gráfico%202</vt:lpstr>
      <vt:lpstr>file:///C:\SALA_ZARUMILLA\Sala_situacional_ZA-42.xlsx!TRABAJO!F13C9:F17C14</vt:lpstr>
      <vt:lpstr>file:///C:\SALA_ZARUMILLA\Sala_situacional_ZA-42.xlsx!TRABAJO!%5bSala_situacional_ZA-42.xlsx%5dTRABAJO%20Gráfico%202</vt:lpstr>
      <vt:lpstr>file:///C:\SALA_%20CORRALES\sala_situacional%20-%20SE%2042%20C.xlsx!TRABAJO!F14C1:F20C5</vt:lpstr>
      <vt:lpstr>file:///C:\SALA_%20CORRALES\sala_situacional%20-%20SE%2042%20C.xlsx!TRABAJO!F94C1:F110C5</vt:lpstr>
      <vt:lpstr>file:///C:\SALA_%20CORRALES\sala_situacional%20-%20SE%2042%20C.xlsx!TRABAJO!F50C1:F73C5</vt:lpstr>
      <vt:lpstr>file:///C:\SALA_%20CORRALES\sala_situacional%20-%20SE%2042%20C.xlsx!TRABAJO2!F35C1:F56C45</vt:lpstr>
      <vt:lpstr>file:///C:\SALA_%20CORRALES\sala_situacional%20-%20SE%2042%20C.xlsx!TRABAJO2!F88C1:F101C45</vt:lpstr>
      <vt:lpstr>file:///C:\SALA_%20CORRALES\sala_situacional%20-%20SE%2028%20C.xlsx!TRABAJO!F6C18:F10C23</vt:lpstr>
      <vt:lpstr>file:///C:\SALA_%20CORRALES\sala_situacional%20-%20SE%2042%20C.xlsx!TRABAJO3!%5bsala_situacional%20-%20SE%2042%20C.xlsx%5dTRABAJO3%20Gráfico%201</vt:lpstr>
      <vt:lpstr>file:///C:\SALA_%20CORRALES\sala_situacional%20-%20SE%2042%20C.xlsx!TRABAJO3!%5bsala_situacional%20-%20SE%2042%20C.xlsx%5dTRABAJO3%20Gráfico%202</vt:lpstr>
      <vt:lpstr>file:///C:\SALA_%20CORRALES\sala_situacional%20-%20SE%2042%20C.xlsx!TRABAJO!F12C9:F16C14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132</cp:revision>
  <cp:lastPrinted>2024-03-20T23:17:57Z</cp:lastPrinted>
  <dcterms:created xsi:type="dcterms:W3CDTF">2023-06-21T15:50:33Z</dcterms:created>
  <dcterms:modified xsi:type="dcterms:W3CDTF">2024-11-04T17:41:30Z</dcterms:modified>
</cp:coreProperties>
</file>