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58" r:id="rId4"/>
    <p:sldId id="262" r:id="rId5"/>
    <p:sldId id="263" r:id="rId6"/>
    <p:sldId id="261" r:id="rId7"/>
    <p:sldId id="260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</p:sldIdLst>
  <p:sldSz cx="12192000" cy="6858000"/>
  <p:notesSz cx="6888163" cy="100203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8FBC"/>
    <a:srgbClr val="0044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87109" autoAdjust="0"/>
  </p:normalViewPr>
  <p:slideViewPr>
    <p:cSldViewPr snapToGrid="0">
      <p:cViewPr varScale="1">
        <p:scale>
          <a:sx n="98" d="100"/>
          <a:sy n="98" d="100"/>
        </p:scale>
        <p:origin x="1014" y="102"/>
      </p:cViewPr>
      <p:guideLst/>
    </p:cSldViewPr>
  </p:slideViewPr>
  <p:notesTextViewPr>
    <p:cViewPr>
      <p:scale>
        <a:sx n="300" d="100"/>
        <a:sy n="3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0F8F3A-A864-4699-84F1-355CC3313DD8}" type="datetimeFigureOut">
              <a:rPr lang="es-PE" smtClean="0"/>
              <a:t>24/10/2024</a:t>
            </a:fld>
            <a:endParaRPr lang="es-PE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E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8975" y="4822825"/>
            <a:ext cx="5510213" cy="3944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51865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02075" y="951865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B51234-9F06-487A-8F17-714A642A52E4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285309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B51234-9F06-487A-8F17-714A642A52E4}" type="slidenum">
              <a:rPr lang="es-PE" smtClean="0"/>
              <a:t>7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6936225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027607-A178-4A01-812E-71E2F063DBA7}" type="slidenum">
              <a:rPr lang="es-PE" smtClean="0"/>
              <a:t>17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442086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57037B-F360-426A-AC61-4A7DF0B71839}" type="slidenum">
              <a:rPr lang="es-PE" smtClean="0"/>
              <a:t>28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9872465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EB0BC6-6E8C-67FC-379E-DE6B9F2A9D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5317D77-C8CB-36D3-64B2-71B6DFA26B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B04AEF0-DFC6-D75C-1EBB-E40212E5C0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24/10/2024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EA6F6A7-52EB-4A2C-FA7C-094EE0C4F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49511C6-8E68-050F-0708-BFFAE648A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7730471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96C8C8-CFD5-AF2E-6E0B-EBB2FC7DF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CAEA4EC-EBBA-7529-5428-95C77FA056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E2A8509-289D-46BD-69BD-275DFC9FD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24/10/2024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8BC0F38-618F-BE07-1CBA-28064AAD4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3F0217D-0173-D3AE-0495-42885B2E5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29589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71AE9BE-618A-F425-7358-450A615A51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D427555-43B6-B089-D4AC-607F65E71F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55D8F88-978F-B013-B835-B7D71B8750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24/10/2024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120ECD7-442C-D443-7D9C-6620E13D53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86F3CDC-D445-3A20-03F2-A54C13464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171467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DFDF2C-A3B0-AE7A-F297-45D35E772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3A84E50-C95D-37B3-1127-BF1324CEFB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A9B7E3E-BB19-6105-358A-FA4FA2DFE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24/10/2024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EB41842-5C02-44DA-8A67-B9CFF23E93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A4646A8-89C9-2BED-057B-399E3805E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73381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F59367-15BA-C4A8-E258-83DF9563D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690A0EC-B5B6-B27A-D1C7-1A7E95AF6D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9B2617C-DB1E-60FB-E6BA-D37C06045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24/10/2024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AD9F5AB-693E-3D22-BBE2-341653219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45648A4-8437-E018-EB23-55C2ADB98C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65247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50D48E-DE6C-2F1A-00D8-10602A19E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22A4461-E03E-05DF-F13C-A2F7962C63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7A223AE-66D3-9C30-3DD5-44FF1B0CA2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26E6EA4-413B-9407-911B-949E46ABC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24/10/2024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1024001-147D-5E87-6A36-16A10C1D5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21F7946-C721-7EBB-5A6F-583AAEFA3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977104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A42F5F-1CB1-BCA9-5F16-B7EA14D9F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EC07B89-E12A-885B-582C-D50E6A6DBE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6DF0B03-8F02-F6E1-EE29-B136C58E29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860EE80-3B59-9EFA-F442-7F633B81D8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5F823E40-8111-08FC-5593-C420826AF4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50880C9-AC3E-33D8-5EF3-0B8E377144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24/10/2024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36E013A-7163-3054-439F-EE64F23D0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36D7B2E6-8541-9296-68F3-857A39995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138444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433FA1-781F-0689-722F-1112AA479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8529E0E-39ED-5468-4C98-2CEB043B8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24/10/2024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9D401E4-94D6-157F-3B2B-F7DA1DDDAD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2EB015F-5D49-8B67-E560-4320970F6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9189369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27106B1B-6ADA-13F5-0E0B-34F1D7CEE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24/10/2024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EAA0A0CB-CA0C-0923-FEFF-52FC338BC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78B702A-5C8A-B7D4-ECCF-F3013EF64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879838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3338C4-F818-6FFD-E049-9D958B4495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D3944BB-EE87-2363-5D7F-57A6CAFAE5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7A6AAE8-1972-6089-09BD-856994E5B6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586C77F-F167-6C94-4FD5-625FEDAA02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24/10/2024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F57864A-CB76-C72B-318D-D06D76FAB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410E915-8C9E-7C14-DCB6-A2CB1DC08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619496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19A722-6155-027C-00EE-DF98AEAD5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2E6AC90-8ACF-CBCD-DDC0-944408713C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2A00EDD-A200-812E-9306-F385CC0C34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03B2826-5464-0F93-F9D9-DEA0442A7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24/10/2024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40C6B00-ADE4-8FF8-7D25-1CC87CF440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DE88650-5054-47EF-1DC7-CA836AACA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517192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A7325AB8-E8CF-7136-CD50-5CD7189F1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878BE93-88BE-EC26-C1AD-23E0711B92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022A251-ED56-F7D0-8F88-FFC1E26EED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5CE71-01F9-420F-A774-2759C184E46E}" type="datetimeFigureOut">
              <a:rPr lang="es-PE" smtClean="0"/>
              <a:t>24/10/2024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8A4E93C-9E1D-7E5E-032F-60869AE08D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360D448-FD38-0729-F711-427761A692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445087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7" Type="http://schemas.openxmlformats.org/officeDocument/2006/relationships/image" Target="../media/image27.emf"/><Relationship Id="rId2" Type="http://schemas.openxmlformats.org/officeDocument/2006/relationships/oleObject" Target="file:///C:\SALA_PAMPA_GRANDE\sala_situacional%20-%2042.xlsx!TRABAJO!F15C1:F21C5" TargetMode="External"/><Relationship Id="rId1" Type="http://schemas.openxmlformats.org/officeDocument/2006/relationships/slideLayout" Target="../slideLayouts/slideLayout7.xml"/><Relationship Id="rId6" Type="http://schemas.openxmlformats.org/officeDocument/2006/relationships/oleObject" Target="file:///C:\SALA_PAMPA_GRANDE\sala_situacional%20-%2042.xlsx!TRABAJO!F77C1:F107C5" TargetMode="External"/><Relationship Id="rId5" Type="http://schemas.openxmlformats.org/officeDocument/2006/relationships/image" Target="../media/image26.emf"/><Relationship Id="rId4" Type="http://schemas.openxmlformats.org/officeDocument/2006/relationships/oleObject" Target="file:///C:\SALA_PAMPA_GRANDE\sala_situacional%20-%2042.xlsx!TRABAJO!F131C1:F146C5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oleObject" Target="file:///C:\SALA_PAMPA_GRANDE\sala_situacional%20-%2042.xlsx!TRABAJO2!F42C1:F69C45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oleObject" Target="file:///C:\SALA_PAMPA_GRANDE\sala_situacional%20-%2042.xlsx!TRABAJO2!F100C1:F115C45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file:///C:\SALA_PAMPA_GRANDE\sala_situacional%20-%2042.xlsx!TRABAJO!%5bsala_situacional%20-%2042.xlsx%5dTRABAJO%20Gr&#225;fico%202" TargetMode="External"/><Relationship Id="rId3" Type="http://schemas.openxmlformats.org/officeDocument/2006/relationships/image" Target="../media/image30.emf"/><Relationship Id="rId7" Type="http://schemas.openxmlformats.org/officeDocument/2006/relationships/image" Target="../media/image32.emf"/><Relationship Id="rId2" Type="http://schemas.openxmlformats.org/officeDocument/2006/relationships/oleObject" Target="file:///C:\SALA_PAMPA_GRANDE\sala_situacional%20-%2042.xlsx!TRABAJO3!%5bsala_situacional%20-%2042.xlsx%5dTRABAJO3%20Gr&#225;fico%201" TargetMode="External"/><Relationship Id="rId1" Type="http://schemas.openxmlformats.org/officeDocument/2006/relationships/slideLayout" Target="../slideLayouts/slideLayout7.xml"/><Relationship Id="rId6" Type="http://schemas.openxmlformats.org/officeDocument/2006/relationships/oleObject" Target="file:///C:\SALA_PAMPA_GRANDE\sala_situacional%20-%2042.xlsx!TRABAJO!F15C9:F19C14" TargetMode="External"/><Relationship Id="rId5" Type="http://schemas.openxmlformats.org/officeDocument/2006/relationships/image" Target="../media/image31.emf"/><Relationship Id="rId4" Type="http://schemas.openxmlformats.org/officeDocument/2006/relationships/oleObject" Target="file:///C:\SALA_PAMPA_GRANDE\sala_situacional%20-%2042.xlsx!TRABAJO3!%5bsala_situacional%20-%2042.xlsx%5dTRABAJO3%20Gr&#225;fico%202" TargetMode="External"/><Relationship Id="rId9" Type="http://schemas.openxmlformats.org/officeDocument/2006/relationships/image" Target="../media/image33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7.jpeg"/><Relationship Id="rId7" Type="http://schemas.openxmlformats.org/officeDocument/2006/relationships/image" Target="../media/image3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10" Type="http://schemas.openxmlformats.org/officeDocument/2006/relationships/image" Target="../media/image39.jpeg"/><Relationship Id="rId4" Type="http://schemas.openxmlformats.org/officeDocument/2006/relationships/image" Target="../media/image8.jpeg"/><Relationship Id="rId9" Type="http://schemas.openxmlformats.org/officeDocument/2006/relationships/image" Target="../media/image38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emf"/><Relationship Id="rId3" Type="http://schemas.openxmlformats.org/officeDocument/2006/relationships/oleObject" Target="file:///C:\SALA_%20CORRALES\sala_situacional%20-%20SE%2041%20C.xlsx!TRABAJO!F14C1:F20C5" TargetMode="External"/><Relationship Id="rId7" Type="http://schemas.openxmlformats.org/officeDocument/2006/relationships/oleObject" Target="file:///C:\SALA_%20CORRALES\sala_situacional%20-%20SE%2041%20C.xlsx!TRABAJO!F50C1:F73C5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emf"/><Relationship Id="rId5" Type="http://schemas.openxmlformats.org/officeDocument/2006/relationships/oleObject" Target="file:///C:\SALA_%20CORRALES\sala_situacional%20-%20SE%2041%20C.xlsx!TRABAJO!F94C1:F110C5" TargetMode="External"/><Relationship Id="rId4" Type="http://schemas.openxmlformats.org/officeDocument/2006/relationships/image" Target="../media/image40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oleObject" Target="file:///C:\SALA_%20CORRALES\sala_situacional%20-%20SE%2041%20C.xlsx!TRABAJO2!F35C1:F56C44" TargetMode="Externa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oleObject" Target="file:///C:\SALA_%20CORRALES\sala_situacional%20-%20SE%2041%20C.xlsx!TRABAJO2!F88C1:F101C44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file:///C:\SALA_%20CORRALES\sala_situacional%20-%20SE%2041%20C.xlsx!TRABAJO!%5bsala_situacional%20-%20SE%2041%20C.xlsx%5dTRABAJO%20Gr&#225;fico%202" TargetMode="External"/><Relationship Id="rId3" Type="http://schemas.openxmlformats.org/officeDocument/2006/relationships/image" Target="../media/image45.emf"/><Relationship Id="rId7" Type="http://schemas.openxmlformats.org/officeDocument/2006/relationships/image" Target="../media/image47.emf"/><Relationship Id="rId2" Type="http://schemas.openxmlformats.org/officeDocument/2006/relationships/oleObject" Target="file:///C:\SALA_%20CORRALES\sala_situacional%20-%20SE%2028%20C.xlsx!TRABAJO!F6C18:F10C23" TargetMode="External"/><Relationship Id="rId1" Type="http://schemas.openxmlformats.org/officeDocument/2006/relationships/slideLayout" Target="../slideLayouts/slideLayout7.xml"/><Relationship Id="rId6" Type="http://schemas.openxmlformats.org/officeDocument/2006/relationships/oleObject" Target="file:///C:\SALA_%20CORRALES\sala_situacional%20-%20SE%2041%20C.xlsx!TRABAJO3!%5bsala_situacional%20-%20SE%2041%20C.xlsx%5dTRABAJO3%20Gr&#225;fico%202" TargetMode="External"/><Relationship Id="rId11" Type="http://schemas.openxmlformats.org/officeDocument/2006/relationships/image" Target="../media/image49.emf"/><Relationship Id="rId5" Type="http://schemas.openxmlformats.org/officeDocument/2006/relationships/image" Target="../media/image46.emf"/><Relationship Id="rId10" Type="http://schemas.openxmlformats.org/officeDocument/2006/relationships/oleObject" Target="file:///C:\SALA_%20CORRALES\sala_situacional%20-%20SE%2041%20C.xlsx!TRABAJO!F12C9:F16C14" TargetMode="External"/><Relationship Id="rId4" Type="http://schemas.openxmlformats.org/officeDocument/2006/relationships/oleObject" Target="file:///C:\SALA_%20CORRALES\sala_situacional%20-%20SE%2041%20C.xlsx!TRABAJO3!%5bsala_situacional%20-%20SE%2041%20C.xlsx%5dTRABAJO3%20Gr&#225;fico%201" TargetMode="External"/><Relationship Id="rId9" Type="http://schemas.openxmlformats.org/officeDocument/2006/relationships/image" Target="../media/image48.e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7.jpeg"/><Relationship Id="rId7" Type="http://schemas.openxmlformats.org/officeDocument/2006/relationships/image" Target="../media/image5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8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emf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em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emf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7" Type="http://schemas.openxmlformats.org/officeDocument/2006/relationships/image" Target="../media/image11.emf"/><Relationship Id="rId2" Type="http://schemas.openxmlformats.org/officeDocument/2006/relationships/oleObject" Target="file:///C:\SALA_ZARUMILLA\Sala_situacional_ZA-41.xlsx!TRABAJO!F13C1:F19C5" TargetMode="External"/><Relationship Id="rId1" Type="http://schemas.openxmlformats.org/officeDocument/2006/relationships/slideLayout" Target="../slideLayouts/slideLayout7.xml"/><Relationship Id="rId6" Type="http://schemas.openxmlformats.org/officeDocument/2006/relationships/oleObject" Target="file:///C:\SALA_ZARUMILLA\Sala_situacional_ZA-41.xlsx!TRABAJO!F120C1:F135C5" TargetMode="External"/><Relationship Id="rId5" Type="http://schemas.openxmlformats.org/officeDocument/2006/relationships/image" Target="../media/image10.emf"/><Relationship Id="rId4" Type="http://schemas.openxmlformats.org/officeDocument/2006/relationships/oleObject" Target="file:///C:\SALA_ZARUMILLA\Sala_situacional_ZA-41.xlsx!TRABAJO!F58C1:F86C5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oleObject" Target="file:///C:\SALA_ZARUMILLA\Sala_situacional_ZA-41.xlsx!TRABAJO2!F35C1:F59C44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oleObject" Target="file:///C:\SALA_ZARUMILLA\Sala_situacional_ZA-41.xlsx!TRABAJO2!F88C1:F101C44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file:///C:\SALA_ZARUMILLA\Sala_situacional_ZA-41.xlsx!TRABAJO!%5bSala_situacional_ZA-41.xlsx%5dTRABAJO%20Gr&#225;fico%202" TargetMode="External"/><Relationship Id="rId3" Type="http://schemas.openxmlformats.org/officeDocument/2006/relationships/image" Target="../media/image14.emf"/><Relationship Id="rId7" Type="http://schemas.openxmlformats.org/officeDocument/2006/relationships/image" Target="../media/image16.emf"/><Relationship Id="rId2" Type="http://schemas.openxmlformats.org/officeDocument/2006/relationships/oleObject" Target="file:///C:\SALA_ZARUMILLA\Sala_situacional_ZA-41.xlsx!TRABAJO3!%5bSala_situacional_ZA-41.xlsx%5dTRABAJO3%20Gr&#225;fico%201" TargetMode="External"/><Relationship Id="rId1" Type="http://schemas.openxmlformats.org/officeDocument/2006/relationships/slideLayout" Target="../slideLayouts/slideLayout7.xml"/><Relationship Id="rId6" Type="http://schemas.openxmlformats.org/officeDocument/2006/relationships/oleObject" Target="file:///C:\SALA_ZARUMILLA\Sala_situacional_ZA-41.xlsx!TRABAJO!F13C9:F17C14" TargetMode="External"/><Relationship Id="rId5" Type="http://schemas.openxmlformats.org/officeDocument/2006/relationships/image" Target="../media/image15.emf"/><Relationship Id="rId4" Type="http://schemas.openxmlformats.org/officeDocument/2006/relationships/oleObject" Target="file:///C:\SALA_ZARUMILLA\Sala_situacional_ZA-41.xlsx!TRABAJO3!%5bSala_situacional_ZA-41.xlsx%5dTRABAJO3%20Gr&#225;fico%202" TargetMode="External"/><Relationship Id="rId9" Type="http://schemas.openxmlformats.org/officeDocument/2006/relationships/image" Target="../media/image17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9.jpeg"/><Relationship Id="rId7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55E8BC6-E2CC-04B3-083E-651A79D9DC0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35"/>
          <a:stretch/>
        </p:blipFill>
        <p:spPr>
          <a:xfrm>
            <a:off x="2843868" y="-69285"/>
            <a:ext cx="9348133" cy="6984004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E614AE4-32A9-90A5-172E-C41B4BBFB6A0}"/>
              </a:ext>
            </a:extLst>
          </p:cNvPr>
          <p:cNvSpPr txBox="1"/>
          <p:nvPr/>
        </p:nvSpPr>
        <p:spPr>
          <a:xfrm>
            <a:off x="3410757" y="5209863"/>
            <a:ext cx="5439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SALA SITUACIONAL DENGUE</a:t>
            </a:r>
          </a:p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MICRORED DE ZARUMILLA</a:t>
            </a:r>
            <a:endParaRPr lang="es-PE" sz="2000" b="1" dirty="0">
              <a:solidFill>
                <a:srgbClr val="0044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1A5A7CD-EFA1-4DE2-CE5F-D9D8D21AE8D8}"/>
              </a:ext>
            </a:extLst>
          </p:cNvPr>
          <p:cNvSpPr txBox="1"/>
          <p:nvPr/>
        </p:nvSpPr>
        <p:spPr>
          <a:xfrm>
            <a:off x="3544981" y="5987124"/>
            <a:ext cx="5221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108F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Semana Epidemiológica 42</a:t>
            </a:r>
            <a:endParaRPr lang="es-PE" sz="2400" b="1" dirty="0">
              <a:solidFill>
                <a:srgbClr val="108FB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CE3FAC5-3267-D760-1824-1B8A65F144A0}"/>
              </a:ext>
            </a:extLst>
          </p:cNvPr>
          <p:cNvSpPr/>
          <p:nvPr/>
        </p:nvSpPr>
        <p:spPr>
          <a:xfrm>
            <a:off x="0" y="0"/>
            <a:ext cx="1266737" cy="685800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33F91321-9052-4EA5-86B5-8C99AC435F2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99" y="60536"/>
            <a:ext cx="988331" cy="13177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185B37F3-0091-A4D0-73F2-0BCA9843E3A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56" r="2987"/>
          <a:stretch/>
        </p:blipFill>
        <p:spPr>
          <a:xfrm>
            <a:off x="-54171" y="1455905"/>
            <a:ext cx="1302791" cy="15895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F1A3B8C1-EBEF-C8AF-FF30-F48D4FEC9F9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22" b="12699"/>
          <a:stretch/>
        </p:blipFill>
        <p:spPr>
          <a:xfrm>
            <a:off x="50083" y="2925452"/>
            <a:ext cx="1166567" cy="14559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6548DAAF-9E3D-4623-5535-1BA1755AFA7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17"/>
          <a:stretch/>
        </p:blipFill>
        <p:spPr>
          <a:xfrm>
            <a:off x="54234" y="4259245"/>
            <a:ext cx="1158263" cy="13850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25816AAF-EE50-4335-925C-517FA2CF52A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65" r="6218"/>
          <a:stretch/>
        </p:blipFill>
        <p:spPr>
          <a:xfrm>
            <a:off x="119476" y="5595098"/>
            <a:ext cx="958455" cy="11969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Ciclos de la vida de los mosquitos de la especie Aedes | Mosquitos | CDC">
            <a:extLst>
              <a:ext uri="{FF2B5EF4-FFF2-40B4-BE49-F238E27FC236}">
                <a16:creationId xmlns:a16="http://schemas.microsoft.com/office/drawing/2014/main" id="{55F2ACF7-30F3-9773-FE0F-20109D70E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3089" y="583873"/>
            <a:ext cx="2136154" cy="158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71856DF7-7471-6E8E-AC93-71407EBCEFA4}"/>
              </a:ext>
            </a:extLst>
          </p:cNvPr>
          <p:cNvSpPr txBox="1"/>
          <p:nvPr/>
        </p:nvSpPr>
        <p:spPr>
          <a:xfrm>
            <a:off x="3803078" y="1225073"/>
            <a:ext cx="7761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dirty="0">
                <a:latin typeface="Arial Narrow" panose="020B0606020202030204" pitchFamily="34" charset="0"/>
              </a:rPr>
              <a:t>Ciclos de vida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1034" name="Picture 10" descr="Cómo prevenir el dengue – CDC MINSA">
            <a:extLst>
              <a:ext uri="{FF2B5EF4-FFF2-40B4-BE49-F238E27FC236}">
                <a16:creationId xmlns:a16="http://schemas.microsoft.com/office/drawing/2014/main" id="{CBAEEB16-3510-7765-EEA1-BBB2C029E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8132" y="3269570"/>
            <a:ext cx="2607316" cy="1804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D032C823-09B1-BAB5-2E18-A8A50E982F91}"/>
              </a:ext>
            </a:extLst>
          </p:cNvPr>
          <p:cNvSpPr txBox="1"/>
          <p:nvPr/>
        </p:nvSpPr>
        <p:spPr>
          <a:xfrm>
            <a:off x="10175845" y="3045504"/>
            <a:ext cx="160229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dirty="0">
                <a:latin typeface="Arial Narrow" panose="020B0606020202030204" pitchFamily="34" charset="0"/>
              </a:rPr>
              <a:t>¿Cómo se transmite el Dengue?</a:t>
            </a:r>
            <a:endParaRPr lang="es-PE" sz="9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1303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  <a:prstDash val="dashDot"/>
          </a:ln>
        </p:spPr>
        <p:txBody>
          <a:bodyPr>
            <a:noAutofit/>
          </a:bodyPr>
          <a:lstStyle>
            <a:defPPr>
              <a:defRPr lang="es-PE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PE" dirty="0"/>
              <a:t>COMPORTAMIENTO DEL DENGUE</a:t>
            </a:r>
            <a:br>
              <a:rPr lang="es-PE" dirty="0"/>
            </a:br>
            <a:r>
              <a:rPr lang="es-PE" dirty="0"/>
              <a:t>MICRORED DE PAMPA GRANDE –  SE (01-42)</a:t>
            </a:r>
          </a:p>
          <a:p>
            <a:endParaRPr lang="es-PE" dirty="0"/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SE42</a:t>
            </a:r>
            <a:endParaRPr lang="es-PE" dirty="0"/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B5D2BB8F-E345-2129-7F86-D48A32AB790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1657" y="1325314"/>
          <a:ext cx="5121275" cy="177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5120640" imgH="1775547" progId="Excel.Sheet.12">
                  <p:link updateAutomatic="1"/>
                </p:oleObj>
              </mc:Choice>
              <mc:Fallback>
                <p:oleObj name="Worksheet" r:id="rId2" imgW="5120640" imgH="1775547" progId="Excel.Sheet.12">
                  <p:link updateAutomatic="1"/>
                  <p:pic>
                    <p:nvPicPr>
                      <p:cNvPr id="2" name="Objeto 1">
                        <a:extLst>
                          <a:ext uri="{FF2B5EF4-FFF2-40B4-BE49-F238E27FC236}">
                            <a16:creationId xmlns:a16="http://schemas.microsoft.com/office/drawing/2014/main" id="{B5D2BB8F-E345-2129-7F86-D48A32AB790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41657" y="1325314"/>
                        <a:ext cx="5121275" cy="17748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95D6FB53-687C-B4B8-DA12-870419F6B14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1657" y="3428752"/>
          <a:ext cx="5121275" cy="281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5120640" imgH="2819384" progId="Excel.Sheet.12">
                  <p:link updateAutomatic="1"/>
                </p:oleObj>
              </mc:Choice>
              <mc:Fallback>
                <p:oleObj name="Worksheet" r:id="rId4" imgW="5120640" imgH="2819384" progId="Excel.Sheet.12">
                  <p:link updateAutomatic="1"/>
                  <p:pic>
                    <p:nvPicPr>
                      <p:cNvPr id="4" name="Objeto 3">
                        <a:extLst>
                          <a:ext uri="{FF2B5EF4-FFF2-40B4-BE49-F238E27FC236}">
                            <a16:creationId xmlns:a16="http://schemas.microsoft.com/office/drawing/2014/main" id="{95D6FB53-687C-B4B8-DA12-870419F6B14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41657" y="3428752"/>
                        <a:ext cx="5121275" cy="2819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384E51D2-9D5C-367D-AA30-A5F8C16A027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94588" y="1166461"/>
          <a:ext cx="5121275" cy="5434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5120640" imgH="5433242" progId="Excel.Sheet.12">
                  <p:link updateAutomatic="1"/>
                </p:oleObj>
              </mc:Choice>
              <mc:Fallback>
                <p:oleObj name="Worksheet" r:id="rId6" imgW="5120640" imgH="5433242" progId="Excel.Sheet.12">
                  <p:link updateAutomatic="1"/>
                  <p:pic>
                    <p:nvPicPr>
                      <p:cNvPr id="7" name="Objeto 6">
                        <a:extLst>
                          <a:ext uri="{FF2B5EF4-FFF2-40B4-BE49-F238E27FC236}">
                            <a16:creationId xmlns:a16="http://schemas.microsoft.com/office/drawing/2014/main" id="{384E51D2-9D5C-367D-AA30-A5F8C16A027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194588" y="1166461"/>
                        <a:ext cx="5121275" cy="54340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560505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  <a:prstDash val="dashDot"/>
          </a:ln>
        </p:spPr>
        <p:txBody>
          <a:bodyPr>
            <a:noAutofit/>
          </a:bodyPr>
          <a:lstStyle>
            <a:defPPr>
              <a:defRPr lang="es-PE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PE" dirty="0"/>
              <a:t>COMPORTAMIENTO DEL DENGUE</a:t>
            </a:r>
            <a:br>
              <a:rPr lang="es-PE" dirty="0"/>
            </a:br>
            <a:r>
              <a:rPr lang="es-PE" dirty="0"/>
              <a:t>MICRORED DE PAMPA GRANDE –  SE (01-42)</a:t>
            </a:r>
          </a:p>
          <a:p>
            <a:endParaRPr lang="es-PE" dirty="0"/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SE42</a:t>
            </a:r>
            <a:endParaRPr lang="es-PE" dirty="0"/>
          </a:p>
        </p:txBody>
      </p:sp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A220A7C1-3405-05A3-6174-55E67FCEA16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1860" y="1190169"/>
          <a:ext cx="11553373" cy="41282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33147213" imgH="7650543" progId="Excel.Sheet.12">
                  <p:link updateAutomatic="1"/>
                </p:oleObj>
              </mc:Choice>
              <mc:Fallback>
                <p:oleObj name="Worksheet" r:id="rId2" imgW="33147213" imgH="7650543" progId="Excel.Sheet.12">
                  <p:link updateAutomatic="1"/>
                  <p:pic>
                    <p:nvPicPr>
                      <p:cNvPr id="7" name="Objeto 6">
                        <a:extLst>
                          <a:ext uri="{FF2B5EF4-FFF2-40B4-BE49-F238E27FC236}">
                            <a16:creationId xmlns:a16="http://schemas.microsoft.com/office/drawing/2014/main" id="{A220A7C1-3405-05A3-6174-55E67FCEA16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21860" y="1190169"/>
                        <a:ext cx="11553373" cy="41282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491206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  <a:prstDash val="dashDot"/>
          </a:ln>
        </p:spPr>
        <p:txBody>
          <a:bodyPr>
            <a:noAutofit/>
          </a:bodyPr>
          <a:lstStyle>
            <a:defPPr>
              <a:defRPr lang="es-PE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PE" dirty="0"/>
              <a:t>COMPORTAMIENTO DEL DENGUE</a:t>
            </a:r>
            <a:br>
              <a:rPr lang="es-PE" dirty="0"/>
            </a:br>
            <a:r>
              <a:rPr lang="es-PE" dirty="0"/>
              <a:t>MICRORED DE PAMPA GRANDE –  SE (01-42)</a:t>
            </a:r>
          </a:p>
          <a:p>
            <a:endParaRPr lang="es-PE" dirty="0"/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SE42</a:t>
            </a:r>
            <a:endParaRPr lang="es-PE" dirty="0"/>
          </a:p>
        </p:txBody>
      </p:sp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2BD876C5-E98D-643F-878B-D20EEF6ADEB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7175" y="1613127"/>
          <a:ext cx="11503864" cy="27256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33147213" imgH="4137826" progId="Excel.Sheet.12">
                  <p:link updateAutomatic="1"/>
                </p:oleObj>
              </mc:Choice>
              <mc:Fallback>
                <p:oleObj name="Worksheet" r:id="rId2" imgW="33147213" imgH="4137826" progId="Excel.Sheet.12">
                  <p:link updateAutomatic="1"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2BD876C5-E98D-643F-878B-D20EEF6ADEB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87175" y="1613127"/>
                        <a:ext cx="11503864" cy="272560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810083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  <a:prstDash val="dashDot"/>
          </a:ln>
        </p:spPr>
        <p:txBody>
          <a:bodyPr>
            <a:noAutofit/>
          </a:bodyPr>
          <a:lstStyle>
            <a:defPPr>
              <a:defRPr lang="es-PE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PE" dirty="0"/>
              <a:t>COMPORTAMIENTO DEL DENGUE</a:t>
            </a:r>
            <a:br>
              <a:rPr lang="es-PE" dirty="0"/>
            </a:br>
            <a:r>
              <a:rPr lang="es-PE" dirty="0"/>
              <a:t>MICRORED DE PAMPA GRANDE –  SE (01-42)</a:t>
            </a:r>
          </a:p>
          <a:p>
            <a:endParaRPr lang="es-PE" dirty="0"/>
          </a:p>
        </p:txBody>
      </p:sp>
      <p:sp>
        <p:nvSpPr>
          <p:cNvPr id="9" name="Marcador de pie de página 3">
            <a:extLst>
              <a:ext uri="{FF2B5EF4-FFF2-40B4-BE49-F238E27FC236}">
                <a16:creationId xmlns:a16="http://schemas.microsoft.com/office/drawing/2014/main" id="{25DEDA24-BA4E-1869-F13E-728BFDCBB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51598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SE42</a:t>
            </a:r>
          </a:p>
          <a:p>
            <a:pPr algn="l"/>
            <a:endParaRPr lang="es-PE" dirty="0"/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A2E3CE27-FD14-D692-D364-01113ABF2CD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0101" y="1330021"/>
          <a:ext cx="5875111" cy="32179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10660422" imgH="5838559" progId="Excel.Sheet.12">
                  <p:link updateAutomatic="1"/>
                </p:oleObj>
              </mc:Choice>
              <mc:Fallback>
                <p:oleObj name="Worksheet" r:id="rId2" imgW="10660422" imgH="5838559" progId="Excel.Sheet.12">
                  <p:link updateAutomatic="1"/>
                  <p:pic>
                    <p:nvPicPr>
                      <p:cNvPr id="2" name="Objeto 1">
                        <a:extLst>
                          <a:ext uri="{FF2B5EF4-FFF2-40B4-BE49-F238E27FC236}">
                            <a16:creationId xmlns:a16="http://schemas.microsoft.com/office/drawing/2014/main" id="{A2E3CE27-FD14-D692-D364-01113ABF2CD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70101" y="1330021"/>
                        <a:ext cx="5875111" cy="321796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8B47279B-A0E2-3966-3A61-09880C66620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971799" y="3866798"/>
          <a:ext cx="4950100" cy="268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7211780" imgH="3910879" progId="Excel.Sheet.12">
                  <p:link updateAutomatic="1"/>
                </p:oleObj>
              </mc:Choice>
              <mc:Fallback>
                <p:oleObj name="Worksheet" r:id="rId4" imgW="7211780" imgH="3910879" progId="Excel.Sheet.12">
                  <p:link updateAutomatic="1"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8B47279B-A0E2-3966-3A61-09880C66620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971799" y="3866798"/>
                        <a:ext cx="4950100" cy="2684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588501B4-6A18-F245-AE29-BC1E428EB4B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5829" y="4823129"/>
          <a:ext cx="5875111" cy="1409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6576025" imgH="1409692" progId="Excel.Sheet.12">
                  <p:link updateAutomatic="1"/>
                </p:oleObj>
              </mc:Choice>
              <mc:Fallback>
                <p:oleObj name="Worksheet" r:id="rId6" imgW="6576025" imgH="1409692" progId="Excel.Sheet.12">
                  <p:link updateAutomatic="1"/>
                  <p:pic>
                    <p:nvPicPr>
                      <p:cNvPr id="4" name="Objeto 3">
                        <a:extLst>
                          <a:ext uri="{FF2B5EF4-FFF2-40B4-BE49-F238E27FC236}">
                            <a16:creationId xmlns:a16="http://schemas.microsoft.com/office/drawing/2014/main" id="{588501B4-6A18-F245-AE29-BC1E428EB4B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55829" y="4823129"/>
                        <a:ext cx="5875111" cy="1409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to 4">
            <a:extLst>
              <a:ext uri="{FF2B5EF4-FFF2-40B4-BE49-F238E27FC236}">
                <a16:creationId xmlns:a16="http://schemas.microsoft.com/office/drawing/2014/main" id="{A3FF2227-1543-1914-BEC1-8BEF1521369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542426" y="1330021"/>
          <a:ext cx="3831590" cy="22715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8" imgW="5477383" imgH="3366500" progId="Excel.Sheet.12">
                  <p:link updateAutomatic="1"/>
                </p:oleObj>
              </mc:Choice>
              <mc:Fallback>
                <p:oleObj name="Worksheet" r:id="rId8" imgW="5477383" imgH="3366500" progId="Excel.Sheet.12">
                  <p:link updateAutomatic="1"/>
                  <p:pic>
                    <p:nvPicPr>
                      <p:cNvPr id="5" name="Objeto 4">
                        <a:extLst>
                          <a:ext uri="{FF2B5EF4-FFF2-40B4-BE49-F238E27FC236}">
                            <a16:creationId xmlns:a16="http://schemas.microsoft.com/office/drawing/2014/main" id="{A3FF2227-1543-1914-BEC1-8BEF1521369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7542426" y="1330021"/>
                        <a:ext cx="3831590" cy="227159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806210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01CBB5B-1C8E-D278-5257-6ED284683A1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5" r="1123"/>
          <a:stretch/>
        </p:blipFill>
        <p:spPr>
          <a:xfrm>
            <a:off x="0" y="0"/>
            <a:ext cx="12307078" cy="6781800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307078" cy="119016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  <a:prstDash val="dashDot"/>
          </a:ln>
        </p:spPr>
        <p:txBody>
          <a:bodyPr>
            <a:noAutofit/>
          </a:bodyPr>
          <a:lstStyle>
            <a:defPPr>
              <a:defRPr lang="es-PE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PE" dirty="0"/>
              <a:t>MAPAS DE RIESGO DE FIEBRE POR VIRUS DENGUE EN LA MICRORED DE PAMPA GRANDE – SE 01-41/2024</a:t>
            </a:r>
          </a:p>
        </p:txBody>
      </p:sp>
      <p:sp>
        <p:nvSpPr>
          <p:cNvPr id="2" name="AutoShape 2">
            <a:extLst>
              <a:ext uri="{FF2B5EF4-FFF2-40B4-BE49-F238E27FC236}">
                <a16:creationId xmlns:a16="http://schemas.microsoft.com/office/drawing/2014/main" id="{018C1F75-2958-10A5-C78D-20897B0C776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349961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55E8BC6-E2CC-04B3-083E-651A79D9DC0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35"/>
          <a:stretch/>
        </p:blipFill>
        <p:spPr>
          <a:xfrm>
            <a:off x="1231881" y="0"/>
            <a:ext cx="9348133" cy="68580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E614AE4-32A9-90A5-172E-C41B4BBFB6A0}"/>
              </a:ext>
            </a:extLst>
          </p:cNvPr>
          <p:cNvSpPr txBox="1"/>
          <p:nvPr/>
        </p:nvSpPr>
        <p:spPr>
          <a:xfrm>
            <a:off x="1948841" y="5366050"/>
            <a:ext cx="5439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SALA SITUACIONAL DENGUE</a:t>
            </a:r>
          </a:p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MICRORED DE CORRALES</a:t>
            </a:r>
            <a:endParaRPr lang="es-PE" sz="2000" b="1" dirty="0">
              <a:solidFill>
                <a:srgbClr val="0044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1A5A7CD-EFA1-4DE2-CE5F-D9D8D21AE8D8}"/>
              </a:ext>
            </a:extLst>
          </p:cNvPr>
          <p:cNvSpPr txBox="1"/>
          <p:nvPr/>
        </p:nvSpPr>
        <p:spPr>
          <a:xfrm>
            <a:off x="2232569" y="6054663"/>
            <a:ext cx="5221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108F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Semana Epidemiológica 42</a:t>
            </a:r>
            <a:endParaRPr lang="es-PE" sz="2400" b="1" dirty="0">
              <a:solidFill>
                <a:srgbClr val="108FB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CE3FAC5-3267-D760-1824-1B8A65F144A0}"/>
              </a:ext>
            </a:extLst>
          </p:cNvPr>
          <p:cNvSpPr/>
          <p:nvPr/>
        </p:nvSpPr>
        <p:spPr>
          <a:xfrm>
            <a:off x="0" y="0"/>
            <a:ext cx="1266737" cy="685800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28" name="Picture 4" descr="Ciclos de la vida de los mosquitos de la especie Aedes | Mosquitos | CDC">
            <a:extLst>
              <a:ext uri="{FF2B5EF4-FFF2-40B4-BE49-F238E27FC236}">
                <a16:creationId xmlns:a16="http://schemas.microsoft.com/office/drawing/2014/main" id="{55F2ACF7-30F3-9773-FE0F-20109D70E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1986" y="731778"/>
            <a:ext cx="2136154" cy="1490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71856DF7-7471-6E8E-AC93-71407EBCEFA4}"/>
              </a:ext>
            </a:extLst>
          </p:cNvPr>
          <p:cNvSpPr txBox="1"/>
          <p:nvPr/>
        </p:nvSpPr>
        <p:spPr>
          <a:xfrm>
            <a:off x="2291975" y="1370743"/>
            <a:ext cx="7761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dirty="0">
                <a:latin typeface="Arial Narrow" panose="020B0606020202030204" pitchFamily="34" charset="0"/>
              </a:rPr>
              <a:t>Ciclos de vida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1034" name="Picture 10" descr="Cómo prevenir el dengue – CDC MINSA">
            <a:extLst>
              <a:ext uri="{FF2B5EF4-FFF2-40B4-BE49-F238E27FC236}">
                <a16:creationId xmlns:a16="http://schemas.microsoft.com/office/drawing/2014/main" id="{CBAEEB16-3510-7765-EEA1-BBB2C029E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0573" y="3308519"/>
            <a:ext cx="2274735" cy="1670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D032C823-09B1-BAB5-2E18-A8A50E982F91}"/>
              </a:ext>
            </a:extLst>
          </p:cNvPr>
          <p:cNvSpPr txBox="1"/>
          <p:nvPr/>
        </p:nvSpPr>
        <p:spPr>
          <a:xfrm>
            <a:off x="8293922" y="3113666"/>
            <a:ext cx="160229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dirty="0">
                <a:latin typeface="Arial Narrow" panose="020B0606020202030204" pitchFamily="34" charset="0"/>
              </a:rPr>
              <a:t>¿Cómo se transmite el Dengue?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BA52F506-BAF7-4C45-AB6B-0D3376DE7DA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19" t="21229" r="32825" b="24032"/>
          <a:stretch/>
        </p:blipFill>
        <p:spPr>
          <a:xfrm>
            <a:off x="53299" y="27282"/>
            <a:ext cx="1178582" cy="11423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3FF650B8-9403-4B60-B13A-3C6A66BC1D7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28" t="25545" r="19907" b="19492"/>
          <a:stretch/>
        </p:blipFill>
        <p:spPr>
          <a:xfrm>
            <a:off x="94360" y="1030403"/>
            <a:ext cx="1071907" cy="11423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E72D4B36-0739-4E9B-82B2-60B9CAC285D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67" t="21280" r="3619" b="6629"/>
          <a:stretch/>
        </p:blipFill>
        <p:spPr>
          <a:xfrm>
            <a:off x="141166" y="3447364"/>
            <a:ext cx="1125571" cy="8497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D802B3C9-0EA7-4798-8929-C02C3626810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07" t="8514" r="18220" b="26015"/>
          <a:stretch/>
        </p:blipFill>
        <p:spPr>
          <a:xfrm>
            <a:off x="160798" y="5675729"/>
            <a:ext cx="1005469" cy="12195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AF36C9C-6B1A-43B7-B2B0-CB7C444E132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344" y="4431816"/>
            <a:ext cx="657938" cy="11702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00643501-2BAB-48A1-99D9-317F58B9EA9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56" y="2222649"/>
            <a:ext cx="1266738" cy="9532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051933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411458F6-9939-D852-34BA-E9641873BFC7}"/>
              </a:ext>
            </a:extLst>
          </p:cNvPr>
          <p:cNvSpPr txBox="1">
            <a:spLocks/>
          </p:cNvSpPr>
          <p:nvPr/>
        </p:nvSpPr>
        <p:spPr>
          <a:xfrm>
            <a:off x="82266" y="3067254"/>
            <a:ext cx="12027467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DENGUE - 2024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CORRALES –  SE (01-42)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628321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CORRALES –  SE (01-42)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SE242</a:t>
            </a:r>
            <a:endParaRPr lang="es-PE" dirty="0"/>
          </a:p>
        </p:txBody>
      </p:sp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18E539EB-4239-23CC-FB59-9EECFF4F3AD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8217" y="1353786"/>
          <a:ext cx="5440363" cy="1722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5440893" imgH="1722246" progId="Excel.Sheet.12">
                  <p:link updateAutomatic="1"/>
                </p:oleObj>
              </mc:Choice>
              <mc:Fallback>
                <p:oleObj name="Worksheet" r:id="rId3" imgW="5440893" imgH="1722246" progId="Excel.Sheet.12">
                  <p:link updateAutomatic="1"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18E539EB-4239-23CC-FB59-9EECFF4F3AD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68217" y="1353786"/>
                        <a:ext cx="5440363" cy="17224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F17D405E-D1FF-DB2C-7CBF-A74EB028565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6211" y="3076223"/>
          <a:ext cx="5440363" cy="3336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5" imgW="5440893" imgH="3337465" progId="Excel.Sheet.12">
                  <p:link updateAutomatic="1"/>
                </p:oleObj>
              </mc:Choice>
              <mc:Fallback>
                <p:oleObj name="Worksheet" r:id="rId5" imgW="5440893" imgH="3337465" progId="Excel.Sheet.12">
                  <p:link updateAutomatic="1"/>
                  <p:pic>
                    <p:nvPicPr>
                      <p:cNvPr id="4" name="Objeto 3">
                        <a:extLst>
                          <a:ext uri="{FF2B5EF4-FFF2-40B4-BE49-F238E27FC236}">
                            <a16:creationId xmlns:a16="http://schemas.microsoft.com/office/drawing/2014/main" id="{F17D405E-D1FF-DB2C-7CBF-A74EB028565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76211" y="3076223"/>
                        <a:ext cx="5440363" cy="33369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CF0E67FB-762A-06EC-BA7D-30B3184E262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684758" y="1254933"/>
          <a:ext cx="5163855" cy="55043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7" imgW="5440893" imgH="5798670" progId="Excel.Sheet.12">
                  <p:link updateAutomatic="1"/>
                </p:oleObj>
              </mc:Choice>
              <mc:Fallback>
                <p:oleObj name="Worksheet" r:id="rId7" imgW="5440893" imgH="5798670" progId="Excel.Sheet.12">
                  <p:link updateAutomatic="1"/>
                  <p:pic>
                    <p:nvPicPr>
                      <p:cNvPr id="7" name="Objeto 6">
                        <a:extLst>
                          <a:ext uri="{FF2B5EF4-FFF2-40B4-BE49-F238E27FC236}">
                            <a16:creationId xmlns:a16="http://schemas.microsoft.com/office/drawing/2014/main" id="{CF0E67FB-762A-06EC-BA7D-30B3184E262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684758" y="1254933"/>
                        <a:ext cx="5163855" cy="55043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457579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CORRALES –  SE (01-42)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SE42</a:t>
            </a:r>
            <a:endParaRPr lang="es-PE" dirty="0"/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E9AF6853-EDB3-4848-4603-2C4C24E7E1C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3167" y="1605652"/>
          <a:ext cx="11945665" cy="36466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36804813" imgH="11231912" progId="Excel.Sheet.12">
                  <p:link updateAutomatic="1"/>
                </p:oleObj>
              </mc:Choice>
              <mc:Fallback>
                <p:oleObj name="Worksheet" r:id="rId2" imgW="36804813" imgH="11231912" progId="Excel.Sheet.12">
                  <p:link updateAutomatic="1"/>
                  <p:pic>
                    <p:nvPicPr>
                      <p:cNvPr id="2" name="Objeto 1">
                        <a:extLst>
                          <a:ext uri="{FF2B5EF4-FFF2-40B4-BE49-F238E27FC236}">
                            <a16:creationId xmlns:a16="http://schemas.microsoft.com/office/drawing/2014/main" id="{E9AF6853-EDB3-4848-4603-2C4C24E7E1C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23167" y="1605652"/>
                        <a:ext cx="11945665" cy="364669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880211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CORRALES –  SE (01-42)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SE42</a:t>
            </a:r>
            <a:endParaRPr lang="es-PE" dirty="0"/>
          </a:p>
        </p:txBody>
      </p:sp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B1487B0D-7B56-C54C-4859-F49A4E6E58D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3383" y="2085215"/>
          <a:ext cx="11838302" cy="26358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36804813" imgH="8191650" progId="Excel.Sheet.12">
                  <p:link updateAutomatic="1"/>
                </p:oleObj>
              </mc:Choice>
              <mc:Fallback>
                <p:oleObj name="Worksheet" r:id="rId2" imgW="36804813" imgH="8191650" progId="Excel.Sheet.12">
                  <p:link updateAutomatic="1"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B1487B0D-7B56-C54C-4859-F49A4E6E58D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73383" y="2085215"/>
                        <a:ext cx="11838302" cy="263587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42586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411458F6-9939-D852-34BA-E9641873BFC7}"/>
              </a:ext>
            </a:extLst>
          </p:cNvPr>
          <p:cNvSpPr txBox="1">
            <a:spLocks/>
          </p:cNvSpPr>
          <p:nvPr/>
        </p:nvSpPr>
        <p:spPr>
          <a:xfrm>
            <a:off x="82266" y="3067254"/>
            <a:ext cx="12027467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DENGUE - 2024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ZARUMILLA –  SE (01-42)</a:t>
            </a:r>
            <a:endParaRPr lang="es-PE" sz="36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49077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COMPORTAMIENTO DEL DENGUE</a:t>
            </a:r>
            <a:b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s-PE" sz="3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MICRORED DE CORRALES –  SE (01-42)</a:t>
            </a:r>
          </a:p>
          <a:p>
            <a:pPr algn="ctr"/>
            <a:endParaRPr lang="es-PE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Marcador de pie de página 3">
            <a:extLst>
              <a:ext uri="{FF2B5EF4-FFF2-40B4-BE49-F238E27FC236}">
                <a16:creationId xmlns:a16="http://schemas.microsoft.com/office/drawing/2014/main" id="{25DEDA24-BA4E-1869-F13E-728BFDCBB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51598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SE42</a:t>
            </a:r>
            <a:endParaRPr lang="es-PE" dirty="0"/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/>
        </p:nvGraphicFramePr>
        <p:xfrm>
          <a:off x="879475" y="5319713"/>
          <a:ext cx="4192588" cy="811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4762535" imgH="921886" progId="Excel.Sheet.12">
                  <p:link updateAutomatic="1"/>
                </p:oleObj>
              </mc:Choice>
              <mc:Fallback>
                <p:oleObj name="Worksheet" r:id="rId2" imgW="4762535" imgH="921886" progId="Excel.Sheet.12">
                  <p:link updateAutomatic="1"/>
                  <p:pic>
                    <p:nvPicPr>
                      <p:cNvPr id="5" name="Objeto 4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879475" y="5319713"/>
                        <a:ext cx="4192588" cy="8112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994592EB-547D-0494-D913-8EB652B9A92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9225" y="1560836"/>
          <a:ext cx="5901331" cy="29660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13106116" imgH="6583680" progId="Excel.Sheet.12">
                  <p:link updateAutomatic="1"/>
                </p:oleObj>
              </mc:Choice>
              <mc:Fallback>
                <p:oleObj name="Worksheet" r:id="rId4" imgW="13106116" imgH="6583680" progId="Excel.Sheet.12">
                  <p:link updateAutomatic="1"/>
                  <p:pic>
                    <p:nvPicPr>
                      <p:cNvPr id="2" name="Objeto 1">
                        <a:extLst>
                          <a:ext uri="{FF2B5EF4-FFF2-40B4-BE49-F238E27FC236}">
                            <a16:creationId xmlns:a16="http://schemas.microsoft.com/office/drawing/2014/main" id="{994592EB-547D-0494-D913-8EB652B9A92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49225" y="1560836"/>
                        <a:ext cx="5901331" cy="296609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54752B9D-4241-97B1-BA58-1E60B846E24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96000" y="3510569"/>
          <a:ext cx="5931125" cy="32235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12778634" imgH="6941433" progId="Excel.Sheet.12">
                  <p:link updateAutomatic="1"/>
                </p:oleObj>
              </mc:Choice>
              <mc:Fallback>
                <p:oleObj name="Worksheet" r:id="rId6" imgW="12778634" imgH="6941433" progId="Excel.Sheet.12">
                  <p:link updateAutomatic="1"/>
                  <p:pic>
                    <p:nvPicPr>
                      <p:cNvPr id="4" name="Objeto 3">
                        <a:extLst>
                          <a:ext uri="{FF2B5EF4-FFF2-40B4-BE49-F238E27FC236}">
                            <a16:creationId xmlns:a16="http://schemas.microsoft.com/office/drawing/2014/main" id="{54752B9D-4241-97B1-BA58-1E60B846E24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096000" y="3510569"/>
                        <a:ext cx="5931125" cy="32235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to 7">
            <a:extLst>
              <a:ext uri="{FF2B5EF4-FFF2-40B4-BE49-F238E27FC236}">
                <a16:creationId xmlns:a16="http://schemas.microsoft.com/office/drawing/2014/main" id="{EF9D0CAA-B5B2-0EE0-0B6E-B68A00EFB20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216666" y="1264376"/>
          <a:ext cx="3689792" cy="21807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8" imgW="5737754" imgH="3390766" progId="Excel.Sheet.12">
                  <p:link updateAutomatic="1"/>
                </p:oleObj>
              </mc:Choice>
              <mc:Fallback>
                <p:oleObj name="Worksheet" r:id="rId8" imgW="5737754" imgH="3390766" progId="Excel.Sheet.12">
                  <p:link updateAutomatic="1"/>
                  <p:pic>
                    <p:nvPicPr>
                      <p:cNvPr id="8" name="Objeto 7">
                        <a:extLst>
                          <a:ext uri="{FF2B5EF4-FFF2-40B4-BE49-F238E27FC236}">
                            <a16:creationId xmlns:a16="http://schemas.microsoft.com/office/drawing/2014/main" id="{EF9D0CAA-B5B2-0EE0-0B6E-B68A00EFB20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7216666" y="1264376"/>
                        <a:ext cx="3689792" cy="218079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to 11">
            <a:extLst>
              <a:ext uri="{FF2B5EF4-FFF2-40B4-BE49-F238E27FC236}">
                <a16:creationId xmlns:a16="http://schemas.microsoft.com/office/drawing/2014/main" id="{EB92BCB6-8B0A-855E-CBA8-A013C8F3AB0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8769" y="4408488"/>
          <a:ext cx="5334000" cy="1722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10" imgW="5334142" imgH="1722246" progId="Excel.Sheet.12">
                  <p:link updateAutomatic="1"/>
                </p:oleObj>
              </mc:Choice>
              <mc:Fallback>
                <p:oleObj name="Worksheet" r:id="rId10" imgW="5334142" imgH="1722246" progId="Excel.Sheet.12">
                  <p:link updateAutomatic="1"/>
                  <p:pic>
                    <p:nvPicPr>
                      <p:cNvPr id="12" name="Objeto 11">
                        <a:extLst>
                          <a:ext uri="{FF2B5EF4-FFF2-40B4-BE49-F238E27FC236}">
                            <a16:creationId xmlns:a16="http://schemas.microsoft.com/office/drawing/2014/main" id="{EB92BCB6-8B0A-855E-CBA8-A013C8F3AB0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308769" y="4408488"/>
                        <a:ext cx="5334000" cy="17224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108430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</a:rPr>
              <a:t>MAPAS DE RIESGO DE FIEBRE POR VIRUS DENGUE EN LA MICRORED DE CORRALES – SE 01-41/2024</a:t>
            </a:r>
            <a:endParaRPr lang="es-PE" sz="3600" b="1" dirty="0">
              <a:solidFill>
                <a:schemeClr val="bg1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A711B4A-E02D-9941-861B-FF32DAC81D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15" r="70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0571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55E8BC6-E2CC-04B3-083E-651A79D9DC0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35"/>
          <a:stretch/>
        </p:blipFill>
        <p:spPr>
          <a:xfrm>
            <a:off x="2843868" y="-69285"/>
            <a:ext cx="9348133" cy="6984004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E614AE4-32A9-90A5-172E-C41B4BBFB6A0}"/>
              </a:ext>
            </a:extLst>
          </p:cNvPr>
          <p:cNvSpPr txBox="1"/>
          <p:nvPr/>
        </p:nvSpPr>
        <p:spPr>
          <a:xfrm>
            <a:off x="3410757" y="5209863"/>
            <a:ext cx="5439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SALA SITUACIONAL DENGUE</a:t>
            </a:r>
          </a:p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MICRORED DE ZORRITOS</a:t>
            </a:r>
            <a:endParaRPr lang="es-PE" sz="2000" b="1" dirty="0">
              <a:solidFill>
                <a:srgbClr val="0044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1A5A7CD-EFA1-4DE2-CE5F-D9D8D21AE8D8}"/>
              </a:ext>
            </a:extLst>
          </p:cNvPr>
          <p:cNvSpPr txBox="1"/>
          <p:nvPr/>
        </p:nvSpPr>
        <p:spPr>
          <a:xfrm>
            <a:off x="3544981" y="5987124"/>
            <a:ext cx="5221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108F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Semana Epidemiológica 42</a:t>
            </a:r>
            <a:endParaRPr lang="es-PE" sz="2400" b="1" dirty="0">
              <a:solidFill>
                <a:srgbClr val="108FB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CE3FAC5-3267-D760-1824-1B8A65F144A0}"/>
              </a:ext>
            </a:extLst>
          </p:cNvPr>
          <p:cNvSpPr/>
          <p:nvPr/>
        </p:nvSpPr>
        <p:spPr>
          <a:xfrm>
            <a:off x="0" y="0"/>
            <a:ext cx="1266737" cy="685800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28" name="Picture 4" descr="Ciclos de la vida de los mosquitos de la especie Aedes | Mosquitos | CDC">
            <a:extLst>
              <a:ext uri="{FF2B5EF4-FFF2-40B4-BE49-F238E27FC236}">
                <a16:creationId xmlns:a16="http://schemas.microsoft.com/office/drawing/2014/main" id="{55F2ACF7-30F3-9773-FE0F-20109D70E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3089" y="583873"/>
            <a:ext cx="2136154" cy="158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71856DF7-7471-6E8E-AC93-71407EBCEFA4}"/>
              </a:ext>
            </a:extLst>
          </p:cNvPr>
          <p:cNvSpPr txBox="1"/>
          <p:nvPr/>
        </p:nvSpPr>
        <p:spPr>
          <a:xfrm>
            <a:off x="3803078" y="1225073"/>
            <a:ext cx="7761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dirty="0">
                <a:latin typeface="Arial Narrow" panose="020B0606020202030204" pitchFamily="34" charset="0"/>
              </a:rPr>
              <a:t>Ciclos de vida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1034" name="Picture 10" descr="Cómo prevenir el dengue – CDC MINSA">
            <a:extLst>
              <a:ext uri="{FF2B5EF4-FFF2-40B4-BE49-F238E27FC236}">
                <a16:creationId xmlns:a16="http://schemas.microsoft.com/office/drawing/2014/main" id="{CBAEEB16-3510-7765-EEA1-BBB2C029E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8132" y="3269570"/>
            <a:ext cx="2607316" cy="1804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D032C823-09B1-BAB5-2E18-A8A50E982F91}"/>
              </a:ext>
            </a:extLst>
          </p:cNvPr>
          <p:cNvSpPr txBox="1"/>
          <p:nvPr/>
        </p:nvSpPr>
        <p:spPr>
          <a:xfrm>
            <a:off x="10175845" y="3045504"/>
            <a:ext cx="160229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dirty="0">
                <a:latin typeface="Arial Narrow" panose="020B0606020202030204" pitchFamily="34" charset="0"/>
              </a:rPr>
              <a:t>¿Cómo se transmite el Dengue?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C766D06C-0E35-4260-8648-97A212F02F9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89" t="13710" r="1342" b="15883"/>
          <a:stretch/>
        </p:blipFill>
        <p:spPr>
          <a:xfrm>
            <a:off x="37995" y="21219"/>
            <a:ext cx="1143608" cy="15888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D32E61CC-A09E-488B-8A1B-E399D276E07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0" t="2063" r="10349"/>
          <a:stretch/>
        </p:blipFill>
        <p:spPr>
          <a:xfrm>
            <a:off x="103633" y="4840631"/>
            <a:ext cx="1140151" cy="18379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B9C29E09-976F-42F1-831A-A39B9A2B592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69" r="23943" b="37059"/>
          <a:stretch/>
        </p:blipFill>
        <p:spPr>
          <a:xfrm>
            <a:off x="89512" y="3089133"/>
            <a:ext cx="1040574" cy="14854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6B705F42-DD05-4EF8-98B7-8AF3F4874EB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12" y="1697352"/>
            <a:ext cx="1040574" cy="13917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48661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411458F6-9939-D852-34BA-E9641873BFC7}"/>
              </a:ext>
            </a:extLst>
          </p:cNvPr>
          <p:cNvSpPr txBox="1">
            <a:spLocks/>
          </p:cNvSpPr>
          <p:nvPr/>
        </p:nvSpPr>
        <p:spPr>
          <a:xfrm>
            <a:off x="82266" y="3067254"/>
            <a:ext cx="12027467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DENGUE - 2024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ZORRITOS –  SE (01- 42)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287819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ZORRITOS – SE (01- 42)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42</a:t>
            </a:r>
            <a:endParaRPr lang="es-PE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7B2749A-7202-0468-EDA0-06FEE3AEFC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998" y="1635501"/>
            <a:ext cx="5623560" cy="162306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C72CB73-D07F-5374-9FF1-4F7536B05C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998" y="3599080"/>
            <a:ext cx="5623560" cy="265243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31DB2D22-3991-8964-868F-16E665E2A7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635500"/>
            <a:ext cx="5623560" cy="4616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535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ZORRITOS –  SE (01- 42)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49287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42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78A60C6-A2B4-529A-5063-5525075311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81295"/>
            <a:ext cx="12192000" cy="4094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4573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ZORRITOS –  SE (01- 42)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42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D9AFC1D-EA9A-B2F6-6352-C4F092B1D2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84606"/>
            <a:ext cx="12192000" cy="2655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7684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15862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COMPORTAMIENTO DEL DENGUE</a:t>
            </a:r>
            <a:b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s-PE" sz="3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MICRORED DE ZORRITOS –  SE (01- 42)</a:t>
            </a:r>
          </a:p>
          <a:p>
            <a:pPr algn="ctr"/>
            <a:endParaRPr lang="es-PE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Marcador de pie de página 3">
            <a:extLst>
              <a:ext uri="{FF2B5EF4-FFF2-40B4-BE49-F238E27FC236}">
                <a16:creationId xmlns:a16="http://schemas.microsoft.com/office/drawing/2014/main" id="{25DEDA24-BA4E-1869-F13E-728BFDCBB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51598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SE42</a:t>
            </a:r>
            <a:endParaRPr lang="es-PE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0D733F4-6C4D-473B-A196-1A75D53EA5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5475" y="3324225"/>
            <a:ext cx="781050" cy="20955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99DCCFE-0D17-4D60-ACFF-8886D11003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5475" y="3324225"/>
            <a:ext cx="781050" cy="20955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49BD7C1E-6E78-66E9-69C9-88D220566F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218" y="1527374"/>
            <a:ext cx="5421084" cy="2755377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FA3F53D5-34FE-CC21-D08F-7B841FCF40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37037" y="4010480"/>
            <a:ext cx="4726527" cy="2755376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F9646556-EDA2-1F36-B15E-FA1FDFB344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07555" y="1448743"/>
            <a:ext cx="4185489" cy="2461783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DAE261A2-763A-8098-A98C-E2147439B10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3790" y="4537710"/>
            <a:ext cx="5615940" cy="1440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238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03B8111-CA6E-CCED-4052-D3EC782E1A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100"/>
            <a:ext cx="12192000" cy="6781800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</a:rPr>
              <a:t>MAPAS DE RIESGO DE FIEBRE POR VIRUS DENGUE EN LA MICRORED DE ZORRITOS – SE 01-42/2024</a:t>
            </a:r>
            <a:endParaRPr lang="es-PE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45215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ZARUMILLA –  SE (01-42)</a:t>
            </a:r>
            <a:endParaRPr lang="es-PE" sz="36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42</a:t>
            </a:r>
            <a:endParaRPr lang="es-PE" dirty="0"/>
          </a:p>
        </p:txBody>
      </p:sp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A298EA19-FEA0-CFE2-0530-855E36F3BD8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14829324"/>
              </p:ext>
            </p:extLst>
          </p:nvPr>
        </p:nvGraphicFramePr>
        <p:xfrm>
          <a:off x="772613" y="1137004"/>
          <a:ext cx="5356225" cy="198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5356683" imgH="1981074" progId="Excel.Sheet.12">
                  <p:link updateAutomatic="1"/>
                </p:oleObj>
              </mc:Choice>
              <mc:Fallback>
                <p:oleObj name="Worksheet" r:id="rId2" imgW="5356683" imgH="1981074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772613" y="1137004"/>
                        <a:ext cx="5356225" cy="1981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to 4">
            <a:extLst>
              <a:ext uri="{FF2B5EF4-FFF2-40B4-BE49-F238E27FC236}">
                <a16:creationId xmlns:a16="http://schemas.microsoft.com/office/drawing/2014/main" id="{0239F5F4-D022-7A1D-B2D9-0F27B614688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43340975"/>
              </p:ext>
            </p:extLst>
          </p:nvPr>
        </p:nvGraphicFramePr>
        <p:xfrm>
          <a:off x="7029303" y="1329116"/>
          <a:ext cx="4039189" cy="53345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5356683" imgH="7658218" progId="Excel.Sheet.12">
                  <p:link updateAutomatic="1"/>
                </p:oleObj>
              </mc:Choice>
              <mc:Fallback>
                <p:oleObj name="Worksheet" r:id="rId4" imgW="5356683" imgH="7658218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029303" y="1329116"/>
                        <a:ext cx="4039189" cy="533451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38B537B4-1461-F066-A655-00E556C58E1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99961644"/>
              </p:ext>
            </p:extLst>
          </p:nvPr>
        </p:nvGraphicFramePr>
        <p:xfrm>
          <a:off x="956738" y="3289658"/>
          <a:ext cx="4966708" cy="3328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5356683" imgH="3589044" progId="Excel.Sheet.12">
                  <p:link updateAutomatic="1"/>
                </p:oleObj>
              </mc:Choice>
              <mc:Fallback>
                <p:oleObj name="Worksheet" r:id="rId6" imgW="5356683" imgH="3589044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956738" y="3289658"/>
                        <a:ext cx="4966708" cy="33283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185964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12192000" cy="86862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ZARUMILLA –  SE (01-42)</a:t>
            </a:r>
            <a:endParaRPr lang="es-PE" sz="30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42</a:t>
            </a:r>
            <a:endParaRPr lang="es-PE" dirty="0"/>
          </a:p>
        </p:txBody>
      </p:sp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CE8A9678-E2E1-0FAB-A4F5-B3CC2C4CD68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8993959"/>
              </p:ext>
            </p:extLst>
          </p:nvPr>
        </p:nvGraphicFramePr>
        <p:xfrm>
          <a:off x="171296" y="1151272"/>
          <a:ext cx="11811597" cy="38341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26418505" imgH="8572429" progId="Excel.Sheet.12">
                  <p:link updateAutomatic="1"/>
                </p:oleObj>
              </mc:Choice>
              <mc:Fallback>
                <p:oleObj name="Worksheet" r:id="rId2" imgW="26418505" imgH="8572429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71296" y="1151272"/>
                        <a:ext cx="11811597" cy="383415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660460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12192000" cy="86862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ZARUMILLA –  SE (01-42)</a:t>
            </a:r>
            <a:endParaRPr lang="es-PE" sz="30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42</a:t>
            </a:r>
            <a:endParaRPr lang="es-PE" dirty="0"/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AD04E21B-AB8D-3F41-FF76-63A62FC0FF6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0738712"/>
              </p:ext>
            </p:extLst>
          </p:nvPr>
        </p:nvGraphicFramePr>
        <p:xfrm>
          <a:off x="160670" y="1339850"/>
          <a:ext cx="11858590" cy="2089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26418505" imgH="4648232" progId="Excel.Sheet.12">
                  <p:link updateAutomatic="1"/>
                </p:oleObj>
              </mc:Choice>
              <mc:Fallback>
                <p:oleObj name="Worksheet" r:id="rId2" imgW="26418505" imgH="4648232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0670" y="1339850"/>
                        <a:ext cx="11858590" cy="20891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963771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COMPORTAMIENTO DEL DENGUE</a:t>
            </a:r>
            <a:b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s-PE" sz="3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MICRORED DE ZARUMILLA –  </a:t>
            </a:r>
            <a:r>
              <a:rPr lang="es-PE" sz="36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 (01-42)</a:t>
            </a:r>
          </a:p>
          <a:p>
            <a:pPr algn="ctr"/>
            <a:endParaRPr lang="es-PE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Marcador de pie de página 3">
            <a:extLst>
              <a:ext uri="{FF2B5EF4-FFF2-40B4-BE49-F238E27FC236}">
                <a16:creationId xmlns:a16="http://schemas.microsoft.com/office/drawing/2014/main" id="{25DEDA24-BA4E-1869-F13E-728BFDCBB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51598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42</a:t>
            </a:r>
            <a:endParaRPr lang="es-PE" dirty="0"/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64F9E8CE-0A23-DB4F-83D8-3904854C214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8100249"/>
              </p:ext>
            </p:extLst>
          </p:nvPr>
        </p:nvGraphicFramePr>
        <p:xfrm>
          <a:off x="249281" y="1258570"/>
          <a:ext cx="6247212" cy="33710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10640631" imgH="5742661" progId="Excel.Sheet.12">
                  <p:link updateAutomatic="1"/>
                </p:oleObj>
              </mc:Choice>
              <mc:Fallback>
                <p:oleObj name="Worksheet" r:id="rId2" imgW="10640631" imgH="5742661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49281" y="1258570"/>
                        <a:ext cx="6247212" cy="337105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7B6FBF9E-6D31-5AB8-72CD-240559707ED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16933417"/>
              </p:ext>
            </p:extLst>
          </p:nvPr>
        </p:nvGraphicFramePr>
        <p:xfrm>
          <a:off x="6539824" y="3304912"/>
          <a:ext cx="5535214" cy="3515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11014138" imgH="6996897" progId="Excel.Sheet.12">
                  <p:link updateAutomatic="1"/>
                </p:oleObj>
              </mc:Choice>
              <mc:Fallback>
                <p:oleObj name="Worksheet" r:id="rId4" imgW="11014138" imgH="6996897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539824" y="3304912"/>
                        <a:ext cx="5535214" cy="3515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to 4">
            <a:extLst>
              <a:ext uri="{FF2B5EF4-FFF2-40B4-BE49-F238E27FC236}">
                <a16:creationId xmlns:a16="http://schemas.microsoft.com/office/drawing/2014/main" id="{177035EC-EFEC-3910-AA35-AC82FB01430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67092471"/>
              </p:ext>
            </p:extLst>
          </p:nvPr>
        </p:nvGraphicFramePr>
        <p:xfrm>
          <a:off x="535728" y="4846886"/>
          <a:ext cx="5487458" cy="16602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5036855" imgH="1523968" progId="Excel.Sheet.12">
                  <p:link updateAutomatic="1"/>
                </p:oleObj>
              </mc:Choice>
              <mc:Fallback>
                <p:oleObj name="Worksheet" r:id="rId6" imgW="5036855" imgH="1523968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35728" y="4846886"/>
                        <a:ext cx="5487458" cy="166024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to 7">
            <a:extLst>
              <a:ext uri="{FF2B5EF4-FFF2-40B4-BE49-F238E27FC236}">
                <a16:creationId xmlns:a16="http://schemas.microsoft.com/office/drawing/2014/main" id="{B99D41FA-1FB2-0AA7-B805-3C184CB8548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06579082"/>
              </p:ext>
            </p:extLst>
          </p:nvPr>
        </p:nvGraphicFramePr>
        <p:xfrm>
          <a:off x="7641816" y="1200802"/>
          <a:ext cx="3323818" cy="20421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8" imgW="5425567" imgH="3332972" progId="Excel.Sheet.12">
                  <p:link updateAutomatic="1"/>
                </p:oleObj>
              </mc:Choice>
              <mc:Fallback>
                <p:oleObj name="Worksheet" r:id="rId8" imgW="5425567" imgH="3332972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7641816" y="1200802"/>
                        <a:ext cx="3323818" cy="20421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914640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7C4DB84-C9F1-CEAA-37D6-0BC9CF87D3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"/>
            <a:ext cx="12192000" cy="6781800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</a:rPr>
              <a:t>MAPAS DE RIESGO DE FIEBRE POR VIRUS DENGUE EN LA MICRORED DE ZARUMILLA – SE 01-42/2024</a:t>
            </a:r>
            <a:endParaRPr lang="es-PE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19634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55E8BC6-E2CC-04B3-083E-651A79D9DC0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35"/>
          <a:stretch/>
        </p:blipFill>
        <p:spPr>
          <a:xfrm>
            <a:off x="2624667" y="0"/>
            <a:ext cx="9567333" cy="695013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E614AE4-32A9-90A5-172E-C41B4BBFB6A0}"/>
              </a:ext>
            </a:extLst>
          </p:cNvPr>
          <p:cNvSpPr txBox="1"/>
          <p:nvPr/>
        </p:nvSpPr>
        <p:spPr>
          <a:xfrm>
            <a:off x="3343024" y="5269130"/>
            <a:ext cx="5439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SALA SITUACIONAL DENGUE</a:t>
            </a:r>
          </a:p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MICRORED DE PAMPA GRANDE</a:t>
            </a:r>
            <a:endParaRPr lang="es-PE" sz="2000" b="1" dirty="0">
              <a:solidFill>
                <a:srgbClr val="0044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1A5A7CD-EFA1-4DE2-CE5F-D9D8D21AE8D8}"/>
              </a:ext>
            </a:extLst>
          </p:cNvPr>
          <p:cNvSpPr txBox="1"/>
          <p:nvPr/>
        </p:nvSpPr>
        <p:spPr>
          <a:xfrm>
            <a:off x="3544981" y="5987124"/>
            <a:ext cx="5221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Semana Epidemiológica 42</a:t>
            </a:r>
            <a:endParaRPr lang="es-PE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028" name="Picture 4" descr="Ciclos de la vida de los mosquitos de la especie Aedes | Mosquitos | CDC">
            <a:extLst>
              <a:ext uri="{FF2B5EF4-FFF2-40B4-BE49-F238E27FC236}">
                <a16:creationId xmlns:a16="http://schemas.microsoft.com/office/drawing/2014/main" id="{55F2ACF7-30F3-9773-FE0F-20109D70E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7591" y="600728"/>
            <a:ext cx="2050377" cy="1525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71856DF7-7471-6E8E-AC93-71407EBCEFA4}"/>
              </a:ext>
            </a:extLst>
          </p:cNvPr>
          <p:cNvSpPr txBox="1"/>
          <p:nvPr/>
        </p:nvSpPr>
        <p:spPr>
          <a:xfrm>
            <a:off x="3803078" y="1225073"/>
            <a:ext cx="7761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dirty="0">
                <a:latin typeface="Arial Narrow" panose="020B0606020202030204" pitchFamily="34" charset="0"/>
              </a:rPr>
              <a:t>Ciclos de vida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1034" name="Picture 10" descr="Cómo prevenir el dengue – CDC MINSA">
            <a:extLst>
              <a:ext uri="{FF2B5EF4-FFF2-40B4-BE49-F238E27FC236}">
                <a16:creationId xmlns:a16="http://schemas.microsoft.com/office/drawing/2014/main" id="{CBAEEB16-3510-7765-EEA1-BBB2C029E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8132" y="3269570"/>
            <a:ext cx="2607316" cy="1804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D032C823-09B1-BAB5-2E18-A8A50E982F91}"/>
              </a:ext>
            </a:extLst>
          </p:cNvPr>
          <p:cNvSpPr txBox="1"/>
          <p:nvPr/>
        </p:nvSpPr>
        <p:spPr>
          <a:xfrm>
            <a:off x="10175845" y="3045504"/>
            <a:ext cx="160229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dirty="0">
                <a:latin typeface="Arial Narrow" panose="020B0606020202030204" pitchFamily="34" charset="0"/>
              </a:rPr>
              <a:t>¿Cómo se transmite el Dengue?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3CE3FAC5-3267-D760-1824-1B8A65F144A0}"/>
              </a:ext>
            </a:extLst>
          </p:cNvPr>
          <p:cNvSpPr/>
          <p:nvPr/>
        </p:nvSpPr>
        <p:spPr>
          <a:xfrm>
            <a:off x="279399" y="0"/>
            <a:ext cx="1266737" cy="685800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7" name="Imagen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725" y="94795"/>
            <a:ext cx="1140863" cy="15211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Imagen 1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50"/>
          <a:stretch/>
        </p:blipFill>
        <p:spPr>
          <a:xfrm>
            <a:off x="279399" y="3147069"/>
            <a:ext cx="1192298" cy="17433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3653" y="5068685"/>
            <a:ext cx="1128044" cy="15040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B509A44B-7E04-795B-8B13-5FAAD241BC73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46180"/>
          <a:stretch/>
        </p:blipFill>
        <p:spPr>
          <a:xfrm>
            <a:off x="423401" y="1710741"/>
            <a:ext cx="904293" cy="1318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803575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uchemos contra el Dengue - Asociación Española">
            <a:extLst>
              <a:ext uri="{FF2B5EF4-FFF2-40B4-BE49-F238E27FC236}">
                <a16:creationId xmlns:a16="http://schemas.microsoft.com/office/drawing/2014/main" id="{EDBB697F-20F7-881D-90A2-D49DD4E9B9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8253" y="1520889"/>
            <a:ext cx="8523903" cy="5131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ítulo 1">
            <a:extLst>
              <a:ext uri="{FF2B5EF4-FFF2-40B4-BE49-F238E27FC236}">
                <a16:creationId xmlns:a16="http://schemas.microsoft.com/office/drawing/2014/main" id="{411458F6-9939-D852-34BA-E9641873BFC7}"/>
              </a:ext>
            </a:extLst>
          </p:cNvPr>
          <p:cNvSpPr txBox="1">
            <a:spLocks/>
          </p:cNvSpPr>
          <p:nvPr/>
        </p:nvSpPr>
        <p:spPr>
          <a:xfrm>
            <a:off x="0" y="398699"/>
            <a:ext cx="12027467" cy="119016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  <a:prstDash val="dashDot"/>
          </a:ln>
        </p:spPr>
        <p:txBody>
          <a:bodyPr>
            <a:noAutofit/>
          </a:bodyPr>
          <a:lstStyle>
            <a:defPPr>
              <a:defRPr lang="es-PE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PE" dirty="0"/>
              <a:t>DENGUE - 2024</a:t>
            </a:r>
            <a:br>
              <a:rPr lang="es-PE" dirty="0"/>
            </a:br>
            <a:r>
              <a:rPr lang="es-PE" dirty="0"/>
              <a:t>MICRORED DE PAMPA GRANDE –  SE (01-42)</a:t>
            </a:r>
          </a:p>
          <a:p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391477530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1212</TotalTime>
  <Words>578</Words>
  <Application>Microsoft Office PowerPoint</Application>
  <PresentationFormat>Panorámica</PresentationFormat>
  <Paragraphs>63</Paragraphs>
  <Slides>28</Slides>
  <Notes>3</Notes>
  <HiddenSlides>0</HiddenSlides>
  <MMClips>0</MMClips>
  <ScaleCrop>false</ScaleCrop>
  <HeadingPairs>
    <vt:vector size="8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Vínculos</vt:lpstr>
      </vt:variant>
      <vt:variant>
        <vt:i4>28</vt:i4>
      </vt:variant>
      <vt:variant>
        <vt:lpstr>Títulos de diapositiva</vt:lpstr>
      </vt:variant>
      <vt:variant>
        <vt:i4>28</vt:i4>
      </vt:variant>
    </vt:vector>
  </HeadingPairs>
  <TitlesOfParts>
    <vt:vector size="63" baseType="lpstr">
      <vt:lpstr>Arial</vt:lpstr>
      <vt:lpstr>Arial Narrow</vt:lpstr>
      <vt:lpstr>Arial Rounded MT Bold</vt:lpstr>
      <vt:lpstr>Calibri</vt:lpstr>
      <vt:lpstr>Calibri Light</vt:lpstr>
      <vt:lpstr>Cambria</vt:lpstr>
      <vt:lpstr>Tema de Office</vt:lpstr>
      <vt:lpstr>file:///C:\SALA_ZARUMILLA\Sala_situacional_ZA-41.xlsx!TRABAJO!F13C1:F19C5</vt:lpstr>
      <vt:lpstr>file:///C:\SALA_ZARUMILLA\Sala_situacional_ZA-41.xlsx!TRABAJO!F58C1:F86C5</vt:lpstr>
      <vt:lpstr>file:///C:\SALA_ZARUMILLA\Sala_situacional_ZA-41.xlsx!TRABAJO!F120C1:F135C5</vt:lpstr>
      <vt:lpstr>file:///C:\SALA_ZARUMILLA\Sala_situacional_ZA-41.xlsx!TRABAJO2!F35C1:F59C44</vt:lpstr>
      <vt:lpstr>file:///C:\SALA_ZARUMILLA\Sala_situacional_ZA-41.xlsx!TRABAJO2!F88C1:F101C44</vt:lpstr>
      <vt:lpstr>file:///C:\SALA_ZARUMILLA\Sala_situacional_ZA-41.xlsx!TRABAJO3!%5bSala_situacional_ZA-41.xlsx%5dTRABAJO3%20Gráfico%201</vt:lpstr>
      <vt:lpstr>file:///C:\SALA_ZARUMILLA\Sala_situacional_ZA-41.xlsx!TRABAJO3!%5bSala_situacional_ZA-41.xlsx%5dTRABAJO3%20Gráfico%202</vt:lpstr>
      <vt:lpstr>file:///C:\SALA_ZARUMILLA\Sala_situacional_ZA-41.xlsx!TRABAJO!F13C9:F17C14</vt:lpstr>
      <vt:lpstr>file:///C:\SALA_ZARUMILLA\Sala_situacional_ZA-41.xlsx!TRABAJO!%5bSala_situacional_ZA-41.xlsx%5dTRABAJO%20Gráfico%202</vt:lpstr>
      <vt:lpstr>file:///C:\SALA_PAMPA_GRANDE\sala_situacional%20-%2042.xlsx!TRABAJO!F15C1:F21C5</vt:lpstr>
      <vt:lpstr>file:///C:\SALA_PAMPA_GRANDE\sala_situacional%20-%2042.xlsx!TRABAJO!F131C1:F146C5</vt:lpstr>
      <vt:lpstr>file:///C:\SALA_PAMPA_GRANDE\sala_situacional%20-%2042.xlsx!TRABAJO!F77C1:F107C5</vt:lpstr>
      <vt:lpstr>file:///C:\SALA_PAMPA_GRANDE\sala_situacional%20-%2042.xlsx!TRABAJO2!F42C1:F69C45</vt:lpstr>
      <vt:lpstr>file:///C:\SALA_PAMPA_GRANDE\sala_situacional%20-%2042.xlsx!TRABAJO2!F100C1:F115C45</vt:lpstr>
      <vt:lpstr>file:///C:\SALA_PAMPA_GRANDE\sala_situacional%20-%2042.xlsx!TRABAJO3!%5bsala_situacional%20-%2042.xlsx%5dTRABAJO3%20Gráfico%201</vt:lpstr>
      <vt:lpstr>file:///C:\SALA_PAMPA_GRANDE\sala_situacional%20-%2042.xlsx!TRABAJO3!%5bsala_situacional%20-%2042.xlsx%5dTRABAJO3%20Gráfico%202</vt:lpstr>
      <vt:lpstr>file:///C:\SALA_PAMPA_GRANDE\sala_situacional%20-%2042.xlsx!TRABAJO!F15C9:F19C14</vt:lpstr>
      <vt:lpstr>file:///C:\SALA_PAMPA_GRANDE\sala_situacional%20-%2042.xlsx!TRABAJO!%5bsala_situacional%20-%2042.xlsx%5dTRABAJO%20Gráfico%202</vt:lpstr>
      <vt:lpstr>file:///C:\SALA_%20CORRALES\sala_situacional%20-%20SE%2041%20C.xlsx!TRABAJO!F14C1:F20C5</vt:lpstr>
      <vt:lpstr>file:///C:\SALA_%20CORRALES\sala_situacional%20-%20SE%2041%20C.xlsx!TRABAJO!F94C1:F110C5</vt:lpstr>
      <vt:lpstr>file:///C:\SALA_%20CORRALES\sala_situacional%20-%20SE%2041%20C.xlsx!TRABAJO!F50C1:F73C5</vt:lpstr>
      <vt:lpstr>file:///C:\SALA_%20CORRALES\sala_situacional%20-%20SE%2041%20C.xlsx!TRABAJO2!F35C1:F56C44</vt:lpstr>
      <vt:lpstr>file:///C:\SALA_%20CORRALES\sala_situacional%20-%20SE%2041%20C.xlsx!TRABAJO2!F88C1:F101C44</vt:lpstr>
      <vt:lpstr>file:///C:\SALA_%20CORRALES\sala_situacional%20-%20SE%2028%20C.xlsx!TRABAJO!F6C18:F10C23</vt:lpstr>
      <vt:lpstr>file:///C:\SALA_%20CORRALES\sala_situacional%20-%20SE%2041%20C.xlsx!TRABAJO3!%5bsala_situacional%20-%20SE%2041%20C.xlsx%5dTRABAJO3%20Gráfico%201</vt:lpstr>
      <vt:lpstr>file:///C:\SALA_%20CORRALES\sala_situacional%20-%20SE%2041%20C.xlsx!TRABAJO3!%5bsala_situacional%20-%20SE%2041%20C.xlsx%5dTRABAJO3%20Gráfico%202</vt:lpstr>
      <vt:lpstr>file:///C:\SALA_%20CORRALES\sala_situacional%20-%20SE%2041%20C.xlsx!TRABAJO!%5bsala_situacional%20-%20SE%2041%20C.xlsx%5dTRABAJO%20Gráfico%202</vt:lpstr>
      <vt:lpstr>file:///C:\SALA_%20CORRALES\sala_situacional%20-%20SE%2041%20C.xlsx!TRABAJO!F12C9:F16C14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Usuario</cp:lastModifiedBy>
  <cp:revision>131</cp:revision>
  <cp:lastPrinted>2024-03-20T23:17:57Z</cp:lastPrinted>
  <dcterms:created xsi:type="dcterms:W3CDTF">2023-06-21T15:50:33Z</dcterms:created>
  <dcterms:modified xsi:type="dcterms:W3CDTF">2024-10-24T19:29:59Z</dcterms:modified>
</cp:coreProperties>
</file>