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0"/>
  </p:notesMasterIdLst>
  <p:sldIdLst>
    <p:sldId id="256" r:id="rId2"/>
    <p:sldId id="257" r:id="rId3"/>
    <p:sldId id="258" r:id="rId4"/>
    <p:sldId id="262" r:id="rId5"/>
    <p:sldId id="263" r:id="rId6"/>
    <p:sldId id="261" r:id="rId7"/>
    <p:sldId id="260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86" r:id="rId18"/>
    <p:sldId id="274" r:id="rId19"/>
    <p:sldId id="275" r:id="rId20"/>
    <p:sldId id="276" r:id="rId21"/>
    <p:sldId id="277" r:id="rId22"/>
    <p:sldId id="278" r:id="rId23"/>
    <p:sldId id="279" r:id="rId24"/>
    <p:sldId id="280" r:id="rId25"/>
    <p:sldId id="281" r:id="rId26"/>
    <p:sldId id="282" r:id="rId27"/>
    <p:sldId id="283" r:id="rId28"/>
    <p:sldId id="284" r:id="rId29"/>
  </p:sldIdLst>
  <p:sldSz cx="12192000" cy="6858000"/>
  <p:notesSz cx="6888163" cy="10020300"/>
  <p:defaultTextStyle>
    <a:defPPr>
      <a:defRPr lang="es-P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08FBC"/>
    <a:srgbClr val="0044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87" autoAdjust="0"/>
    <p:restoredTop sz="87109" autoAdjust="0"/>
  </p:normalViewPr>
  <p:slideViewPr>
    <p:cSldViewPr snapToGrid="0">
      <p:cViewPr varScale="1">
        <p:scale>
          <a:sx n="98" d="100"/>
          <a:sy n="98" d="100"/>
        </p:scale>
        <p:origin x="1014" y="90"/>
      </p:cViewPr>
      <p:guideLst/>
    </p:cSldViewPr>
  </p:slideViewPr>
  <p:notesTextViewPr>
    <p:cViewPr>
      <p:scale>
        <a:sx n="300" d="100"/>
        <a:sy n="3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84500" cy="50165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PE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902075" y="0"/>
            <a:ext cx="2984500" cy="50165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50F8F3A-A864-4699-84F1-355CC3313DD8}" type="datetimeFigureOut">
              <a:rPr lang="es-PE" smtClean="0"/>
              <a:t>17/10/2024</a:t>
            </a:fld>
            <a:endParaRPr lang="es-PE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439738" y="1252538"/>
            <a:ext cx="6008687" cy="33813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PE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8975" y="4822825"/>
            <a:ext cx="5510213" cy="39449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s-PE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9518650"/>
            <a:ext cx="2984500" cy="5016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PE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902075" y="9518650"/>
            <a:ext cx="2984500" cy="5016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7B51234-9F06-487A-8F17-714A642A52E4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28530979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PE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7B51234-9F06-487A-8F17-714A642A52E4}" type="slidenum">
              <a:rPr lang="es-PE" smtClean="0"/>
              <a:t>7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69362251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PE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F57037B-F360-426A-AC61-4A7DF0B71839}" type="slidenum">
              <a:rPr lang="es-PE" smtClean="0"/>
              <a:t>28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98724652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DEB0BC6-6E8C-67FC-379E-DE6B9F2A9D8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B5317D77-C8CB-36D3-64B2-71B6DFA26BE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8B04AEF0-DFC6-D75C-1EBB-E40212E5C0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E5CE71-01F9-420F-A774-2759C184E46E}" type="datetimeFigureOut">
              <a:rPr lang="es-PE" smtClean="0"/>
              <a:t>17/10/2024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9EA6F6A7-52EB-4A2C-FA7C-094EE0C4F4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649511C6-8E68-050F-0708-BFFAE648A0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EE1584-769D-4A72-99D3-B4574981A435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77304713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296C8C8-CFD5-AF2E-6E0B-EBB2FC7DF9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4CAEA4EC-EBBA-7529-5428-95C77FA0566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0E2A8509-289D-46BD-69BD-275DFC9FD8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E5CE71-01F9-420F-A774-2759C184E46E}" type="datetimeFigureOut">
              <a:rPr lang="es-PE" smtClean="0"/>
              <a:t>17/10/2024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B8BC0F38-618F-BE07-1CBA-28064AAD4D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93F0217D-0173-D3AE-0495-42885B2E5E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EE1584-769D-4A72-99D3-B4574981A435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6295891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D71AE9BE-618A-F425-7358-450A615A513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3D427555-43B6-B089-D4AC-607F65E71F6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455D8F88-978F-B013-B835-B7D71B8750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E5CE71-01F9-420F-A774-2759C184E46E}" type="datetimeFigureOut">
              <a:rPr lang="es-PE" smtClean="0"/>
              <a:t>17/10/2024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2120ECD7-442C-D443-7D9C-6620E13D53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886F3CDC-D445-3A20-03F2-A54C13464F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EE1584-769D-4A72-99D3-B4574981A435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1714675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2DFDF2C-A3B0-AE7A-F297-45D35E772F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E3A84E50-C95D-37B3-1127-BF1324CEFB8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AA9B7E3E-BB19-6105-358A-FA4FA2DFE1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E5CE71-01F9-420F-A774-2759C184E46E}" type="datetimeFigureOut">
              <a:rPr lang="es-PE" smtClean="0"/>
              <a:t>17/10/2024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DEB41842-5C02-44DA-8A67-B9CFF23E93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0A4646A8-89C9-2BED-057B-399E3805E2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EE1584-769D-4A72-99D3-B4574981A435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2733810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AF59367-15BA-C4A8-E258-83DF9563D0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F690A0EC-B5B6-B27A-D1C7-1A7E95AF6D9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69B2617C-DB1E-60FB-E6BA-D37C060454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E5CE71-01F9-420F-A774-2759C184E46E}" type="datetimeFigureOut">
              <a:rPr lang="es-PE" smtClean="0"/>
              <a:t>17/10/2024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DAD9F5AB-693E-3D22-BBE2-3416532197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645648A4-8437-E018-EB23-55C2ADB98C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EE1584-769D-4A72-99D3-B4574981A435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1652474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550D48E-DE6C-2F1A-00D8-10602A19E0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F22A4461-E03E-05DF-F13C-A2F7962C637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47A223AE-66D3-9C30-3DD5-44FF1B0CA2A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926E6EA4-413B-9407-911B-949E46ABCC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E5CE71-01F9-420F-A774-2759C184E46E}" type="datetimeFigureOut">
              <a:rPr lang="es-PE" smtClean="0"/>
              <a:t>17/10/2024</a:t>
            </a:fld>
            <a:endParaRPr lang="es-PE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E1024001-147D-5E87-6A36-16A10C1D58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521F7946-C721-7EBB-5A6F-583AAEFA3B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EE1584-769D-4A72-99D3-B4574981A435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9771047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DA42F5F-1CB1-BCA9-5F16-B7EA14D9F0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6EC07B89-E12A-885B-582C-D50E6A6DBEC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46DF0B03-8F02-F6E1-EE29-B136C58E297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B860EE80-3B59-9EFA-F442-7F633B81D85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5F823E40-8111-08FC-5593-C420826AF4B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350880C9-AC3E-33D8-5EF3-0B8E377144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E5CE71-01F9-420F-A774-2759C184E46E}" type="datetimeFigureOut">
              <a:rPr lang="es-PE" smtClean="0"/>
              <a:t>17/10/2024</a:t>
            </a:fld>
            <a:endParaRPr lang="es-PE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136E013A-7163-3054-439F-EE64F23D0B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36D7B2E6-8541-9296-68F3-857A399952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EE1584-769D-4A72-99D3-B4574981A435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41384446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9433FA1-781F-0689-722F-1112AA4794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B8529E0E-39ED-5468-4C98-2CEB043B8E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E5CE71-01F9-420F-A774-2759C184E46E}" type="datetimeFigureOut">
              <a:rPr lang="es-PE" smtClean="0"/>
              <a:t>17/10/2024</a:t>
            </a:fld>
            <a:endParaRPr lang="es-PE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A9D401E4-94D6-157F-3B2B-F7DA1DDDAD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E2EB015F-5D49-8B67-E560-4320970F62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EE1584-769D-4A72-99D3-B4574981A435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9189369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27106B1B-6ADA-13F5-0E0B-34F1D7CEE1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E5CE71-01F9-420F-A774-2759C184E46E}" type="datetimeFigureOut">
              <a:rPr lang="es-PE" smtClean="0"/>
              <a:t>17/10/2024</a:t>
            </a:fld>
            <a:endParaRPr lang="es-PE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EAA0A0CB-CA0C-0923-FEFF-52FC338BC7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578B702A-5C8A-B7D4-ECCF-F3013EF649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EE1584-769D-4A72-99D3-B4574981A435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8798381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E3338C4-F818-6FFD-E049-9D958B4495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7D3944BB-EE87-2363-5D7F-57A6CAFAE58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27A6AAE8-1972-6089-09BD-856994E5B62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8586C77F-F167-6C94-4FD5-625FEDAA02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E5CE71-01F9-420F-A774-2759C184E46E}" type="datetimeFigureOut">
              <a:rPr lang="es-PE" smtClean="0"/>
              <a:t>17/10/2024</a:t>
            </a:fld>
            <a:endParaRPr lang="es-PE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1F57864A-CB76-C72B-318D-D06D76FABD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B410E915-8C9E-7C14-DCB6-A2CB1DC080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EE1584-769D-4A72-99D3-B4574981A435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619496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E19A722-6155-027C-00EE-DF98AEAD5F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F2E6AC90-8ACF-CBCD-DDC0-944408713C0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PE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A2A00EDD-A200-812E-9306-F385CC0C34F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E03B2826-5464-0F93-F9D9-DEA0442A7E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E5CE71-01F9-420F-A774-2759C184E46E}" type="datetimeFigureOut">
              <a:rPr lang="es-PE" smtClean="0"/>
              <a:t>17/10/2024</a:t>
            </a:fld>
            <a:endParaRPr lang="es-PE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040C6B00-ADE4-8FF8-7D25-1CC87CF440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8DE88650-5054-47EF-1DC7-CA836AACA6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EE1584-769D-4A72-99D3-B4574981A435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5171929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A7325AB8-E8CF-7136-CD50-5CD7189F18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2878BE93-88BE-EC26-C1AD-23E0711B92C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B022A251-ED56-F7D0-8F88-FFC1E26EEDD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0E5CE71-01F9-420F-A774-2759C184E46E}" type="datetimeFigureOut">
              <a:rPr lang="es-PE" smtClean="0"/>
              <a:t>17/10/2024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18A4E93C-9E1D-7E5E-032F-60869AE08D6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8360D448-FD38-0729-F711-427761A692D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1EE1584-769D-4A72-99D3-B4574981A435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4450878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P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image" Target="../media/image2.jpeg"/><Relationship Id="rId7" Type="http://schemas.openxmlformats.org/officeDocument/2006/relationships/image" Target="../media/image6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Relationship Id="rId9" Type="http://schemas.openxmlformats.org/officeDocument/2006/relationships/image" Target="../media/image8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emf"/><Relationship Id="rId7" Type="http://schemas.openxmlformats.org/officeDocument/2006/relationships/image" Target="../media/image26.emf"/><Relationship Id="rId2" Type="http://schemas.openxmlformats.org/officeDocument/2006/relationships/oleObject" Target="file:///C:\SALA_PAMPA_GRANDE\sala_situacional%20-%2040.xlsx!TRABAJO!F15C1:F21C5" TargetMode="External"/><Relationship Id="rId1" Type="http://schemas.openxmlformats.org/officeDocument/2006/relationships/slideLayout" Target="../slideLayouts/slideLayout7.xml"/><Relationship Id="rId6" Type="http://schemas.openxmlformats.org/officeDocument/2006/relationships/oleObject" Target="file:///C:\SALA_PAMPA_GRANDE\sala_situacional%20-%2040.xlsx!TRABAJO!F133C1:F146C5" TargetMode="External"/><Relationship Id="rId5" Type="http://schemas.openxmlformats.org/officeDocument/2006/relationships/image" Target="../media/image25.emf"/><Relationship Id="rId4" Type="http://schemas.openxmlformats.org/officeDocument/2006/relationships/oleObject" Target="file:///C:\SALA_PAMPA_GRANDE\sala_situacional%20-%2040.xlsx!TRABAJO!F77C1:F107C5" TargetMode="Externa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emf"/><Relationship Id="rId2" Type="http://schemas.openxmlformats.org/officeDocument/2006/relationships/oleObject" Target="file:///C:\SALA_PAMPA_GRANDE\sala_situacional%20-%2040.xlsx!TRABAJO2!F42C1:F69C43" TargetMode="Externa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emf"/><Relationship Id="rId2" Type="http://schemas.openxmlformats.org/officeDocument/2006/relationships/oleObject" Target="file:///C:\SALA_PAMPA_GRANDE\sala_situacional%20-%2040.xlsx!TRABAJO2!F101C1:F115C43" TargetMode="Externa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oleObject" Target="file:///C:\SALA_PAMPA_GRANDE\sala_situacional%20-%2040.xlsx!TRABAJO!F15C9:F19C14" TargetMode="External"/><Relationship Id="rId3" Type="http://schemas.openxmlformats.org/officeDocument/2006/relationships/image" Target="../media/image29.emf"/><Relationship Id="rId7" Type="http://schemas.openxmlformats.org/officeDocument/2006/relationships/image" Target="../media/image31.emf"/><Relationship Id="rId2" Type="http://schemas.openxmlformats.org/officeDocument/2006/relationships/oleObject" Target="file:///C:\SALA_PAMPA_GRANDE\sala_situacional%20-%2040.xlsx!TRABAJO3!%5bsala_situacional%20-%2040.xlsx%5dTRABAJO3%20Gr&#225;fico%201" TargetMode="External"/><Relationship Id="rId1" Type="http://schemas.openxmlformats.org/officeDocument/2006/relationships/slideLayout" Target="../slideLayouts/slideLayout7.xml"/><Relationship Id="rId6" Type="http://schemas.openxmlformats.org/officeDocument/2006/relationships/oleObject" Target="file:///C:\SALA_PAMPA_GRANDE\sala_situacional%20-%2040.xlsx!TRABAJO!%5bsala_situacional%20-%2040.xlsx%5dTRABAJO%20Gr&#225;fico%202" TargetMode="External"/><Relationship Id="rId5" Type="http://schemas.openxmlformats.org/officeDocument/2006/relationships/image" Target="../media/image30.emf"/><Relationship Id="rId4" Type="http://schemas.openxmlformats.org/officeDocument/2006/relationships/oleObject" Target="file:///C:\SALA_PAMPA_GRANDE\sala_situacional%20-%2040.xlsx!TRABAJO3!%5bsala_situacional%20-%2040.xlsx%5dTRABAJO3%20Gr&#225;fico%202" TargetMode="External"/><Relationship Id="rId9" Type="http://schemas.openxmlformats.org/officeDocument/2006/relationships/image" Target="../media/image32.emf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jpeg"/><Relationship Id="rId3" Type="http://schemas.openxmlformats.org/officeDocument/2006/relationships/image" Target="../media/image7.jpeg"/><Relationship Id="rId7" Type="http://schemas.openxmlformats.org/officeDocument/2006/relationships/image" Target="../media/image36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5.jpeg"/><Relationship Id="rId5" Type="http://schemas.openxmlformats.org/officeDocument/2006/relationships/image" Target="../media/image34.jpeg"/><Relationship Id="rId10" Type="http://schemas.openxmlformats.org/officeDocument/2006/relationships/image" Target="../media/image39.jpeg"/><Relationship Id="rId4" Type="http://schemas.openxmlformats.org/officeDocument/2006/relationships/image" Target="../media/image8.jpeg"/><Relationship Id="rId9" Type="http://schemas.openxmlformats.org/officeDocument/2006/relationships/image" Target="../media/image38.jpe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emf"/><Relationship Id="rId7" Type="http://schemas.openxmlformats.org/officeDocument/2006/relationships/image" Target="../media/image42.emf"/><Relationship Id="rId2" Type="http://schemas.openxmlformats.org/officeDocument/2006/relationships/oleObject" Target="file:///C:\SALA_%20CORRALES\sala_situacional%20-%20SE%2040%20C.xlsx!TRABAJO!F14C1:F20C5" TargetMode="External"/><Relationship Id="rId1" Type="http://schemas.openxmlformats.org/officeDocument/2006/relationships/slideLayout" Target="../slideLayouts/slideLayout7.xml"/><Relationship Id="rId6" Type="http://schemas.openxmlformats.org/officeDocument/2006/relationships/oleObject" Target="file:///C:\SALA_%20CORRALES\sala_situacional%20-%20SE%2041%20C.xlsx!TRABAJO!F94C1:F110C5" TargetMode="External"/><Relationship Id="rId5" Type="http://schemas.openxmlformats.org/officeDocument/2006/relationships/image" Target="../media/image41.emf"/><Relationship Id="rId4" Type="http://schemas.openxmlformats.org/officeDocument/2006/relationships/oleObject" Target="file:///C:\SALA_%20CORRALES\sala_situacional%20-%20SE%2040%20C.xlsx!TRABAJO!F50C1:F73C5" TargetMode="Externa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emf"/><Relationship Id="rId2" Type="http://schemas.openxmlformats.org/officeDocument/2006/relationships/oleObject" Target="file:///C:\SALA_%20CORRALES\sala_situacional%20-%20SE%2040%20C.xlsx!TRABAJO2!F35C1:F56C43" TargetMode="Externa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emf"/><Relationship Id="rId2" Type="http://schemas.openxmlformats.org/officeDocument/2006/relationships/oleObject" Target="file:///C:\SALA_%20CORRALES\sala_situacional%20-%20SE%2040%20C.xlsx!TRABAJO2!F88C1:F101C43" TargetMode="Externa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oleObject" Target="file:///C:\SALA_%20CORRALES\sala_situacional%20-%20SE%2040%20C.xlsx!TRABAJO!%5bsala_situacional%20-%20SE%2040%20C.xlsx%5dTRABAJO%20Gr&#225;fico%202" TargetMode="External"/><Relationship Id="rId3" Type="http://schemas.openxmlformats.org/officeDocument/2006/relationships/image" Target="../media/image45.emf"/><Relationship Id="rId7" Type="http://schemas.openxmlformats.org/officeDocument/2006/relationships/image" Target="../media/image47.emf"/><Relationship Id="rId2" Type="http://schemas.openxmlformats.org/officeDocument/2006/relationships/oleObject" Target="file:///C:\SALA_%20CORRALES\sala_situacional%20-%20SE%2028%20C.xlsx!TRABAJO!F6C18:F10C23" TargetMode="External"/><Relationship Id="rId1" Type="http://schemas.openxmlformats.org/officeDocument/2006/relationships/slideLayout" Target="../slideLayouts/slideLayout7.xml"/><Relationship Id="rId6" Type="http://schemas.openxmlformats.org/officeDocument/2006/relationships/oleObject" Target="file:///C:\SALA_%20CORRALES\sala_situacional%20-%20SE%2040%20C.xlsx!TRABAJO3!%5bsala_situacional%20-%20SE%2040%20C.xlsx%5dTRABAJO3%20Gr&#225;fico%202" TargetMode="External"/><Relationship Id="rId11" Type="http://schemas.openxmlformats.org/officeDocument/2006/relationships/image" Target="../media/image49.emf"/><Relationship Id="rId5" Type="http://schemas.openxmlformats.org/officeDocument/2006/relationships/image" Target="../media/image46.emf"/><Relationship Id="rId10" Type="http://schemas.openxmlformats.org/officeDocument/2006/relationships/oleObject" Target="file:///C:\SALA_%20CORRALES\sala_situacional%20-%20SE%2040%20C.xlsx!TRABAJO!F12C9:F16C14" TargetMode="External"/><Relationship Id="rId4" Type="http://schemas.openxmlformats.org/officeDocument/2006/relationships/oleObject" Target="file:///C:\SALA_%20CORRALES\sala_situacional%20-%20SE%2040%20C.xlsx!TRABAJO3!%5bsala_situacional%20-%20SE%2040%20C.xlsx%5dTRABAJO3%20Gr&#225;fico%201" TargetMode="External"/><Relationship Id="rId9" Type="http://schemas.openxmlformats.org/officeDocument/2006/relationships/image" Target="../media/image48.emf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4.jpeg"/><Relationship Id="rId3" Type="http://schemas.openxmlformats.org/officeDocument/2006/relationships/image" Target="../media/image7.jpeg"/><Relationship Id="rId7" Type="http://schemas.openxmlformats.org/officeDocument/2006/relationships/image" Target="../media/image53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2.jpeg"/><Relationship Id="rId5" Type="http://schemas.openxmlformats.org/officeDocument/2006/relationships/image" Target="../media/image51.jpeg"/><Relationship Id="rId4" Type="http://schemas.openxmlformats.org/officeDocument/2006/relationships/image" Target="../media/image8.jpe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emf"/><Relationship Id="rId2" Type="http://schemas.openxmlformats.org/officeDocument/2006/relationships/image" Target="../media/image55.em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7.emf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emf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emf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image" Target="../media/image60.em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4.emf"/><Relationship Id="rId5" Type="http://schemas.openxmlformats.org/officeDocument/2006/relationships/image" Target="../media/image63.png"/><Relationship Id="rId4" Type="http://schemas.openxmlformats.org/officeDocument/2006/relationships/image" Target="../media/image62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7" Type="http://schemas.openxmlformats.org/officeDocument/2006/relationships/image" Target="../media/image11.emf"/><Relationship Id="rId2" Type="http://schemas.openxmlformats.org/officeDocument/2006/relationships/oleObject" Target="file:///C:\Users\cdcpe\Downloads\Sala_situacional_ZA-40.xlsx!TRABAJO!F13C1:F19C5" TargetMode="External"/><Relationship Id="rId1" Type="http://schemas.openxmlformats.org/officeDocument/2006/relationships/slideLayout" Target="../slideLayouts/slideLayout7.xml"/><Relationship Id="rId6" Type="http://schemas.openxmlformats.org/officeDocument/2006/relationships/oleObject" Target="file:///C:\Users\cdcpe\Downloads\Sala_situacional_ZA-40.xlsx!TRABAJO!F120C1:F135C5" TargetMode="External"/><Relationship Id="rId5" Type="http://schemas.openxmlformats.org/officeDocument/2006/relationships/image" Target="../media/image10.emf"/><Relationship Id="rId4" Type="http://schemas.openxmlformats.org/officeDocument/2006/relationships/oleObject" Target="file:///C:\Users\cdcpe\Downloads\Sala_situacional_ZA-40.xlsx!TRABAJO!F58C1:F86C5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emf"/><Relationship Id="rId2" Type="http://schemas.openxmlformats.org/officeDocument/2006/relationships/oleObject" Target="file:///C:\Users\cdcpe\Downloads\Sala_situacional_ZA-40.xlsx!TRABAJO2!F35C1:F59C43" TargetMode="Externa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emf"/><Relationship Id="rId2" Type="http://schemas.openxmlformats.org/officeDocument/2006/relationships/oleObject" Target="file:///C:\Users\cdcpe\Downloads\Sala_situacional_ZA-40.xlsx!TRABAJO2!F88C1:F101C43" TargetMode="Externa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oleObject" Target="file:///C:\Users\cdcpe\Downloads\Sala_situacional_ZA-40.xlsx!TRABAJO!%5bSala_situacional_ZA-40.xlsx%5dTRABAJO%20Gr&#225;fico%202" TargetMode="External"/><Relationship Id="rId3" Type="http://schemas.openxmlformats.org/officeDocument/2006/relationships/image" Target="../media/image14.emf"/><Relationship Id="rId7" Type="http://schemas.openxmlformats.org/officeDocument/2006/relationships/image" Target="../media/image16.emf"/><Relationship Id="rId2" Type="http://schemas.openxmlformats.org/officeDocument/2006/relationships/oleObject" Target="file:///C:\Users\cdcpe\Downloads\Sala_situacional_ZA-40.xlsx!TRABAJO3!%5bSala_situacional_ZA-40.xlsx%5dTRABAJO3%20Gr&#225;fico%201" TargetMode="External"/><Relationship Id="rId1" Type="http://schemas.openxmlformats.org/officeDocument/2006/relationships/slideLayout" Target="../slideLayouts/slideLayout7.xml"/><Relationship Id="rId6" Type="http://schemas.openxmlformats.org/officeDocument/2006/relationships/oleObject" Target="file:///C:\Users\cdcpe\Downloads\Sala_situacional_ZA-40.xlsx!TRABAJO!F13C9:F17C14" TargetMode="External"/><Relationship Id="rId5" Type="http://schemas.openxmlformats.org/officeDocument/2006/relationships/image" Target="../media/image15.emf"/><Relationship Id="rId4" Type="http://schemas.openxmlformats.org/officeDocument/2006/relationships/oleObject" Target="file:///C:\Users\cdcpe\Downloads\Sala_situacional_ZA-40.xlsx!TRABAJO3!%5bSala_situacional_ZA-40.xlsx%5dTRABAJO3%20Gr&#225;fico%202" TargetMode="External"/><Relationship Id="rId9" Type="http://schemas.openxmlformats.org/officeDocument/2006/relationships/image" Target="../media/image17.em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image" Target="../media/image19.jpeg"/><Relationship Id="rId7" Type="http://schemas.openxmlformats.org/officeDocument/2006/relationships/image" Target="../media/image2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1.jpeg"/><Relationship Id="rId5" Type="http://schemas.openxmlformats.org/officeDocument/2006/relationships/image" Target="../media/image20.jpeg"/><Relationship Id="rId4" Type="http://schemas.openxmlformats.org/officeDocument/2006/relationships/image" Target="../media/image8.jpe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B55E8BC6-E2CC-04B3-083E-651A79D9DC09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2035"/>
          <a:stretch/>
        </p:blipFill>
        <p:spPr>
          <a:xfrm>
            <a:off x="2843868" y="-69285"/>
            <a:ext cx="9348133" cy="6984004"/>
          </a:xfrm>
          <a:prstGeom prst="rect">
            <a:avLst/>
          </a:prstGeom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2E614AE4-32A9-90A5-172E-C41B4BBFB6A0}"/>
              </a:ext>
            </a:extLst>
          </p:cNvPr>
          <p:cNvSpPr txBox="1"/>
          <p:nvPr/>
        </p:nvSpPr>
        <p:spPr>
          <a:xfrm>
            <a:off x="3410757" y="5209863"/>
            <a:ext cx="543962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000" b="1" dirty="0">
                <a:solidFill>
                  <a:srgbClr val="0044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Rounded MT Bold" panose="020F0704030504030204" pitchFamily="34" charset="0"/>
              </a:rPr>
              <a:t>SALA SITUACIONAL DENGUE</a:t>
            </a:r>
          </a:p>
          <a:p>
            <a:pPr algn="ctr"/>
            <a:r>
              <a:rPr lang="es-ES" sz="2000" b="1" dirty="0">
                <a:solidFill>
                  <a:srgbClr val="0044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Rounded MT Bold" panose="020F0704030504030204" pitchFamily="34" charset="0"/>
              </a:rPr>
              <a:t>MICRORED DE ZARUMILLA</a:t>
            </a:r>
            <a:endParaRPr lang="es-PE" sz="2000" b="1" dirty="0">
              <a:solidFill>
                <a:srgbClr val="0044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Rounded MT Bold" panose="020F0704030504030204" pitchFamily="34" charset="0"/>
            </a:endParaRP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31A5A7CD-EFA1-4DE2-CE5F-D9D8D21AE8D8}"/>
              </a:ext>
            </a:extLst>
          </p:cNvPr>
          <p:cNvSpPr txBox="1"/>
          <p:nvPr/>
        </p:nvSpPr>
        <p:spPr>
          <a:xfrm>
            <a:off x="3544981" y="5987124"/>
            <a:ext cx="522151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400" b="1" dirty="0">
                <a:solidFill>
                  <a:srgbClr val="108FB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</a:rPr>
              <a:t>Semana Epidemiológica 41</a:t>
            </a:r>
            <a:endParaRPr lang="es-PE" sz="2400" b="1" dirty="0">
              <a:solidFill>
                <a:srgbClr val="108FB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8" name="Rectángulo 7">
            <a:extLst>
              <a:ext uri="{FF2B5EF4-FFF2-40B4-BE49-F238E27FC236}">
                <a16:creationId xmlns:a16="http://schemas.microsoft.com/office/drawing/2014/main" id="{3CE3FAC5-3267-D760-1824-1B8A65F144A0}"/>
              </a:ext>
            </a:extLst>
          </p:cNvPr>
          <p:cNvSpPr/>
          <p:nvPr/>
        </p:nvSpPr>
        <p:spPr>
          <a:xfrm>
            <a:off x="0" y="0"/>
            <a:ext cx="1266737" cy="6858000"/>
          </a:xfrm>
          <a:prstGeom prst="rect">
            <a:avLst/>
          </a:prstGeom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12" name="Imagen 11">
            <a:extLst>
              <a:ext uri="{FF2B5EF4-FFF2-40B4-BE49-F238E27FC236}">
                <a16:creationId xmlns:a16="http://schemas.microsoft.com/office/drawing/2014/main" id="{33F91321-9052-4EA5-86B5-8C99AC435F2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199" y="60536"/>
            <a:ext cx="988331" cy="131777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4" name="Imagen 13">
            <a:extLst>
              <a:ext uri="{FF2B5EF4-FFF2-40B4-BE49-F238E27FC236}">
                <a16:creationId xmlns:a16="http://schemas.microsoft.com/office/drawing/2014/main" id="{185B37F3-0091-A4D0-73F2-0BCA9843E3A9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056" r="2987"/>
          <a:stretch/>
        </p:blipFill>
        <p:spPr>
          <a:xfrm>
            <a:off x="-54171" y="1455905"/>
            <a:ext cx="1302791" cy="158959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6" name="Imagen 15">
            <a:extLst>
              <a:ext uri="{FF2B5EF4-FFF2-40B4-BE49-F238E27FC236}">
                <a16:creationId xmlns:a16="http://schemas.microsoft.com/office/drawing/2014/main" id="{F1A3B8C1-EBEF-C8AF-FF30-F48D4FEC9F99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022" b="12699"/>
          <a:stretch/>
        </p:blipFill>
        <p:spPr>
          <a:xfrm>
            <a:off x="50083" y="2925452"/>
            <a:ext cx="1166567" cy="145590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8" name="Imagen 17">
            <a:extLst>
              <a:ext uri="{FF2B5EF4-FFF2-40B4-BE49-F238E27FC236}">
                <a16:creationId xmlns:a16="http://schemas.microsoft.com/office/drawing/2014/main" id="{6548DAAF-9E3D-4623-5535-1BA1755AFA77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317"/>
          <a:stretch/>
        </p:blipFill>
        <p:spPr>
          <a:xfrm>
            <a:off x="54234" y="4259245"/>
            <a:ext cx="1158263" cy="138501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2" name="Imagen 21">
            <a:extLst>
              <a:ext uri="{FF2B5EF4-FFF2-40B4-BE49-F238E27FC236}">
                <a16:creationId xmlns:a16="http://schemas.microsoft.com/office/drawing/2014/main" id="{25816AAF-EE50-4335-925C-517FA2CF52A3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865" r="6218"/>
          <a:stretch/>
        </p:blipFill>
        <p:spPr>
          <a:xfrm>
            <a:off x="119476" y="5595098"/>
            <a:ext cx="958455" cy="119699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28" name="Picture 4" descr="Ciclos de la vida de los mosquitos de la especie Aedes | Mosquitos | CDC">
            <a:extLst>
              <a:ext uri="{FF2B5EF4-FFF2-40B4-BE49-F238E27FC236}">
                <a16:creationId xmlns:a16="http://schemas.microsoft.com/office/drawing/2014/main" id="{55F2ACF7-30F3-9773-FE0F-20109D70E0A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23089" y="583873"/>
            <a:ext cx="2136154" cy="1588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3" name="CuadroTexto 22">
            <a:extLst>
              <a:ext uri="{FF2B5EF4-FFF2-40B4-BE49-F238E27FC236}">
                <a16:creationId xmlns:a16="http://schemas.microsoft.com/office/drawing/2014/main" id="{71856DF7-7471-6E8E-AC93-71407EBCEFA4}"/>
              </a:ext>
            </a:extLst>
          </p:cNvPr>
          <p:cNvSpPr txBox="1"/>
          <p:nvPr/>
        </p:nvSpPr>
        <p:spPr>
          <a:xfrm>
            <a:off x="3803078" y="1225073"/>
            <a:ext cx="776175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900" dirty="0">
                <a:latin typeface="Arial Narrow" panose="020B0606020202030204" pitchFamily="34" charset="0"/>
              </a:rPr>
              <a:t>Ciclos de vida</a:t>
            </a:r>
            <a:endParaRPr lang="es-PE" sz="900" dirty="0">
              <a:latin typeface="Arial Narrow" panose="020B0606020202030204" pitchFamily="34" charset="0"/>
            </a:endParaRPr>
          </a:p>
        </p:txBody>
      </p:sp>
      <p:pic>
        <p:nvPicPr>
          <p:cNvPr id="1034" name="Picture 10" descr="Cómo prevenir el dengue – CDC MINSA">
            <a:extLst>
              <a:ext uri="{FF2B5EF4-FFF2-40B4-BE49-F238E27FC236}">
                <a16:creationId xmlns:a16="http://schemas.microsoft.com/office/drawing/2014/main" id="{CBAEEB16-3510-7765-EEA1-BBB2C029EEF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48132" y="3269570"/>
            <a:ext cx="2607316" cy="18043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4" name="CuadroTexto 23">
            <a:extLst>
              <a:ext uri="{FF2B5EF4-FFF2-40B4-BE49-F238E27FC236}">
                <a16:creationId xmlns:a16="http://schemas.microsoft.com/office/drawing/2014/main" id="{D032C823-09B1-BAB5-2E18-A8A50E982F91}"/>
              </a:ext>
            </a:extLst>
          </p:cNvPr>
          <p:cNvSpPr txBox="1"/>
          <p:nvPr/>
        </p:nvSpPr>
        <p:spPr>
          <a:xfrm>
            <a:off x="10175845" y="3045504"/>
            <a:ext cx="1602297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900" dirty="0">
                <a:latin typeface="Arial Narrow" panose="020B0606020202030204" pitchFamily="34" charset="0"/>
              </a:rPr>
              <a:t>¿Cómo se transmite el Dengue?</a:t>
            </a:r>
            <a:endParaRPr lang="es-PE" sz="900" dirty="0"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0913031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1">
            <a:extLst>
              <a:ext uri="{FF2B5EF4-FFF2-40B4-BE49-F238E27FC236}">
                <a16:creationId xmlns:a16="http://schemas.microsoft.com/office/drawing/2014/main" id="{04A92F64-5378-8101-0F28-EED79264E91E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12192000" cy="1190169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PE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COMPORTAMIENTO DEL DENGUE</a:t>
            </a:r>
            <a:br>
              <a:rPr lang="es-PE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s-PE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MICRORED DE PAMPA GRANDE –  SE (01-41)</a:t>
            </a:r>
          </a:p>
          <a:p>
            <a:pPr algn="ctr"/>
            <a:endParaRPr lang="es-PE" sz="3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Marcador de pie de página 3">
            <a:extLst>
              <a:ext uri="{FF2B5EF4-FFF2-40B4-BE49-F238E27FC236}">
                <a16:creationId xmlns:a16="http://schemas.microsoft.com/office/drawing/2014/main" id="{2AF56DFF-2AF7-5DD8-2676-DD0B6569CE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-50334" y="6576765"/>
            <a:ext cx="3733102" cy="365125"/>
          </a:xfrm>
        </p:spPr>
        <p:txBody>
          <a:bodyPr/>
          <a:lstStyle/>
          <a:p>
            <a:pPr algn="l"/>
            <a:r>
              <a:rPr lang="es-ES" dirty="0"/>
              <a:t>Fuente: Tumbes/Notiweb-CDC/MINSA (*) Hasta la SE41</a:t>
            </a:r>
            <a:endParaRPr lang="es-PE" dirty="0"/>
          </a:p>
        </p:txBody>
      </p:sp>
      <p:graphicFrame>
        <p:nvGraphicFramePr>
          <p:cNvPr id="3" name="Objeto 2">
            <a:extLst>
              <a:ext uri="{FF2B5EF4-FFF2-40B4-BE49-F238E27FC236}">
                <a16:creationId xmlns:a16="http://schemas.microsoft.com/office/drawing/2014/main" id="{D3E00E04-D623-F8C1-D828-296FF1F7369D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32791" y="1522964"/>
          <a:ext cx="5121275" cy="17748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2" imgW="5120640" imgH="1775547" progId="Excel.Sheet.12">
                  <p:link updateAutomatic="1"/>
                </p:oleObj>
              </mc:Choice>
              <mc:Fallback>
                <p:oleObj name="Worksheet" r:id="rId2" imgW="5120640" imgH="1775547" progId="Excel.Sheet.12">
                  <p:link updateAutomatic="1"/>
                  <p:pic>
                    <p:nvPicPr>
                      <p:cNvPr id="3" name="Objeto 2">
                        <a:extLst>
                          <a:ext uri="{FF2B5EF4-FFF2-40B4-BE49-F238E27FC236}">
                            <a16:creationId xmlns:a16="http://schemas.microsoft.com/office/drawing/2014/main" id="{D3E00E04-D623-F8C1-D828-296FF1F7369D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332791" y="1522964"/>
                        <a:ext cx="5121275" cy="17748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Objeto 4">
            <a:extLst>
              <a:ext uri="{FF2B5EF4-FFF2-40B4-BE49-F238E27FC236}">
                <a16:creationId xmlns:a16="http://schemas.microsoft.com/office/drawing/2014/main" id="{7575A77F-B95F-EA41-D3D2-7EC759BCCC82}"/>
              </a:ext>
            </a:extLst>
          </p:cNvPr>
          <p:cNvGraphicFramePr>
            <a:graphicFrameLocks noChangeAspect="1"/>
          </p:cNvGraphicFramePr>
          <p:nvPr/>
        </p:nvGraphicFramePr>
        <p:xfrm>
          <a:off x="6586473" y="1325314"/>
          <a:ext cx="5121275" cy="54340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4" imgW="5120640" imgH="5433242" progId="Excel.Sheet.12">
                  <p:link updateAutomatic="1"/>
                </p:oleObj>
              </mc:Choice>
              <mc:Fallback>
                <p:oleObj name="Worksheet" r:id="rId4" imgW="5120640" imgH="5433242" progId="Excel.Sheet.12">
                  <p:link updateAutomatic="1"/>
                  <p:pic>
                    <p:nvPicPr>
                      <p:cNvPr id="5" name="Objeto 4">
                        <a:extLst>
                          <a:ext uri="{FF2B5EF4-FFF2-40B4-BE49-F238E27FC236}">
                            <a16:creationId xmlns:a16="http://schemas.microsoft.com/office/drawing/2014/main" id="{7575A77F-B95F-EA41-D3D2-7EC759BCCC82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6586473" y="1325314"/>
                        <a:ext cx="5121275" cy="543401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Objeto 7">
            <a:extLst>
              <a:ext uri="{FF2B5EF4-FFF2-40B4-BE49-F238E27FC236}">
                <a16:creationId xmlns:a16="http://schemas.microsoft.com/office/drawing/2014/main" id="{4D1B8A1B-2938-1D95-4BB4-6BFFDB842856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60318" y="3576789"/>
          <a:ext cx="5121275" cy="27209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6" imgW="5120640" imgH="2720458" progId="Excel.Sheet.12">
                  <p:link updateAutomatic="1"/>
                </p:oleObj>
              </mc:Choice>
              <mc:Fallback>
                <p:oleObj name="Worksheet" r:id="rId6" imgW="5120640" imgH="2720458" progId="Excel.Sheet.12">
                  <p:link updateAutomatic="1"/>
                  <p:pic>
                    <p:nvPicPr>
                      <p:cNvPr id="8" name="Objeto 7">
                        <a:extLst>
                          <a:ext uri="{FF2B5EF4-FFF2-40B4-BE49-F238E27FC236}">
                            <a16:creationId xmlns:a16="http://schemas.microsoft.com/office/drawing/2014/main" id="{4D1B8A1B-2938-1D95-4BB4-6BFFDB842856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260318" y="3576789"/>
                        <a:ext cx="5121275" cy="27209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74686636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1">
            <a:extLst>
              <a:ext uri="{FF2B5EF4-FFF2-40B4-BE49-F238E27FC236}">
                <a16:creationId xmlns:a16="http://schemas.microsoft.com/office/drawing/2014/main" id="{04A92F64-5378-8101-0F28-EED79264E91E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12192000" cy="1190169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PE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COMPORTAMIENTO DEL DENGUE</a:t>
            </a:r>
            <a:br>
              <a:rPr lang="es-PE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s-PE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MICRORED DE PAMPA GRANDE –  SE (01-41)</a:t>
            </a:r>
          </a:p>
          <a:p>
            <a:pPr algn="ctr"/>
            <a:endParaRPr lang="es-PE" sz="3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Marcador de pie de página 3">
            <a:extLst>
              <a:ext uri="{FF2B5EF4-FFF2-40B4-BE49-F238E27FC236}">
                <a16:creationId xmlns:a16="http://schemas.microsoft.com/office/drawing/2014/main" id="{2AF56DFF-2AF7-5DD8-2676-DD0B6569CE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-50334" y="6576765"/>
            <a:ext cx="3733102" cy="365125"/>
          </a:xfrm>
        </p:spPr>
        <p:txBody>
          <a:bodyPr/>
          <a:lstStyle/>
          <a:p>
            <a:pPr algn="l"/>
            <a:r>
              <a:rPr lang="es-ES" dirty="0"/>
              <a:t>Fuente: Tumbes/Notiweb-CDC/MINSA (*) Hasta la SE41</a:t>
            </a:r>
            <a:endParaRPr lang="es-PE" dirty="0"/>
          </a:p>
        </p:txBody>
      </p:sp>
      <p:graphicFrame>
        <p:nvGraphicFramePr>
          <p:cNvPr id="3" name="Objeto 2">
            <a:extLst>
              <a:ext uri="{FF2B5EF4-FFF2-40B4-BE49-F238E27FC236}">
                <a16:creationId xmlns:a16="http://schemas.microsoft.com/office/drawing/2014/main" id="{06E854F7-70B1-B6B9-7405-E4342A500348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28554" y="1433997"/>
          <a:ext cx="11935973" cy="371650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2" imgW="31562111" imgH="7650543" progId="Excel.Sheet.12">
                  <p:link updateAutomatic="1"/>
                </p:oleObj>
              </mc:Choice>
              <mc:Fallback>
                <p:oleObj name="Worksheet" r:id="rId2" imgW="31562111" imgH="7650543" progId="Excel.Sheet.12">
                  <p:link updateAutomatic="1"/>
                  <p:pic>
                    <p:nvPicPr>
                      <p:cNvPr id="3" name="Objeto 2">
                        <a:extLst>
                          <a:ext uri="{FF2B5EF4-FFF2-40B4-BE49-F238E27FC236}">
                            <a16:creationId xmlns:a16="http://schemas.microsoft.com/office/drawing/2014/main" id="{06E854F7-70B1-B6B9-7405-E4342A500348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128554" y="1433997"/>
                        <a:ext cx="11935973" cy="371650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69708144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1">
            <a:extLst>
              <a:ext uri="{FF2B5EF4-FFF2-40B4-BE49-F238E27FC236}">
                <a16:creationId xmlns:a16="http://schemas.microsoft.com/office/drawing/2014/main" id="{04A92F64-5378-8101-0F28-EED79264E91E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12192000" cy="1190169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PE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COMPORTAMIENTO DEL DENGUE</a:t>
            </a:r>
            <a:br>
              <a:rPr lang="es-PE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s-PE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MICRORED DE PAMPA GRANDE –  SE (01-41)</a:t>
            </a:r>
          </a:p>
          <a:p>
            <a:pPr algn="ctr"/>
            <a:endParaRPr lang="es-PE" sz="3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Marcador de pie de página 3">
            <a:extLst>
              <a:ext uri="{FF2B5EF4-FFF2-40B4-BE49-F238E27FC236}">
                <a16:creationId xmlns:a16="http://schemas.microsoft.com/office/drawing/2014/main" id="{2AF56DFF-2AF7-5DD8-2676-DD0B6569CE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-50334" y="6576765"/>
            <a:ext cx="3733102" cy="365125"/>
          </a:xfrm>
        </p:spPr>
        <p:txBody>
          <a:bodyPr/>
          <a:lstStyle/>
          <a:p>
            <a:pPr algn="l"/>
            <a:r>
              <a:rPr lang="es-ES" dirty="0"/>
              <a:t>Fuente: Tumbes/Notiweb-CDC/MINSA (*) Hasta la SE41</a:t>
            </a:r>
            <a:endParaRPr lang="es-PE" dirty="0"/>
          </a:p>
        </p:txBody>
      </p:sp>
      <p:graphicFrame>
        <p:nvGraphicFramePr>
          <p:cNvPr id="2" name="Objeto 1">
            <a:extLst>
              <a:ext uri="{FF2B5EF4-FFF2-40B4-BE49-F238E27FC236}">
                <a16:creationId xmlns:a16="http://schemas.microsoft.com/office/drawing/2014/main" id="{B93208CA-DB2E-EB20-8069-62EB0791346A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48282" y="1582542"/>
          <a:ext cx="11895436" cy="269087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2" imgW="31562111" imgH="3741270" progId="Excel.Sheet.12">
                  <p:link updateAutomatic="1"/>
                </p:oleObj>
              </mc:Choice>
              <mc:Fallback>
                <p:oleObj name="Worksheet" r:id="rId2" imgW="31562111" imgH="3741270" progId="Excel.Sheet.12">
                  <p:link updateAutomatic="1"/>
                  <p:pic>
                    <p:nvPicPr>
                      <p:cNvPr id="2" name="Objeto 1">
                        <a:extLst>
                          <a:ext uri="{FF2B5EF4-FFF2-40B4-BE49-F238E27FC236}">
                            <a16:creationId xmlns:a16="http://schemas.microsoft.com/office/drawing/2014/main" id="{B93208CA-DB2E-EB20-8069-62EB0791346A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148282" y="1582542"/>
                        <a:ext cx="11895436" cy="269087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08100835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1">
            <a:extLst>
              <a:ext uri="{FF2B5EF4-FFF2-40B4-BE49-F238E27FC236}">
                <a16:creationId xmlns:a16="http://schemas.microsoft.com/office/drawing/2014/main" id="{04A92F64-5378-8101-0F28-EED79264E91E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12192000" cy="1190169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PE" sz="40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COMPORTAMIENTO DEL DENGUE</a:t>
            </a:r>
            <a:br>
              <a:rPr lang="es-PE" sz="40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</a:br>
            <a:r>
              <a:rPr lang="es-PE" sz="36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MICRORED DE PAMPA GRANDE –  SE (01-41)</a:t>
            </a:r>
          </a:p>
          <a:p>
            <a:pPr algn="ctr"/>
            <a:endParaRPr lang="es-PE" sz="3600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9" name="Marcador de pie de página 3">
            <a:extLst>
              <a:ext uri="{FF2B5EF4-FFF2-40B4-BE49-F238E27FC236}">
                <a16:creationId xmlns:a16="http://schemas.microsoft.com/office/drawing/2014/main" id="{25DEDA24-BA4E-1869-F13E-728BFDCBB6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0" y="6551598"/>
            <a:ext cx="3733102" cy="365125"/>
          </a:xfrm>
        </p:spPr>
        <p:txBody>
          <a:bodyPr/>
          <a:lstStyle/>
          <a:p>
            <a:pPr algn="l"/>
            <a:r>
              <a:rPr lang="es-ES" dirty="0"/>
              <a:t>Fuente: Tumbes/Notiweb-CDC/MINSA (*) Hasta la SE41</a:t>
            </a:r>
          </a:p>
          <a:p>
            <a:pPr algn="l"/>
            <a:endParaRPr lang="es-PE" dirty="0"/>
          </a:p>
        </p:txBody>
      </p:sp>
      <p:graphicFrame>
        <p:nvGraphicFramePr>
          <p:cNvPr id="8" name="Objeto 7">
            <a:extLst>
              <a:ext uri="{FF2B5EF4-FFF2-40B4-BE49-F238E27FC236}">
                <a16:creationId xmlns:a16="http://schemas.microsoft.com/office/drawing/2014/main" id="{802BEA6D-1C00-CB72-B32C-B549E7A4803B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60782" y="1267259"/>
          <a:ext cx="6058679" cy="317517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2" imgW="10631636" imgH="5809717" progId="Excel.Sheet.12">
                  <p:link updateAutomatic="1"/>
                </p:oleObj>
              </mc:Choice>
              <mc:Fallback>
                <p:oleObj name="Worksheet" r:id="rId2" imgW="10631636" imgH="5809717" progId="Excel.Sheet.12">
                  <p:link updateAutomatic="1"/>
                  <p:pic>
                    <p:nvPicPr>
                      <p:cNvPr id="8" name="Objeto 7">
                        <a:extLst>
                          <a:ext uri="{FF2B5EF4-FFF2-40B4-BE49-F238E27FC236}">
                            <a16:creationId xmlns:a16="http://schemas.microsoft.com/office/drawing/2014/main" id="{802BEA6D-1C00-CB72-B32C-B549E7A4803B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360782" y="1267259"/>
                        <a:ext cx="6058679" cy="317517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" name="Objeto 9">
            <a:extLst>
              <a:ext uri="{FF2B5EF4-FFF2-40B4-BE49-F238E27FC236}">
                <a16:creationId xmlns:a16="http://schemas.microsoft.com/office/drawing/2014/main" id="{FB82EF8E-395F-B77E-DE36-7EEFF9DA0CCE}"/>
              </a:ext>
            </a:extLst>
          </p:cNvPr>
          <p:cNvGraphicFramePr>
            <a:graphicFrameLocks noChangeAspect="1"/>
          </p:cNvGraphicFramePr>
          <p:nvPr/>
        </p:nvGraphicFramePr>
        <p:xfrm>
          <a:off x="6944462" y="3941975"/>
          <a:ext cx="5162693" cy="279218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4" imgW="7191989" imgH="3889248" progId="Excel.Sheet.12">
                  <p:link updateAutomatic="1"/>
                </p:oleObj>
              </mc:Choice>
              <mc:Fallback>
                <p:oleObj name="Worksheet" r:id="rId4" imgW="7191989" imgH="3889248" progId="Excel.Sheet.12">
                  <p:link updateAutomatic="1"/>
                  <p:pic>
                    <p:nvPicPr>
                      <p:cNvPr id="10" name="Objeto 9">
                        <a:extLst>
                          <a:ext uri="{FF2B5EF4-FFF2-40B4-BE49-F238E27FC236}">
                            <a16:creationId xmlns:a16="http://schemas.microsoft.com/office/drawing/2014/main" id="{FB82EF8E-395F-B77E-DE36-7EEFF9DA0CCE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6944462" y="3941975"/>
                        <a:ext cx="5162693" cy="279218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" name="Objeto 10">
            <a:extLst>
              <a:ext uri="{FF2B5EF4-FFF2-40B4-BE49-F238E27FC236}">
                <a16:creationId xmlns:a16="http://schemas.microsoft.com/office/drawing/2014/main" id="{F62AC67E-995D-DCDC-4B30-CA1F63191EB3}"/>
              </a:ext>
            </a:extLst>
          </p:cNvPr>
          <p:cNvGraphicFramePr>
            <a:graphicFrameLocks noChangeAspect="1"/>
          </p:cNvGraphicFramePr>
          <p:nvPr/>
        </p:nvGraphicFramePr>
        <p:xfrm>
          <a:off x="7486650" y="1319213"/>
          <a:ext cx="3563938" cy="21955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6" imgW="5463434" imgH="3367740" progId="Excel.Sheet.12">
                  <p:link updateAutomatic="1"/>
                </p:oleObj>
              </mc:Choice>
              <mc:Fallback>
                <p:oleObj name="Worksheet" r:id="rId6" imgW="5463434" imgH="3367740" progId="Excel.Sheet.12">
                  <p:link updateAutomatic="1"/>
                  <p:pic>
                    <p:nvPicPr>
                      <p:cNvPr id="11" name="Objeto 10">
                        <a:extLst>
                          <a:ext uri="{FF2B5EF4-FFF2-40B4-BE49-F238E27FC236}">
                            <a16:creationId xmlns:a16="http://schemas.microsoft.com/office/drawing/2014/main" id="{F62AC67E-995D-DCDC-4B30-CA1F63191EB3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7486650" y="1319213"/>
                        <a:ext cx="3563938" cy="219551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" name="Objeto 11">
            <a:extLst>
              <a:ext uri="{FF2B5EF4-FFF2-40B4-BE49-F238E27FC236}">
                <a16:creationId xmlns:a16="http://schemas.microsoft.com/office/drawing/2014/main" id="{ED68D588-A8A6-3962-B8E7-E82A8F256348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02408" y="4633217"/>
          <a:ext cx="6575425" cy="1409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8" imgW="6576025" imgH="1409692" progId="Excel.Sheet.12">
                  <p:link updateAutomatic="1"/>
                </p:oleObj>
              </mc:Choice>
              <mc:Fallback>
                <p:oleObj name="Worksheet" r:id="rId8" imgW="6576025" imgH="1409692" progId="Excel.Sheet.12">
                  <p:link updateAutomatic="1"/>
                  <p:pic>
                    <p:nvPicPr>
                      <p:cNvPr id="12" name="Objeto 11">
                        <a:extLst>
                          <a:ext uri="{FF2B5EF4-FFF2-40B4-BE49-F238E27FC236}">
                            <a16:creationId xmlns:a16="http://schemas.microsoft.com/office/drawing/2014/main" id="{ED68D588-A8A6-3962-B8E7-E82A8F256348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102408" y="4633217"/>
                        <a:ext cx="6575425" cy="14097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01839230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37CEAB93-A895-A0FA-6CEF-164DC389DD0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3337"/>
            <a:ext cx="12192000" cy="6791325"/>
          </a:xfrm>
          <a:prstGeom prst="rect">
            <a:avLst/>
          </a:prstGeom>
        </p:spPr>
      </p:pic>
      <p:sp>
        <p:nvSpPr>
          <p:cNvPr id="6" name="Título 1">
            <a:extLst>
              <a:ext uri="{FF2B5EF4-FFF2-40B4-BE49-F238E27FC236}">
                <a16:creationId xmlns:a16="http://schemas.microsoft.com/office/drawing/2014/main" id="{04A92F64-5378-8101-0F28-EED79264E91E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12192000" cy="1190169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PE" sz="4000" b="1" dirty="0">
                <a:solidFill>
                  <a:schemeClr val="bg1"/>
                </a:solidFill>
              </a:rPr>
              <a:t>MAPAS DE RIESGO DE FIEBRE POR VIRUS DENGUE EN LA MICRORED DE PAMPA GRANDE – SE 01-41/2024</a:t>
            </a:r>
            <a:endParaRPr lang="es-PE" sz="36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2477012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B55E8BC6-E2CC-04B3-083E-651A79D9DC09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2035"/>
          <a:stretch/>
        </p:blipFill>
        <p:spPr>
          <a:xfrm>
            <a:off x="1231881" y="0"/>
            <a:ext cx="9348133" cy="6858000"/>
          </a:xfrm>
          <a:prstGeom prst="rect">
            <a:avLst/>
          </a:prstGeom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2E614AE4-32A9-90A5-172E-C41B4BBFB6A0}"/>
              </a:ext>
            </a:extLst>
          </p:cNvPr>
          <p:cNvSpPr txBox="1"/>
          <p:nvPr/>
        </p:nvSpPr>
        <p:spPr>
          <a:xfrm>
            <a:off x="1948841" y="5366050"/>
            <a:ext cx="543962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000" b="1" dirty="0">
                <a:solidFill>
                  <a:srgbClr val="0044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Rounded MT Bold" panose="020F0704030504030204" pitchFamily="34" charset="0"/>
              </a:rPr>
              <a:t>SALA SITUACIONAL DENGUE</a:t>
            </a:r>
          </a:p>
          <a:p>
            <a:pPr algn="ctr"/>
            <a:r>
              <a:rPr lang="es-ES" sz="2000" b="1" dirty="0">
                <a:solidFill>
                  <a:srgbClr val="0044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Rounded MT Bold" panose="020F0704030504030204" pitchFamily="34" charset="0"/>
              </a:rPr>
              <a:t>MICRORED DE CORRALES</a:t>
            </a:r>
            <a:endParaRPr lang="es-PE" sz="2000" b="1" dirty="0">
              <a:solidFill>
                <a:srgbClr val="0044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Rounded MT Bold" panose="020F0704030504030204" pitchFamily="34" charset="0"/>
            </a:endParaRP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31A5A7CD-EFA1-4DE2-CE5F-D9D8D21AE8D8}"/>
              </a:ext>
            </a:extLst>
          </p:cNvPr>
          <p:cNvSpPr txBox="1"/>
          <p:nvPr/>
        </p:nvSpPr>
        <p:spPr>
          <a:xfrm>
            <a:off x="2232569" y="6054663"/>
            <a:ext cx="522151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400" b="1" dirty="0">
                <a:solidFill>
                  <a:srgbClr val="108FB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</a:rPr>
              <a:t>Semana Epidemiológica 41</a:t>
            </a:r>
            <a:endParaRPr lang="es-PE" sz="2400" b="1" dirty="0">
              <a:solidFill>
                <a:srgbClr val="108FB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8" name="Rectángulo 7">
            <a:extLst>
              <a:ext uri="{FF2B5EF4-FFF2-40B4-BE49-F238E27FC236}">
                <a16:creationId xmlns:a16="http://schemas.microsoft.com/office/drawing/2014/main" id="{3CE3FAC5-3267-D760-1824-1B8A65F144A0}"/>
              </a:ext>
            </a:extLst>
          </p:cNvPr>
          <p:cNvSpPr/>
          <p:nvPr/>
        </p:nvSpPr>
        <p:spPr>
          <a:xfrm>
            <a:off x="0" y="0"/>
            <a:ext cx="1266737" cy="6858000"/>
          </a:xfrm>
          <a:prstGeom prst="rect">
            <a:avLst/>
          </a:prstGeom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1028" name="Picture 4" descr="Ciclos de la vida de los mosquitos de la especie Aedes | Mosquitos | CDC">
            <a:extLst>
              <a:ext uri="{FF2B5EF4-FFF2-40B4-BE49-F238E27FC236}">
                <a16:creationId xmlns:a16="http://schemas.microsoft.com/office/drawing/2014/main" id="{55F2ACF7-30F3-9773-FE0F-20109D70E0A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1986" y="731778"/>
            <a:ext cx="2136154" cy="14908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3" name="CuadroTexto 22">
            <a:extLst>
              <a:ext uri="{FF2B5EF4-FFF2-40B4-BE49-F238E27FC236}">
                <a16:creationId xmlns:a16="http://schemas.microsoft.com/office/drawing/2014/main" id="{71856DF7-7471-6E8E-AC93-71407EBCEFA4}"/>
              </a:ext>
            </a:extLst>
          </p:cNvPr>
          <p:cNvSpPr txBox="1"/>
          <p:nvPr/>
        </p:nvSpPr>
        <p:spPr>
          <a:xfrm>
            <a:off x="2291975" y="1370743"/>
            <a:ext cx="776175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900" dirty="0">
                <a:latin typeface="Arial Narrow" panose="020B0606020202030204" pitchFamily="34" charset="0"/>
              </a:rPr>
              <a:t>Ciclos de vida</a:t>
            </a:r>
            <a:endParaRPr lang="es-PE" sz="900" dirty="0">
              <a:latin typeface="Arial Narrow" panose="020B0606020202030204" pitchFamily="34" charset="0"/>
            </a:endParaRPr>
          </a:p>
        </p:txBody>
      </p:sp>
      <p:pic>
        <p:nvPicPr>
          <p:cNvPr id="1034" name="Picture 10" descr="Cómo prevenir el dengue – CDC MINSA">
            <a:extLst>
              <a:ext uri="{FF2B5EF4-FFF2-40B4-BE49-F238E27FC236}">
                <a16:creationId xmlns:a16="http://schemas.microsoft.com/office/drawing/2014/main" id="{CBAEEB16-3510-7765-EEA1-BBB2C029EEF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70573" y="3308519"/>
            <a:ext cx="2274735" cy="16701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4" name="CuadroTexto 23">
            <a:extLst>
              <a:ext uri="{FF2B5EF4-FFF2-40B4-BE49-F238E27FC236}">
                <a16:creationId xmlns:a16="http://schemas.microsoft.com/office/drawing/2014/main" id="{D032C823-09B1-BAB5-2E18-A8A50E982F91}"/>
              </a:ext>
            </a:extLst>
          </p:cNvPr>
          <p:cNvSpPr txBox="1"/>
          <p:nvPr/>
        </p:nvSpPr>
        <p:spPr>
          <a:xfrm>
            <a:off x="8293922" y="3113666"/>
            <a:ext cx="1602297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900" dirty="0">
                <a:latin typeface="Arial Narrow" panose="020B0606020202030204" pitchFamily="34" charset="0"/>
              </a:rPr>
              <a:t>¿Cómo se transmite el Dengue?</a:t>
            </a:r>
            <a:endParaRPr lang="es-PE" sz="900" dirty="0">
              <a:latin typeface="Arial Narrow" panose="020B0606020202030204" pitchFamily="34" charset="0"/>
            </a:endParaRPr>
          </a:p>
        </p:txBody>
      </p:sp>
      <p:pic>
        <p:nvPicPr>
          <p:cNvPr id="21" name="Imagen 20">
            <a:extLst>
              <a:ext uri="{FF2B5EF4-FFF2-40B4-BE49-F238E27FC236}">
                <a16:creationId xmlns:a16="http://schemas.microsoft.com/office/drawing/2014/main" id="{BA52F506-BAF7-4C45-AB6B-0D3376DE7DAB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819" t="21229" r="32825" b="24032"/>
          <a:stretch/>
        </p:blipFill>
        <p:spPr>
          <a:xfrm>
            <a:off x="53299" y="27282"/>
            <a:ext cx="1178582" cy="114234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3FF650B8-9403-4B60-B13A-3C6A66BC1D7C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328" t="25545" r="19907" b="19492"/>
          <a:stretch/>
        </p:blipFill>
        <p:spPr>
          <a:xfrm>
            <a:off x="94360" y="1030403"/>
            <a:ext cx="1071907" cy="114234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E72D4B36-0739-4E9B-82B2-60B9CAC285DB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767" t="21280" r="3619" b="6629"/>
          <a:stretch/>
        </p:blipFill>
        <p:spPr>
          <a:xfrm>
            <a:off x="141166" y="3447364"/>
            <a:ext cx="1125571" cy="84978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D802B3C9-0EA7-4798-8929-C02C3626810B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807" t="8514" r="18220" b="26015"/>
          <a:stretch/>
        </p:blipFill>
        <p:spPr>
          <a:xfrm>
            <a:off x="160798" y="5675729"/>
            <a:ext cx="1005469" cy="121953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0AF36C9C-6B1A-43B7-B2B0-CB7C444E132E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1344" y="4431816"/>
            <a:ext cx="657938" cy="117023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2" name="Imagen 11">
            <a:extLst>
              <a:ext uri="{FF2B5EF4-FFF2-40B4-BE49-F238E27FC236}">
                <a16:creationId xmlns:a16="http://schemas.microsoft.com/office/drawing/2014/main" id="{00643501-2BAB-48A1-99D9-317F58B9EA96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056" y="2222649"/>
            <a:ext cx="1266738" cy="95322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13665463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1">
            <a:extLst>
              <a:ext uri="{FF2B5EF4-FFF2-40B4-BE49-F238E27FC236}">
                <a16:creationId xmlns:a16="http://schemas.microsoft.com/office/drawing/2014/main" id="{411458F6-9939-D852-34BA-E9641873BFC7}"/>
              </a:ext>
            </a:extLst>
          </p:cNvPr>
          <p:cNvSpPr txBox="1">
            <a:spLocks/>
          </p:cNvSpPr>
          <p:nvPr/>
        </p:nvSpPr>
        <p:spPr>
          <a:xfrm>
            <a:off x="82266" y="3067254"/>
            <a:ext cx="12027467" cy="1190169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solidFill>
              <a:srgbClr val="00B0F0"/>
            </a:solidFill>
          </a:ln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PE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DENGUE - 2024</a:t>
            </a:r>
            <a:br>
              <a:rPr lang="es-PE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s-PE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MICRORED DE CORRALES –  SE (01-41)</a:t>
            </a:r>
          </a:p>
          <a:p>
            <a:pPr algn="ctr"/>
            <a:endParaRPr lang="es-PE" sz="3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35800475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1">
            <a:extLst>
              <a:ext uri="{FF2B5EF4-FFF2-40B4-BE49-F238E27FC236}">
                <a16:creationId xmlns:a16="http://schemas.microsoft.com/office/drawing/2014/main" id="{04A92F64-5378-8101-0F28-EED79264E91E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12192000" cy="1190169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PE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COMPORTAMIENTO DEL DENGUE</a:t>
            </a:r>
            <a:br>
              <a:rPr lang="es-PE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s-PE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MICRORED DE CORRALES –  SE (01-41)</a:t>
            </a:r>
          </a:p>
          <a:p>
            <a:pPr algn="ctr"/>
            <a:endParaRPr lang="es-PE" sz="3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Marcador de pie de página 3">
            <a:extLst>
              <a:ext uri="{FF2B5EF4-FFF2-40B4-BE49-F238E27FC236}">
                <a16:creationId xmlns:a16="http://schemas.microsoft.com/office/drawing/2014/main" id="{2AF56DFF-2AF7-5DD8-2676-DD0B6569CE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-50334" y="6576765"/>
            <a:ext cx="3733102" cy="365125"/>
          </a:xfrm>
        </p:spPr>
        <p:txBody>
          <a:bodyPr/>
          <a:lstStyle/>
          <a:p>
            <a:pPr algn="l"/>
            <a:r>
              <a:rPr lang="es-ES" dirty="0"/>
              <a:t>Fuente: Tumbes/Notiweb-CDC/MINSA (*) Hasta la SE241</a:t>
            </a:r>
            <a:endParaRPr lang="es-PE" dirty="0"/>
          </a:p>
        </p:txBody>
      </p:sp>
      <p:graphicFrame>
        <p:nvGraphicFramePr>
          <p:cNvPr id="5" name="Objeto 4">
            <a:extLst>
              <a:ext uri="{FF2B5EF4-FFF2-40B4-BE49-F238E27FC236}">
                <a16:creationId xmlns:a16="http://schemas.microsoft.com/office/drawing/2014/main" id="{BD743F5B-2AB9-3134-317C-FCDAAEB1A908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68219" y="1270670"/>
          <a:ext cx="5440363" cy="17224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2" imgW="5440893" imgH="1722246" progId="Excel.Sheet.12">
                  <p:link updateAutomatic="1"/>
                </p:oleObj>
              </mc:Choice>
              <mc:Fallback>
                <p:oleObj name="Worksheet" r:id="rId2" imgW="5440893" imgH="1722246" progId="Excel.Sheet.12">
                  <p:link updateAutomatic="1"/>
                  <p:pic>
                    <p:nvPicPr>
                      <p:cNvPr id="5" name="Objeto 4">
                        <a:extLst>
                          <a:ext uri="{FF2B5EF4-FFF2-40B4-BE49-F238E27FC236}">
                            <a16:creationId xmlns:a16="http://schemas.microsoft.com/office/drawing/2014/main" id="{BD743F5B-2AB9-3134-317C-FCDAAEB1A908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268219" y="1270670"/>
                        <a:ext cx="5440363" cy="172243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Objeto 7">
            <a:extLst>
              <a:ext uri="{FF2B5EF4-FFF2-40B4-BE49-F238E27FC236}">
                <a16:creationId xmlns:a16="http://schemas.microsoft.com/office/drawing/2014/main" id="{61D8E8A4-D794-E041-AB9E-952361219580}"/>
              </a:ext>
            </a:extLst>
          </p:cNvPr>
          <p:cNvGraphicFramePr>
            <a:graphicFrameLocks noChangeAspect="1"/>
          </p:cNvGraphicFramePr>
          <p:nvPr/>
        </p:nvGraphicFramePr>
        <p:xfrm>
          <a:off x="6575427" y="1341911"/>
          <a:ext cx="4953966" cy="528066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4" imgW="5440893" imgH="5798670" progId="Excel.Sheet.12">
                  <p:link updateAutomatic="1"/>
                </p:oleObj>
              </mc:Choice>
              <mc:Fallback>
                <p:oleObj name="Worksheet" r:id="rId4" imgW="5440893" imgH="5798670" progId="Excel.Sheet.12">
                  <p:link updateAutomatic="1"/>
                  <p:pic>
                    <p:nvPicPr>
                      <p:cNvPr id="8" name="Objeto 7">
                        <a:extLst>
                          <a:ext uri="{FF2B5EF4-FFF2-40B4-BE49-F238E27FC236}">
                            <a16:creationId xmlns:a16="http://schemas.microsoft.com/office/drawing/2014/main" id="{61D8E8A4-D794-E041-AB9E-95236121958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6575427" y="1341911"/>
                        <a:ext cx="4953966" cy="528066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" name="Objeto 1">
            <a:extLst>
              <a:ext uri="{FF2B5EF4-FFF2-40B4-BE49-F238E27FC236}">
                <a16:creationId xmlns:a16="http://schemas.microsoft.com/office/drawing/2014/main" id="{25C5337D-6BA9-E2AF-8C83-792DD546B9B2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68218" y="3239840"/>
          <a:ext cx="5440363" cy="33369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6" imgW="5440893" imgH="3337465" progId="Excel.Sheet.12">
                  <p:link updateAutomatic="1"/>
                </p:oleObj>
              </mc:Choice>
              <mc:Fallback>
                <p:oleObj name="Worksheet" r:id="rId6" imgW="5440893" imgH="3337465" progId="Excel.Sheet.12">
                  <p:link updateAutomatic="1"/>
                  <p:pic>
                    <p:nvPicPr>
                      <p:cNvPr id="2" name="Objeto 1">
                        <a:extLst>
                          <a:ext uri="{FF2B5EF4-FFF2-40B4-BE49-F238E27FC236}">
                            <a16:creationId xmlns:a16="http://schemas.microsoft.com/office/drawing/2014/main" id="{25C5337D-6BA9-E2AF-8C83-792DD546B9B2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268218" y="3239840"/>
                        <a:ext cx="5440363" cy="33369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424575792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1">
            <a:extLst>
              <a:ext uri="{FF2B5EF4-FFF2-40B4-BE49-F238E27FC236}">
                <a16:creationId xmlns:a16="http://schemas.microsoft.com/office/drawing/2014/main" id="{04A92F64-5378-8101-0F28-EED79264E91E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12192000" cy="1190169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PE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COMPORTAMIENTO DEL DENGUE</a:t>
            </a:r>
            <a:br>
              <a:rPr lang="es-PE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s-PE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MICRORED DE CORRALES –  SE (01-41)</a:t>
            </a:r>
          </a:p>
          <a:p>
            <a:pPr algn="ctr"/>
            <a:endParaRPr lang="es-PE" sz="3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Marcador de pie de página 3">
            <a:extLst>
              <a:ext uri="{FF2B5EF4-FFF2-40B4-BE49-F238E27FC236}">
                <a16:creationId xmlns:a16="http://schemas.microsoft.com/office/drawing/2014/main" id="{2AF56DFF-2AF7-5DD8-2676-DD0B6569CE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-50334" y="6576765"/>
            <a:ext cx="3733102" cy="365125"/>
          </a:xfrm>
        </p:spPr>
        <p:txBody>
          <a:bodyPr/>
          <a:lstStyle/>
          <a:p>
            <a:pPr algn="l"/>
            <a:r>
              <a:rPr lang="es-ES" dirty="0"/>
              <a:t>Fuente: Tumbes/Notiweb-CDC/MINSA (*) Hasta la SE41</a:t>
            </a:r>
            <a:endParaRPr lang="es-PE" dirty="0"/>
          </a:p>
        </p:txBody>
      </p:sp>
      <p:graphicFrame>
        <p:nvGraphicFramePr>
          <p:cNvPr id="3" name="Objeto 2">
            <a:extLst>
              <a:ext uri="{FF2B5EF4-FFF2-40B4-BE49-F238E27FC236}">
                <a16:creationId xmlns:a16="http://schemas.microsoft.com/office/drawing/2014/main" id="{8A5AF23C-2225-D164-7123-A3C9BA65200C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25459" y="1341188"/>
          <a:ext cx="11741081" cy="510035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2" imgW="35021520" imgH="15209409" progId="Excel.Sheet.12">
                  <p:link updateAutomatic="1"/>
                </p:oleObj>
              </mc:Choice>
              <mc:Fallback>
                <p:oleObj name="Worksheet" r:id="rId2" imgW="35021520" imgH="15209409" progId="Excel.Sheet.12">
                  <p:link updateAutomatic="1"/>
                  <p:pic>
                    <p:nvPicPr>
                      <p:cNvPr id="3" name="Objeto 2">
                        <a:extLst>
                          <a:ext uri="{FF2B5EF4-FFF2-40B4-BE49-F238E27FC236}">
                            <a16:creationId xmlns:a16="http://schemas.microsoft.com/office/drawing/2014/main" id="{8A5AF23C-2225-D164-7123-A3C9BA65200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225459" y="1341188"/>
                        <a:ext cx="11741081" cy="510035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92784352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1">
            <a:extLst>
              <a:ext uri="{FF2B5EF4-FFF2-40B4-BE49-F238E27FC236}">
                <a16:creationId xmlns:a16="http://schemas.microsoft.com/office/drawing/2014/main" id="{04A92F64-5378-8101-0F28-EED79264E91E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12192000" cy="1190169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PE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COMPORTAMIENTO DEL DENGUE</a:t>
            </a:r>
            <a:br>
              <a:rPr lang="es-PE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s-PE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MICRORED DE CORRALES –  SE (01-41)</a:t>
            </a:r>
          </a:p>
          <a:p>
            <a:pPr algn="ctr"/>
            <a:endParaRPr lang="es-PE" sz="3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Marcador de pie de página 3">
            <a:extLst>
              <a:ext uri="{FF2B5EF4-FFF2-40B4-BE49-F238E27FC236}">
                <a16:creationId xmlns:a16="http://schemas.microsoft.com/office/drawing/2014/main" id="{2AF56DFF-2AF7-5DD8-2676-DD0B6569CE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-50334" y="6576765"/>
            <a:ext cx="3733102" cy="365125"/>
          </a:xfrm>
        </p:spPr>
        <p:txBody>
          <a:bodyPr/>
          <a:lstStyle/>
          <a:p>
            <a:pPr algn="l"/>
            <a:r>
              <a:rPr lang="es-ES" dirty="0"/>
              <a:t>Fuente: Tumbes/Notiweb-CDC/MINSA (*) Hasta la SE41</a:t>
            </a:r>
            <a:endParaRPr lang="es-PE" dirty="0"/>
          </a:p>
        </p:txBody>
      </p:sp>
      <p:graphicFrame>
        <p:nvGraphicFramePr>
          <p:cNvPr id="2" name="Objeto 1">
            <a:extLst>
              <a:ext uri="{FF2B5EF4-FFF2-40B4-BE49-F238E27FC236}">
                <a16:creationId xmlns:a16="http://schemas.microsoft.com/office/drawing/2014/main" id="{1CD1B328-BB8A-D0BE-691A-6905D0EA2DE7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17613" y="1809888"/>
          <a:ext cx="11956774" cy="279687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2" imgW="35021520" imgH="8191650" progId="Excel.Sheet.12">
                  <p:link updateAutomatic="1"/>
                </p:oleObj>
              </mc:Choice>
              <mc:Fallback>
                <p:oleObj name="Worksheet" r:id="rId2" imgW="35021520" imgH="8191650" progId="Excel.Sheet.12">
                  <p:link updateAutomatic="1"/>
                  <p:pic>
                    <p:nvPicPr>
                      <p:cNvPr id="2" name="Objeto 1">
                        <a:extLst>
                          <a:ext uri="{FF2B5EF4-FFF2-40B4-BE49-F238E27FC236}">
                            <a16:creationId xmlns:a16="http://schemas.microsoft.com/office/drawing/2014/main" id="{1CD1B328-BB8A-D0BE-691A-6905D0EA2DE7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117613" y="1809888"/>
                        <a:ext cx="11956774" cy="279687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53400913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1">
            <a:extLst>
              <a:ext uri="{FF2B5EF4-FFF2-40B4-BE49-F238E27FC236}">
                <a16:creationId xmlns:a16="http://schemas.microsoft.com/office/drawing/2014/main" id="{411458F6-9939-D852-34BA-E9641873BFC7}"/>
              </a:ext>
            </a:extLst>
          </p:cNvPr>
          <p:cNvSpPr txBox="1">
            <a:spLocks/>
          </p:cNvSpPr>
          <p:nvPr/>
        </p:nvSpPr>
        <p:spPr>
          <a:xfrm>
            <a:off x="82266" y="3067254"/>
            <a:ext cx="12027467" cy="1190169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PE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DENGUE - 2024</a:t>
            </a:r>
            <a:br>
              <a:rPr lang="es-PE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s-PE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MICRORED DE ZARUMILLA –  SE (01-41)</a:t>
            </a:r>
            <a:endParaRPr lang="es-PE" sz="3600" b="1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algn="ctr"/>
            <a:endParaRPr lang="es-PE" sz="3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endParaRPr lang="es-PE" sz="3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6490778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1">
            <a:extLst>
              <a:ext uri="{FF2B5EF4-FFF2-40B4-BE49-F238E27FC236}">
                <a16:creationId xmlns:a16="http://schemas.microsoft.com/office/drawing/2014/main" id="{04A92F64-5378-8101-0F28-EED79264E91E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12192000" cy="1190169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PE" sz="40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COMPORTAMIENTO DEL DENGUE</a:t>
            </a:r>
            <a:br>
              <a:rPr lang="es-PE" sz="40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</a:br>
            <a:r>
              <a:rPr lang="es-PE" sz="36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MICRORED DE CORRALES –  SE (01-41)</a:t>
            </a:r>
          </a:p>
          <a:p>
            <a:pPr algn="ctr"/>
            <a:endParaRPr lang="es-PE" sz="3600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9" name="Marcador de pie de página 3">
            <a:extLst>
              <a:ext uri="{FF2B5EF4-FFF2-40B4-BE49-F238E27FC236}">
                <a16:creationId xmlns:a16="http://schemas.microsoft.com/office/drawing/2014/main" id="{25DEDA24-BA4E-1869-F13E-728BFDCBB6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0" y="6551598"/>
            <a:ext cx="3733102" cy="365125"/>
          </a:xfrm>
        </p:spPr>
        <p:txBody>
          <a:bodyPr/>
          <a:lstStyle/>
          <a:p>
            <a:pPr algn="l"/>
            <a:r>
              <a:rPr lang="es-ES" dirty="0"/>
              <a:t>Fuente: Tumbes/Notiweb-CDC/MINSA (*) Hasta la SE41</a:t>
            </a:r>
            <a:endParaRPr lang="es-PE" dirty="0"/>
          </a:p>
        </p:txBody>
      </p:sp>
      <p:graphicFrame>
        <p:nvGraphicFramePr>
          <p:cNvPr id="5" name="Objeto 4"/>
          <p:cNvGraphicFramePr>
            <a:graphicFrameLocks noChangeAspect="1"/>
          </p:cNvGraphicFramePr>
          <p:nvPr/>
        </p:nvGraphicFramePr>
        <p:xfrm>
          <a:off x="879475" y="5319713"/>
          <a:ext cx="4192588" cy="8112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2" imgW="4762535" imgH="921886" progId="Excel.Sheet.12">
                  <p:link updateAutomatic="1"/>
                </p:oleObj>
              </mc:Choice>
              <mc:Fallback>
                <p:oleObj name="Worksheet" r:id="rId2" imgW="4762535" imgH="921886" progId="Excel.Sheet.12">
                  <p:link updateAutomatic="1"/>
                  <p:pic>
                    <p:nvPicPr>
                      <p:cNvPr id="5" name="Objeto 4"/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879475" y="5319713"/>
                        <a:ext cx="4192588" cy="81121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" name="Objeto 2">
            <a:extLst>
              <a:ext uri="{FF2B5EF4-FFF2-40B4-BE49-F238E27FC236}">
                <a16:creationId xmlns:a16="http://schemas.microsoft.com/office/drawing/2014/main" id="{60BBD34A-EEEF-EE6F-26AB-EB4EF4EB3E1E}"/>
              </a:ext>
            </a:extLst>
          </p:cNvPr>
          <p:cNvGraphicFramePr>
            <a:graphicFrameLocks noChangeAspect="1"/>
          </p:cNvGraphicFramePr>
          <p:nvPr/>
        </p:nvGraphicFramePr>
        <p:xfrm>
          <a:off x="68262" y="1461053"/>
          <a:ext cx="6070878" cy="30513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4" imgW="13106116" imgH="6583680" progId="Excel.Sheet.12">
                  <p:link updateAutomatic="1"/>
                </p:oleObj>
              </mc:Choice>
              <mc:Fallback>
                <p:oleObj name="Worksheet" r:id="rId4" imgW="13106116" imgH="6583680" progId="Excel.Sheet.12">
                  <p:link updateAutomatic="1"/>
                  <p:pic>
                    <p:nvPicPr>
                      <p:cNvPr id="3" name="Objeto 2">
                        <a:extLst>
                          <a:ext uri="{FF2B5EF4-FFF2-40B4-BE49-F238E27FC236}">
                            <a16:creationId xmlns:a16="http://schemas.microsoft.com/office/drawing/2014/main" id="{60BBD34A-EEEF-EE6F-26AB-EB4EF4EB3E1E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68262" y="1461053"/>
                        <a:ext cx="6070878" cy="305131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Objeto 6">
            <a:extLst>
              <a:ext uri="{FF2B5EF4-FFF2-40B4-BE49-F238E27FC236}">
                <a16:creationId xmlns:a16="http://schemas.microsoft.com/office/drawing/2014/main" id="{45D39989-1F03-9D39-C98E-5249E175264B}"/>
              </a:ext>
            </a:extLst>
          </p:cNvPr>
          <p:cNvGraphicFramePr>
            <a:graphicFrameLocks noChangeAspect="1"/>
          </p:cNvGraphicFramePr>
          <p:nvPr/>
        </p:nvGraphicFramePr>
        <p:xfrm>
          <a:off x="6139140" y="3426033"/>
          <a:ext cx="5892948" cy="320284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6" imgW="12778634" imgH="6941433" progId="Excel.Sheet.12">
                  <p:link updateAutomatic="1"/>
                </p:oleObj>
              </mc:Choice>
              <mc:Fallback>
                <p:oleObj name="Worksheet" r:id="rId6" imgW="12778634" imgH="6941433" progId="Excel.Sheet.12">
                  <p:link updateAutomatic="1"/>
                  <p:pic>
                    <p:nvPicPr>
                      <p:cNvPr id="7" name="Objeto 6">
                        <a:extLst>
                          <a:ext uri="{FF2B5EF4-FFF2-40B4-BE49-F238E27FC236}">
                            <a16:creationId xmlns:a16="http://schemas.microsoft.com/office/drawing/2014/main" id="{45D39989-1F03-9D39-C98E-5249E175264B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6139140" y="3426033"/>
                        <a:ext cx="5892948" cy="320284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" name="Objeto 9">
            <a:extLst>
              <a:ext uri="{FF2B5EF4-FFF2-40B4-BE49-F238E27FC236}">
                <a16:creationId xmlns:a16="http://schemas.microsoft.com/office/drawing/2014/main" id="{FC90612E-B4A9-7539-0E05-01CA0A354831}"/>
              </a:ext>
            </a:extLst>
          </p:cNvPr>
          <p:cNvGraphicFramePr>
            <a:graphicFrameLocks noChangeAspect="1"/>
          </p:cNvGraphicFramePr>
          <p:nvPr/>
        </p:nvGraphicFramePr>
        <p:xfrm>
          <a:off x="7206217" y="1331431"/>
          <a:ext cx="3543957" cy="209460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8" imgW="5737754" imgH="3390766" progId="Excel.Sheet.12">
                  <p:link updateAutomatic="1"/>
                </p:oleObj>
              </mc:Choice>
              <mc:Fallback>
                <p:oleObj name="Worksheet" r:id="rId8" imgW="5737754" imgH="3390766" progId="Excel.Sheet.12">
                  <p:link updateAutomatic="1"/>
                  <p:pic>
                    <p:nvPicPr>
                      <p:cNvPr id="10" name="Objeto 9">
                        <a:extLst>
                          <a:ext uri="{FF2B5EF4-FFF2-40B4-BE49-F238E27FC236}">
                            <a16:creationId xmlns:a16="http://schemas.microsoft.com/office/drawing/2014/main" id="{FC90612E-B4A9-7539-0E05-01CA0A354831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7206217" y="1331431"/>
                        <a:ext cx="3543957" cy="209460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" name="Objeto 10">
            <a:extLst>
              <a:ext uri="{FF2B5EF4-FFF2-40B4-BE49-F238E27FC236}">
                <a16:creationId xmlns:a16="http://schemas.microsoft.com/office/drawing/2014/main" id="{EC5968A7-2068-5187-9EA3-FF5DD4BF36B1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08769" y="4458494"/>
          <a:ext cx="5334000" cy="17224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10" imgW="5334142" imgH="1722246" progId="Excel.Sheet.12">
                  <p:link updateAutomatic="1"/>
                </p:oleObj>
              </mc:Choice>
              <mc:Fallback>
                <p:oleObj name="Worksheet" r:id="rId10" imgW="5334142" imgH="1722246" progId="Excel.Sheet.12">
                  <p:link updateAutomatic="1"/>
                  <p:pic>
                    <p:nvPicPr>
                      <p:cNvPr id="11" name="Objeto 10">
                        <a:extLst>
                          <a:ext uri="{FF2B5EF4-FFF2-40B4-BE49-F238E27FC236}">
                            <a16:creationId xmlns:a16="http://schemas.microsoft.com/office/drawing/2014/main" id="{EC5968A7-2068-5187-9EA3-FF5DD4BF36B1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1"/>
                      <a:stretch>
                        <a:fillRect/>
                      </a:stretch>
                    </p:blipFill>
                    <p:spPr>
                      <a:xfrm>
                        <a:off x="308769" y="4458494"/>
                        <a:ext cx="5334000" cy="172243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42222382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1">
            <a:extLst>
              <a:ext uri="{FF2B5EF4-FFF2-40B4-BE49-F238E27FC236}">
                <a16:creationId xmlns:a16="http://schemas.microsoft.com/office/drawing/2014/main" id="{04A92F64-5378-8101-0F28-EED79264E91E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12192000" cy="1190169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PE" sz="4000" b="1" dirty="0">
                <a:solidFill>
                  <a:schemeClr val="bg1"/>
                </a:solidFill>
              </a:rPr>
              <a:t>MAPAS DE RIESGO DE FIEBRE POR VIRUS DENGUE EN LA MICRORED DE CORRALES – SE 01-41/2024</a:t>
            </a:r>
            <a:endParaRPr lang="es-PE" sz="3600" b="1" dirty="0">
              <a:solidFill>
                <a:schemeClr val="bg1"/>
              </a:solidFill>
            </a:endParaRP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73ACAC7D-AEF7-CB6F-7B96-E88194DEDBC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896" r="624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024851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B55E8BC6-E2CC-04B3-083E-651A79D9DC09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2035"/>
          <a:stretch/>
        </p:blipFill>
        <p:spPr>
          <a:xfrm>
            <a:off x="2843868" y="-69285"/>
            <a:ext cx="9348133" cy="6984004"/>
          </a:xfrm>
          <a:prstGeom prst="rect">
            <a:avLst/>
          </a:prstGeom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2E614AE4-32A9-90A5-172E-C41B4BBFB6A0}"/>
              </a:ext>
            </a:extLst>
          </p:cNvPr>
          <p:cNvSpPr txBox="1"/>
          <p:nvPr/>
        </p:nvSpPr>
        <p:spPr>
          <a:xfrm>
            <a:off x="3410757" y="5209863"/>
            <a:ext cx="543962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000" b="1" dirty="0">
                <a:solidFill>
                  <a:srgbClr val="0044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Rounded MT Bold" panose="020F0704030504030204" pitchFamily="34" charset="0"/>
              </a:rPr>
              <a:t>SALA SITUACIONAL DENGUE</a:t>
            </a:r>
          </a:p>
          <a:p>
            <a:pPr algn="ctr"/>
            <a:r>
              <a:rPr lang="es-ES" sz="2000" b="1" dirty="0">
                <a:solidFill>
                  <a:srgbClr val="0044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Rounded MT Bold" panose="020F0704030504030204" pitchFamily="34" charset="0"/>
              </a:rPr>
              <a:t>MICRORED DE ZORRITOS</a:t>
            </a:r>
            <a:endParaRPr lang="es-PE" sz="2000" b="1" dirty="0">
              <a:solidFill>
                <a:srgbClr val="0044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Rounded MT Bold" panose="020F0704030504030204" pitchFamily="34" charset="0"/>
            </a:endParaRP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31A5A7CD-EFA1-4DE2-CE5F-D9D8D21AE8D8}"/>
              </a:ext>
            </a:extLst>
          </p:cNvPr>
          <p:cNvSpPr txBox="1"/>
          <p:nvPr/>
        </p:nvSpPr>
        <p:spPr>
          <a:xfrm>
            <a:off x="3544981" y="5987124"/>
            <a:ext cx="522151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400" b="1" dirty="0">
                <a:solidFill>
                  <a:srgbClr val="108FB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</a:rPr>
              <a:t>Semana Epidemiológica 41</a:t>
            </a:r>
            <a:endParaRPr lang="es-PE" sz="2400" b="1" dirty="0">
              <a:solidFill>
                <a:srgbClr val="108FB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8" name="Rectángulo 7">
            <a:extLst>
              <a:ext uri="{FF2B5EF4-FFF2-40B4-BE49-F238E27FC236}">
                <a16:creationId xmlns:a16="http://schemas.microsoft.com/office/drawing/2014/main" id="{3CE3FAC5-3267-D760-1824-1B8A65F144A0}"/>
              </a:ext>
            </a:extLst>
          </p:cNvPr>
          <p:cNvSpPr/>
          <p:nvPr/>
        </p:nvSpPr>
        <p:spPr>
          <a:xfrm>
            <a:off x="0" y="0"/>
            <a:ext cx="1266737" cy="6858000"/>
          </a:xfrm>
          <a:prstGeom prst="rect">
            <a:avLst/>
          </a:prstGeom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1028" name="Picture 4" descr="Ciclos de la vida de los mosquitos de la especie Aedes | Mosquitos | CDC">
            <a:extLst>
              <a:ext uri="{FF2B5EF4-FFF2-40B4-BE49-F238E27FC236}">
                <a16:creationId xmlns:a16="http://schemas.microsoft.com/office/drawing/2014/main" id="{55F2ACF7-30F3-9773-FE0F-20109D70E0A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23089" y="583873"/>
            <a:ext cx="2136154" cy="1588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3" name="CuadroTexto 22">
            <a:extLst>
              <a:ext uri="{FF2B5EF4-FFF2-40B4-BE49-F238E27FC236}">
                <a16:creationId xmlns:a16="http://schemas.microsoft.com/office/drawing/2014/main" id="{71856DF7-7471-6E8E-AC93-71407EBCEFA4}"/>
              </a:ext>
            </a:extLst>
          </p:cNvPr>
          <p:cNvSpPr txBox="1"/>
          <p:nvPr/>
        </p:nvSpPr>
        <p:spPr>
          <a:xfrm>
            <a:off x="3803078" y="1225073"/>
            <a:ext cx="776175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900" dirty="0">
                <a:latin typeface="Arial Narrow" panose="020B0606020202030204" pitchFamily="34" charset="0"/>
              </a:rPr>
              <a:t>Ciclos de vida</a:t>
            </a:r>
            <a:endParaRPr lang="es-PE" sz="900" dirty="0">
              <a:latin typeface="Arial Narrow" panose="020B0606020202030204" pitchFamily="34" charset="0"/>
            </a:endParaRPr>
          </a:p>
        </p:txBody>
      </p:sp>
      <p:pic>
        <p:nvPicPr>
          <p:cNvPr id="1034" name="Picture 10" descr="Cómo prevenir el dengue – CDC MINSA">
            <a:extLst>
              <a:ext uri="{FF2B5EF4-FFF2-40B4-BE49-F238E27FC236}">
                <a16:creationId xmlns:a16="http://schemas.microsoft.com/office/drawing/2014/main" id="{CBAEEB16-3510-7765-EEA1-BBB2C029EEF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48132" y="3269570"/>
            <a:ext cx="2607316" cy="18043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4" name="CuadroTexto 23">
            <a:extLst>
              <a:ext uri="{FF2B5EF4-FFF2-40B4-BE49-F238E27FC236}">
                <a16:creationId xmlns:a16="http://schemas.microsoft.com/office/drawing/2014/main" id="{D032C823-09B1-BAB5-2E18-A8A50E982F91}"/>
              </a:ext>
            </a:extLst>
          </p:cNvPr>
          <p:cNvSpPr txBox="1"/>
          <p:nvPr/>
        </p:nvSpPr>
        <p:spPr>
          <a:xfrm>
            <a:off x="10175845" y="3045504"/>
            <a:ext cx="1602297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900" dirty="0">
                <a:latin typeface="Arial Narrow" panose="020B0606020202030204" pitchFamily="34" charset="0"/>
              </a:rPr>
              <a:t>¿Cómo se transmite el Dengue?</a:t>
            </a:r>
            <a:endParaRPr lang="es-PE" sz="900" dirty="0">
              <a:latin typeface="Arial Narrow" panose="020B0606020202030204" pitchFamily="34" charset="0"/>
            </a:endParaRPr>
          </a:p>
        </p:txBody>
      </p:sp>
      <p:pic>
        <p:nvPicPr>
          <p:cNvPr id="11" name="Imagen 10">
            <a:extLst>
              <a:ext uri="{FF2B5EF4-FFF2-40B4-BE49-F238E27FC236}">
                <a16:creationId xmlns:a16="http://schemas.microsoft.com/office/drawing/2014/main" id="{C766D06C-0E35-4260-8648-97A212F02F9B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089" t="13710" r="1342" b="15883"/>
          <a:stretch/>
        </p:blipFill>
        <p:spPr>
          <a:xfrm>
            <a:off x="37995" y="21219"/>
            <a:ext cx="1143608" cy="158887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2" name="Imagen 11">
            <a:extLst>
              <a:ext uri="{FF2B5EF4-FFF2-40B4-BE49-F238E27FC236}">
                <a16:creationId xmlns:a16="http://schemas.microsoft.com/office/drawing/2014/main" id="{D32E61CC-A09E-488B-8A1B-E399D276E07E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560" t="2063" r="10349"/>
          <a:stretch/>
        </p:blipFill>
        <p:spPr>
          <a:xfrm>
            <a:off x="103633" y="4840631"/>
            <a:ext cx="1140151" cy="183792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3" name="Imagen 12">
            <a:extLst>
              <a:ext uri="{FF2B5EF4-FFF2-40B4-BE49-F238E27FC236}">
                <a16:creationId xmlns:a16="http://schemas.microsoft.com/office/drawing/2014/main" id="{B9C29E09-976F-42F1-831A-A39B9A2B5924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269" r="23943" b="37059"/>
          <a:stretch/>
        </p:blipFill>
        <p:spPr>
          <a:xfrm>
            <a:off x="89512" y="3089133"/>
            <a:ext cx="1040574" cy="148546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6B705F42-DD05-4EF8-98B7-8AF3F4874EB2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512" y="1697352"/>
            <a:ext cx="1040574" cy="139178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5509053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1">
            <a:extLst>
              <a:ext uri="{FF2B5EF4-FFF2-40B4-BE49-F238E27FC236}">
                <a16:creationId xmlns:a16="http://schemas.microsoft.com/office/drawing/2014/main" id="{411458F6-9939-D852-34BA-E9641873BFC7}"/>
              </a:ext>
            </a:extLst>
          </p:cNvPr>
          <p:cNvSpPr txBox="1">
            <a:spLocks/>
          </p:cNvSpPr>
          <p:nvPr/>
        </p:nvSpPr>
        <p:spPr>
          <a:xfrm>
            <a:off x="82266" y="3067254"/>
            <a:ext cx="12027467" cy="1190169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solidFill>
              <a:srgbClr val="00B0F0"/>
            </a:solidFill>
          </a:ln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PE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DENGUE - 2024</a:t>
            </a:r>
            <a:br>
              <a:rPr lang="es-PE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s-PE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MICRORED DE ZORRITOS –  SE (01- 41)</a:t>
            </a:r>
          </a:p>
          <a:p>
            <a:pPr algn="ctr"/>
            <a:endParaRPr lang="es-PE" sz="3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17049568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1">
            <a:extLst>
              <a:ext uri="{FF2B5EF4-FFF2-40B4-BE49-F238E27FC236}">
                <a16:creationId xmlns:a16="http://schemas.microsoft.com/office/drawing/2014/main" id="{04A92F64-5378-8101-0F28-EED79264E91E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12192000" cy="1190169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PE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COMPORTAMIENTO DEL DENGUE</a:t>
            </a:r>
            <a:br>
              <a:rPr lang="es-PE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s-PE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MICRORED DE ZORRITOS – SE (01- 41)</a:t>
            </a:r>
          </a:p>
          <a:p>
            <a:pPr algn="ctr"/>
            <a:endParaRPr lang="es-PE" sz="3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Marcador de pie de página 3">
            <a:extLst>
              <a:ext uri="{FF2B5EF4-FFF2-40B4-BE49-F238E27FC236}">
                <a16:creationId xmlns:a16="http://schemas.microsoft.com/office/drawing/2014/main" id="{2AF56DFF-2AF7-5DD8-2676-DD0B6569CE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-50334" y="6576765"/>
            <a:ext cx="3733102" cy="365125"/>
          </a:xfrm>
        </p:spPr>
        <p:txBody>
          <a:bodyPr/>
          <a:lstStyle/>
          <a:p>
            <a:pPr algn="l"/>
            <a:r>
              <a:rPr lang="es-ES" dirty="0"/>
              <a:t>Fuente: Tumbes/Notiweb-CDC/MINSA (*) Hasta la SE 41</a:t>
            </a:r>
            <a:endParaRPr lang="es-PE" dirty="0"/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D84E34EA-0603-EDD9-D370-8D2760B1AF2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9998" y="1448877"/>
            <a:ext cx="5623560" cy="1623060"/>
          </a:xfrm>
          <a:prstGeom prst="rect">
            <a:avLst/>
          </a:prstGeom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7E2A3EA3-EBE2-36DD-50EF-CEC3619E14B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16669" y="1635501"/>
            <a:ext cx="5623560" cy="4941264"/>
          </a:xfrm>
          <a:prstGeom prst="rect">
            <a:avLst/>
          </a:prstGeom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E2DBB2EE-CF95-C1B8-24F4-B28F3A22C11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9998" y="3582476"/>
            <a:ext cx="5623560" cy="2781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22934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1">
            <a:extLst>
              <a:ext uri="{FF2B5EF4-FFF2-40B4-BE49-F238E27FC236}">
                <a16:creationId xmlns:a16="http://schemas.microsoft.com/office/drawing/2014/main" id="{04A92F64-5378-8101-0F28-EED79264E91E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12192000" cy="1190169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PE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COMPORTAMIENTO DEL DENGUE</a:t>
            </a:r>
            <a:br>
              <a:rPr lang="es-PE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s-PE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MICRORED DE ZORRITOS –  SE (01- 41)</a:t>
            </a:r>
          </a:p>
          <a:p>
            <a:pPr algn="ctr"/>
            <a:endParaRPr lang="es-PE" sz="3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Marcador de pie de página 3">
            <a:extLst>
              <a:ext uri="{FF2B5EF4-FFF2-40B4-BE49-F238E27FC236}">
                <a16:creationId xmlns:a16="http://schemas.microsoft.com/office/drawing/2014/main" id="{2AF56DFF-2AF7-5DD8-2676-DD0B6569CE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0" y="6492875"/>
            <a:ext cx="3733102" cy="365125"/>
          </a:xfrm>
        </p:spPr>
        <p:txBody>
          <a:bodyPr/>
          <a:lstStyle/>
          <a:p>
            <a:pPr algn="l"/>
            <a:r>
              <a:rPr lang="es-ES" dirty="0"/>
              <a:t>Fuente: Tumbes/Notiweb-CDC/MINSA (*) Hasta la SE 41</a:t>
            </a: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A21C841F-2AE4-2C42-F8F4-E39B99399F1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849645"/>
            <a:ext cx="12192000" cy="41020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414372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1">
            <a:extLst>
              <a:ext uri="{FF2B5EF4-FFF2-40B4-BE49-F238E27FC236}">
                <a16:creationId xmlns:a16="http://schemas.microsoft.com/office/drawing/2014/main" id="{04A92F64-5378-8101-0F28-EED79264E91E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12192000" cy="1190169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PE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COMPORTAMIENTO DEL DENGUE</a:t>
            </a:r>
            <a:br>
              <a:rPr lang="es-PE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s-PE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MICRORED DE ZORRITOS –  SE (01- 41)</a:t>
            </a:r>
          </a:p>
          <a:p>
            <a:pPr algn="ctr"/>
            <a:endParaRPr lang="es-PE" sz="3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Marcador de pie de página 3">
            <a:extLst>
              <a:ext uri="{FF2B5EF4-FFF2-40B4-BE49-F238E27FC236}">
                <a16:creationId xmlns:a16="http://schemas.microsoft.com/office/drawing/2014/main" id="{2AF56DFF-2AF7-5DD8-2676-DD0B6569CE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-50334" y="6576765"/>
            <a:ext cx="3733102" cy="365125"/>
          </a:xfrm>
        </p:spPr>
        <p:txBody>
          <a:bodyPr/>
          <a:lstStyle/>
          <a:p>
            <a:pPr algn="l"/>
            <a:r>
              <a:rPr lang="es-ES" dirty="0"/>
              <a:t>Fuente: Tumbes/Notiweb-CDC/MINSA (*) Hasta la SE 41</a:t>
            </a: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5293ADC3-9E06-241A-BDB2-9A0F80BEF47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334" y="2122133"/>
            <a:ext cx="12192000" cy="29257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876842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1">
            <a:extLst>
              <a:ext uri="{FF2B5EF4-FFF2-40B4-BE49-F238E27FC236}">
                <a16:creationId xmlns:a16="http://schemas.microsoft.com/office/drawing/2014/main" id="{04A92F64-5378-8101-0F28-EED79264E91E}"/>
              </a:ext>
            </a:extLst>
          </p:cNvPr>
          <p:cNvSpPr txBox="1">
            <a:spLocks/>
          </p:cNvSpPr>
          <p:nvPr/>
        </p:nvSpPr>
        <p:spPr>
          <a:xfrm>
            <a:off x="0" y="158620"/>
            <a:ext cx="12192000" cy="1190169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PE" sz="40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COMPORTAMIENTO DEL DENGUE</a:t>
            </a:r>
            <a:br>
              <a:rPr lang="es-PE" sz="40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</a:br>
            <a:r>
              <a:rPr lang="es-PE" sz="36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MICRORED DE ZORRITOS –  SE (01- 41)</a:t>
            </a:r>
          </a:p>
          <a:p>
            <a:pPr algn="ctr"/>
            <a:endParaRPr lang="es-PE" sz="3600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9" name="Marcador de pie de página 3">
            <a:extLst>
              <a:ext uri="{FF2B5EF4-FFF2-40B4-BE49-F238E27FC236}">
                <a16:creationId xmlns:a16="http://schemas.microsoft.com/office/drawing/2014/main" id="{25DEDA24-BA4E-1869-F13E-728BFDCBB6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0" y="6551598"/>
            <a:ext cx="3733102" cy="365125"/>
          </a:xfrm>
        </p:spPr>
        <p:txBody>
          <a:bodyPr/>
          <a:lstStyle/>
          <a:p>
            <a:pPr algn="l"/>
            <a:r>
              <a:rPr lang="es-ES" dirty="0"/>
              <a:t>Fuente: Tumbes/Notiweb-CDC/MINSA (*) Hasta la SE41</a:t>
            </a:r>
            <a:endParaRPr lang="es-PE" dirty="0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B0D733F4-6C4D-473B-A196-1A75D53EA54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05475" y="3324225"/>
            <a:ext cx="781050" cy="209550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E99DCCFE-0D17-4D60-ACFF-8886D11003C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05475" y="3324225"/>
            <a:ext cx="781050" cy="209550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BBD3FEF3-A7A1-7E54-87A2-966F356CF7D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1217" y="1555968"/>
            <a:ext cx="5840964" cy="2988040"/>
          </a:xfrm>
          <a:prstGeom prst="rect">
            <a:avLst/>
          </a:prstGeom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2BC7D065-65A5-D9E8-CD13-E30F680DB0E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34065" y="3844877"/>
            <a:ext cx="5327780" cy="2854503"/>
          </a:xfrm>
          <a:prstGeom prst="rect">
            <a:avLst/>
          </a:prstGeom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476ED7DE-5EE5-4AF4-9A1D-97AB37ACE40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064256" y="1374092"/>
            <a:ext cx="4726527" cy="2445482"/>
          </a:xfrm>
          <a:prstGeom prst="rect">
            <a:avLst/>
          </a:prstGeom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F4E0766E-ED21-A363-C0E9-1F4FF1F2FD1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26241" y="4789121"/>
            <a:ext cx="5615940" cy="14401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000000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2BBEF5AF-B6C2-6162-FDDA-A8F921B721A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33337"/>
            <a:ext cx="12192000" cy="6791325"/>
          </a:xfrm>
          <a:prstGeom prst="rect">
            <a:avLst/>
          </a:prstGeom>
        </p:spPr>
      </p:pic>
      <p:sp>
        <p:nvSpPr>
          <p:cNvPr id="6" name="Título 1">
            <a:extLst>
              <a:ext uri="{FF2B5EF4-FFF2-40B4-BE49-F238E27FC236}">
                <a16:creationId xmlns:a16="http://schemas.microsoft.com/office/drawing/2014/main" id="{04A92F64-5378-8101-0F28-EED79264E91E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12192000" cy="1190169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PE" sz="4000" b="1" dirty="0">
                <a:solidFill>
                  <a:schemeClr val="bg1"/>
                </a:solidFill>
              </a:rPr>
              <a:t>MAPAS DE RIESGO DE FIEBRE POR VIRUS DENGUE EN LA MICRORED DE ZORRITOS – SE 01-41/2024</a:t>
            </a:r>
            <a:endParaRPr lang="es-PE" sz="36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819488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1">
            <a:extLst>
              <a:ext uri="{FF2B5EF4-FFF2-40B4-BE49-F238E27FC236}">
                <a16:creationId xmlns:a16="http://schemas.microsoft.com/office/drawing/2014/main" id="{04A92F64-5378-8101-0F28-EED79264E91E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12192000" cy="1190169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PE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COMPORTAMIENTO DEL DENGUE</a:t>
            </a:r>
            <a:br>
              <a:rPr lang="es-PE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s-PE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MICRORED DE ZARUMILLA –  SE (01-41)</a:t>
            </a:r>
            <a:endParaRPr lang="es-PE" sz="3600" b="1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algn="ctr"/>
            <a:endParaRPr lang="es-PE" sz="3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Marcador de pie de página 3">
            <a:extLst>
              <a:ext uri="{FF2B5EF4-FFF2-40B4-BE49-F238E27FC236}">
                <a16:creationId xmlns:a16="http://schemas.microsoft.com/office/drawing/2014/main" id="{2AF56DFF-2AF7-5DD8-2676-DD0B6569CE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-50334" y="6576765"/>
            <a:ext cx="3733102" cy="365125"/>
          </a:xfrm>
        </p:spPr>
        <p:txBody>
          <a:bodyPr/>
          <a:lstStyle/>
          <a:p>
            <a:pPr algn="l"/>
            <a:r>
              <a:rPr lang="es-ES" dirty="0"/>
              <a:t>Fuente: Tumbes/Notiweb-CDC/MINSA (*) Hasta la SE 41</a:t>
            </a:r>
            <a:endParaRPr lang="es-PE" dirty="0"/>
          </a:p>
        </p:txBody>
      </p:sp>
      <p:graphicFrame>
        <p:nvGraphicFramePr>
          <p:cNvPr id="2" name="Objeto 1">
            <a:extLst>
              <a:ext uri="{FF2B5EF4-FFF2-40B4-BE49-F238E27FC236}">
                <a16:creationId xmlns:a16="http://schemas.microsoft.com/office/drawing/2014/main" id="{B72DEA37-2573-1925-4142-74A3CF55E75D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56118029"/>
              </p:ext>
            </p:extLst>
          </p:nvPr>
        </p:nvGraphicFramePr>
        <p:xfrm>
          <a:off x="653423" y="1086478"/>
          <a:ext cx="5356225" cy="1981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2" imgW="5356683" imgH="1981074" progId="Excel.Sheet.12">
                  <p:link updateAutomatic="1"/>
                </p:oleObj>
              </mc:Choice>
              <mc:Fallback>
                <p:oleObj name="Worksheet" r:id="rId2" imgW="5356683" imgH="1981074" progId="Excel.Sheet.12">
                  <p:link updateAutomatic="1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653423" y="1086478"/>
                        <a:ext cx="5356225" cy="19812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" name="Objeto 3">
            <a:extLst>
              <a:ext uri="{FF2B5EF4-FFF2-40B4-BE49-F238E27FC236}">
                <a16:creationId xmlns:a16="http://schemas.microsoft.com/office/drawing/2014/main" id="{0D720390-C1F4-CF73-5101-857E1BC64566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6990122"/>
              </p:ext>
            </p:extLst>
          </p:nvPr>
        </p:nvGraphicFramePr>
        <p:xfrm>
          <a:off x="6971426" y="1273450"/>
          <a:ext cx="4245934" cy="541401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4" imgW="5356683" imgH="7658218" progId="Excel.Sheet.12">
                  <p:link updateAutomatic="1"/>
                </p:oleObj>
              </mc:Choice>
              <mc:Fallback>
                <p:oleObj name="Worksheet" r:id="rId4" imgW="5356683" imgH="7658218" progId="Excel.Sheet.12">
                  <p:link updateAutomatic="1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6971426" y="1273450"/>
                        <a:ext cx="4245934" cy="541401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Objeto 7">
            <a:extLst>
              <a:ext uri="{FF2B5EF4-FFF2-40B4-BE49-F238E27FC236}">
                <a16:creationId xmlns:a16="http://schemas.microsoft.com/office/drawing/2014/main" id="{760E8D48-5C90-93A0-E1BA-FEF77774A13F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780360879"/>
              </p:ext>
            </p:extLst>
          </p:nvPr>
        </p:nvGraphicFramePr>
        <p:xfrm>
          <a:off x="797442" y="3289517"/>
          <a:ext cx="5191398" cy="331914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6" imgW="5356683" imgH="3589044" progId="Excel.Sheet.12">
                  <p:link updateAutomatic="1"/>
                </p:oleObj>
              </mc:Choice>
              <mc:Fallback>
                <p:oleObj name="Worksheet" r:id="rId6" imgW="5356683" imgH="3589044" progId="Excel.Sheet.12">
                  <p:link updateAutomatic="1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797442" y="3289517"/>
                        <a:ext cx="5191398" cy="331914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01859641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1">
            <a:extLst>
              <a:ext uri="{FF2B5EF4-FFF2-40B4-BE49-F238E27FC236}">
                <a16:creationId xmlns:a16="http://schemas.microsoft.com/office/drawing/2014/main" id="{04A92F64-5378-8101-0F28-EED79264E91E}"/>
              </a:ext>
            </a:extLst>
          </p:cNvPr>
          <p:cNvSpPr txBox="1">
            <a:spLocks/>
          </p:cNvSpPr>
          <p:nvPr/>
        </p:nvSpPr>
        <p:spPr>
          <a:xfrm>
            <a:off x="0" y="1"/>
            <a:ext cx="12192000" cy="86862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PE" sz="3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COMPORTAMIENTO DEL DENGUE</a:t>
            </a:r>
            <a:br>
              <a:rPr lang="es-PE" sz="3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s-PE" sz="3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MICRORED DE ZARUMILLA –  SE (01-41)</a:t>
            </a:r>
            <a:endParaRPr lang="es-PE" sz="3000" b="1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algn="ctr"/>
            <a:endParaRPr lang="es-PE" sz="3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Marcador de pie de página 3">
            <a:extLst>
              <a:ext uri="{FF2B5EF4-FFF2-40B4-BE49-F238E27FC236}">
                <a16:creationId xmlns:a16="http://schemas.microsoft.com/office/drawing/2014/main" id="{2AF56DFF-2AF7-5DD8-2676-DD0B6569CE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-50334" y="6576765"/>
            <a:ext cx="3733102" cy="365125"/>
          </a:xfrm>
        </p:spPr>
        <p:txBody>
          <a:bodyPr/>
          <a:lstStyle/>
          <a:p>
            <a:pPr algn="l"/>
            <a:r>
              <a:rPr lang="es-ES" dirty="0"/>
              <a:t>Fuente: Tumbes/Notiweb-CDC/MINSA (*) Hasta la SE 41</a:t>
            </a:r>
            <a:endParaRPr lang="es-PE" dirty="0"/>
          </a:p>
        </p:txBody>
      </p:sp>
      <p:graphicFrame>
        <p:nvGraphicFramePr>
          <p:cNvPr id="2" name="Objeto 1">
            <a:extLst>
              <a:ext uri="{FF2B5EF4-FFF2-40B4-BE49-F238E27FC236}">
                <a16:creationId xmlns:a16="http://schemas.microsoft.com/office/drawing/2014/main" id="{FCBDE2D3-91BF-439C-A853-24DE7FFB7630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178360339"/>
              </p:ext>
            </p:extLst>
          </p:nvPr>
        </p:nvGraphicFramePr>
        <p:xfrm>
          <a:off x="181934" y="1001718"/>
          <a:ext cx="11681379" cy="391052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2" imgW="25626166" imgH="8572429" progId="Excel.Sheet.12">
                  <p:link updateAutomatic="1"/>
                </p:oleObj>
              </mc:Choice>
              <mc:Fallback>
                <p:oleObj name="Worksheet" r:id="rId2" imgW="25626166" imgH="8572429" progId="Excel.Sheet.12">
                  <p:link updateAutomatic="1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181934" y="1001718"/>
                        <a:ext cx="11681379" cy="391052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96604602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1">
            <a:extLst>
              <a:ext uri="{FF2B5EF4-FFF2-40B4-BE49-F238E27FC236}">
                <a16:creationId xmlns:a16="http://schemas.microsoft.com/office/drawing/2014/main" id="{04A92F64-5378-8101-0F28-EED79264E91E}"/>
              </a:ext>
            </a:extLst>
          </p:cNvPr>
          <p:cNvSpPr txBox="1">
            <a:spLocks/>
          </p:cNvSpPr>
          <p:nvPr/>
        </p:nvSpPr>
        <p:spPr>
          <a:xfrm>
            <a:off x="0" y="1"/>
            <a:ext cx="12192000" cy="86862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PE" sz="3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COMPORTAMIENTO DEL DENGUE</a:t>
            </a:r>
            <a:br>
              <a:rPr lang="es-PE" sz="3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s-PE" sz="3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MICRORED DE ZARUMILLA –  SE (01-41)</a:t>
            </a:r>
            <a:endParaRPr lang="es-PE" sz="3000" b="1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algn="ctr"/>
            <a:endParaRPr lang="es-PE" sz="3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Marcador de pie de página 3">
            <a:extLst>
              <a:ext uri="{FF2B5EF4-FFF2-40B4-BE49-F238E27FC236}">
                <a16:creationId xmlns:a16="http://schemas.microsoft.com/office/drawing/2014/main" id="{2AF56DFF-2AF7-5DD8-2676-DD0B6569CE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-50334" y="6576765"/>
            <a:ext cx="3733102" cy="365125"/>
          </a:xfrm>
        </p:spPr>
        <p:txBody>
          <a:bodyPr/>
          <a:lstStyle/>
          <a:p>
            <a:pPr algn="l"/>
            <a:r>
              <a:rPr lang="es-ES" dirty="0"/>
              <a:t>Fuente: Tumbes/Notiweb-CDC/MINSA (*) Hasta la SE 41</a:t>
            </a:r>
            <a:endParaRPr lang="es-PE" dirty="0"/>
          </a:p>
        </p:txBody>
      </p:sp>
      <p:graphicFrame>
        <p:nvGraphicFramePr>
          <p:cNvPr id="3" name="Objeto 2">
            <a:extLst>
              <a:ext uri="{FF2B5EF4-FFF2-40B4-BE49-F238E27FC236}">
                <a16:creationId xmlns:a16="http://schemas.microsoft.com/office/drawing/2014/main" id="{B497DC51-E781-0F94-34FD-F60D565BD8EC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29787996"/>
              </p:ext>
            </p:extLst>
          </p:nvPr>
        </p:nvGraphicFramePr>
        <p:xfrm>
          <a:off x="277625" y="1190034"/>
          <a:ext cx="11594647" cy="237187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2" imgW="25626166" imgH="4648232" progId="Excel.Sheet.12">
                  <p:link updateAutomatic="1"/>
                </p:oleObj>
              </mc:Choice>
              <mc:Fallback>
                <p:oleObj name="Worksheet" r:id="rId2" imgW="25626166" imgH="4648232" progId="Excel.Sheet.12">
                  <p:link updateAutomatic="1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277625" y="1190034"/>
                        <a:ext cx="11594647" cy="237187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49637717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1">
            <a:extLst>
              <a:ext uri="{FF2B5EF4-FFF2-40B4-BE49-F238E27FC236}">
                <a16:creationId xmlns:a16="http://schemas.microsoft.com/office/drawing/2014/main" id="{04A92F64-5378-8101-0F28-EED79264E91E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12192000" cy="1190169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PE" sz="40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COMPORTAMIENTO DEL DENGUE</a:t>
            </a:r>
            <a:br>
              <a:rPr lang="es-PE" sz="40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</a:br>
            <a:r>
              <a:rPr lang="es-PE" sz="36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MICRORED DE ZARUMILLA –  </a:t>
            </a:r>
            <a:r>
              <a:rPr lang="es-PE" sz="3600" b="1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SE (01-41)</a:t>
            </a:r>
          </a:p>
          <a:p>
            <a:pPr algn="ctr"/>
            <a:endParaRPr lang="es-PE" sz="3600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9" name="Marcador de pie de página 3">
            <a:extLst>
              <a:ext uri="{FF2B5EF4-FFF2-40B4-BE49-F238E27FC236}">
                <a16:creationId xmlns:a16="http://schemas.microsoft.com/office/drawing/2014/main" id="{25DEDA24-BA4E-1869-F13E-728BFDCBB6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0" y="6551598"/>
            <a:ext cx="3733102" cy="365125"/>
          </a:xfrm>
        </p:spPr>
        <p:txBody>
          <a:bodyPr/>
          <a:lstStyle/>
          <a:p>
            <a:pPr algn="l"/>
            <a:r>
              <a:rPr lang="es-ES" dirty="0"/>
              <a:t>Fuente: Tumbes/Notiweb-CDC/MINSA (*) Hasta la SE 41</a:t>
            </a:r>
            <a:endParaRPr lang="es-PE" dirty="0"/>
          </a:p>
        </p:txBody>
      </p:sp>
      <p:graphicFrame>
        <p:nvGraphicFramePr>
          <p:cNvPr id="4" name="Objeto 3">
            <a:extLst>
              <a:ext uri="{FF2B5EF4-FFF2-40B4-BE49-F238E27FC236}">
                <a16:creationId xmlns:a16="http://schemas.microsoft.com/office/drawing/2014/main" id="{24867DE8-BC72-F73A-E0C7-3686CCD7CF7D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6624309"/>
              </p:ext>
            </p:extLst>
          </p:nvPr>
        </p:nvGraphicFramePr>
        <p:xfrm>
          <a:off x="116959" y="1371650"/>
          <a:ext cx="6012271" cy="324427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2" imgW="10640631" imgH="5742661" progId="Excel.Sheet.12">
                  <p:link updateAutomatic="1"/>
                </p:oleObj>
              </mc:Choice>
              <mc:Fallback>
                <p:oleObj name="Worksheet" r:id="rId2" imgW="10640631" imgH="5742661" progId="Excel.Sheet.12">
                  <p:link updateAutomatic="1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116959" y="1371650"/>
                        <a:ext cx="6012271" cy="3244276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Objeto 6">
            <a:extLst>
              <a:ext uri="{FF2B5EF4-FFF2-40B4-BE49-F238E27FC236}">
                <a16:creationId xmlns:a16="http://schemas.microsoft.com/office/drawing/2014/main" id="{480283BA-7E72-244A-ABE9-F9D539EDD872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446508299"/>
              </p:ext>
            </p:extLst>
          </p:nvPr>
        </p:nvGraphicFramePr>
        <p:xfrm>
          <a:off x="6417855" y="3563232"/>
          <a:ext cx="5416182" cy="324427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4" imgW="11014138" imgH="6996897" progId="Excel.Sheet.12">
                  <p:link updateAutomatic="1"/>
                </p:oleObj>
              </mc:Choice>
              <mc:Fallback>
                <p:oleObj name="Worksheet" r:id="rId4" imgW="11014138" imgH="6996897" progId="Excel.Sheet.12">
                  <p:link updateAutomatic="1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6417855" y="3563232"/>
                        <a:ext cx="5416182" cy="3244276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" name="Objeto 9">
            <a:extLst>
              <a:ext uri="{FF2B5EF4-FFF2-40B4-BE49-F238E27FC236}">
                <a16:creationId xmlns:a16="http://schemas.microsoft.com/office/drawing/2014/main" id="{C5F029CC-7C56-0BC9-4A90-61523816B4DE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57215461"/>
              </p:ext>
            </p:extLst>
          </p:nvPr>
        </p:nvGraphicFramePr>
        <p:xfrm>
          <a:off x="315431" y="4573393"/>
          <a:ext cx="5583101" cy="168918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6" imgW="5036855" imgH="1523968" progId="Excel.Sheet.12">
                  <p:link updateAutomatic="1"/>
                </p:oleObj>
              </mc:Choice>
              <mc:Fallback>
                <p:oleObj name="Worksheet" r:id="rId6" imgW="5036855" imgH="1523968" progId="Excel.Sheet.12">
                  <p:link updateAutomatic="1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315431" y="4573393"/>
                        <a:ext cx="5583101" cy="168918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" name="Objeto 10">
            <a:extLst>
              <a:ext uri="{FF2B5EF4-FFF2-40B4-BE49-F238E27FC236}">
                <a16:creationId xmlns:a16="http://schemas.microsoft.com/office/drawing/2014/main" id="{671F7938-5610-15A4-FC1C-E1F1C79C6542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738964355"/>
              </p:ext>
            </p:extLst>
          </p:nvPr>
        </p:nvGraphicFramePr>
        <p:xfrm>
          <a:off x="6921794" y="1102068"/>
          <a:ext cx="3971224" cy="243989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8" imgW="5425567" imgH="3332972" progId="Excel.Sheet.12">
                  <p:link updateAutomatic="1"/>
                </p:oleObj>
              </mc:Choice>
              <mc:Fallback>
                <p:oleObj name="Worksheet" r:id="rId8" imgW="5425567" imgH="3332972" progId="Excel.Sheet.12">
                  <p:link updateAutomatic="1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6921794" y="1102068"/>
                        <a:ext cx="3971224" cy="243989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89146408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D71C83D9-B995-9DFB-807C-F629B5CECBA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" y="-1"/>
            <a:ext cx="12192001" cy="6858001"/>
          </a:xfrm>
          <a:prstGeom prst="rect">
            <a:avLst/>
          </a:prstGeom>
        </p:spPr>
      </p:pic>
      <p:sp>
        <p:nvSpPr>
          <p:cNvPr id="6" name="Título 1">
            <a:extLst>
              <a:ext uri="{FF2B5EF4-FFF2-40B4-BE49-F238E27FC236}">
                <a16:creationId xmlns:a16="http://schemas.microsoft.com/office/drawing/2014/main" id="{04A92F64-5378-8101-0F28-EED79264E91E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12192000" cy="1190169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PE" sz="4000" b="1" dirty="0">
                <a:solidFill>
                  <a:schemeClr val="bg1"/>
                </a:solidFill>
              </a:rPr>
              <a:t>MAPAS DE RIESGO DE FIEBRE POR VIRUS DENGUE EN LA MICRORED DE ZARUMILLA – SE 01-41/2024</a:t>
            </a:r>
            <a:endParaRPr lang="es-PE" sz="36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7196344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B55E8BC6-E2CC-04B3-083E-651A79D9DC09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2035"/>
          <a:stretch/>
        </p:blipFill>
        <p:spPr>
          <a:xfrm>
            <a:off x="2624667" y="0"/>
            <a:ext cx="9567333" cy="6950130"/>
          </a:xfrm>
          <a:prstGeom prst="rect">
            <a:avLst/>
          </a:prstGeom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2E614AE4-32A9-90A5-172E-C41B4BBFB6A0}"/>
              </a:ext>
            </a:extLst>
          </p:cNvPr>
          <p:cNvSpPr txBox="1"/>
          <p:nvPr/>
        </p:nvSpPr>
        <p:spPr>
          <a:xfrm>
            <a:off x="3343024" y="5269130"/>
            <a:ext cx="543962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000" b="1" dirty="0">
                <a:solidFill>
                  <a:srgbClr val="0044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Rounded MT Bold" panose="020F0704030504030204" pitchFamily="34" charset="0"/>
              </a:rPr>
              <a:t>SALA SITUACIONAL DENGUE</a:t>
            </a:r>
          </a:p>
          <a:p>
            <a:pPr algn="ctr"/>
            <a:r>
              <a:rPr lang="es-ES" sz="2000" b="1" dirty="0">
                <a:solidFill>
                  <a:srgbClr val="0044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Rounded MT Bold" panose="020F0704030504030204" pitchFamily="34" charset="0"/>
              </a:rPr>
              <a:t>MICRORED DE PAMPA GRANDE</a:t>
            </a:r>
            <a:endParaRPr lang="es-PE" sz="2000" b="1" dirty="0">
              <a:solidFill>
                <a:srgbClr val="0044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Rounded MT Bold" panose="020F0704030504030204" pitchFamily="34" charset="0"/>
            </a:endParaRP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31A5A7CD-EFA1-4DE2-CE5F-D9D8D21AE8D8}"/>
              </a:ext>
            </a:extLst>
          </p:cNvPr>
          <p:cNvSpPr txBox="1"/>
          <p:nvPr/>
        </p:nvSpPr>
        <p:spPr>
          <a:xfrm>
            <a:off x="3544981" y="5987124"/>
            <a:ext cx="522151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400" b="1" dirty="0">
                <a:solidFill>
                  <a:srgbClr val="108FB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</a:rPr>
              <a:t>Semana Epidemiológica 41</a:t>
            </a:r>
            <a:endParaRPr lang="es-PE" sz="2400" b="1" dirty="0">
              <a:solidFill>
                <a:srgbClr val="108FB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pic>
        <p:nvPicPr>
          <p:cNvPr id="1028" name="Picture 4" descr="Ciclos de la vida de los mosquitos de la especie Aedes | Mosquitos | CDC">
            <a:extLst>
              <a:ext uri="{FF2B5EF4-FFF2-40B4-BE49-F238E27FC236}">
                <a16:creationId xmlns:a16="http://schemas.microsoft.com/office/drawing/2014/main" id="{55F2ACF7-30F3-9773-FE0F-20109D70E0A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57591" y="600728"/>
            <a:ext cx="2050377" cy="15250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3" name="CuadroTexto 22">
            <a:extLst>
              <a:ext uri="{FF2B5EF4-FFF2-40B4-BE49-F238E27FC236}">
                <a16:creationId xmlns:a16="http://schemas.microsoft.com/office/drawing/2014/main" id="{71856DF7-7471-6E8E-AC93-71407EBCEFA4}"/>
              </a:ext>
            </a:extLst>
          </p:cNvPr>
          <p:cNvSpPr txBox="1"/>
          <p:nvPr/>
        </p:nvSpPr>
        <p:spPr>
          <a:xfrm>
            <a:off x="3803078" y="1225073"/>
            <a:ext cx="776175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900" dirty="0">
                <a:latin typeface="Arial Narrow" panose="020B0606020202030204" pitchFamily="34" charset="0"/>
              </a:rPr>
              <a:t>Ciclos de vida</a:t>
            </a:r>
            <a:endParaRPr lang="es-PE" sz="900" dirty="0">
              <a:latin typeface="Arial Narrow" panose="020B0606020202030204" pitchFamily="34" charset="0"/>
            </a:endParaRPr>
          </a:p>
        </p:txBody>
      </p:sp>
      <p:pic>
        <p:nvPicPr>
          <p:cNvPr id="1034" name="Picture 10" descr="Cómo prevenir el dengue – CDC MINSA">
            <a:extLst>
              <a:ext uri="{FF2B5EF4-FFF2-40B4-BE49-F238E27FC236}">
                <a16:creationId xmlns:a16="http://schemas.microsoft.com/office/drawing/2014/main" id="{CBAEEB16-3510-7765-EEA1-BBB2C029EEF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48132" y="3269570"/>
            <a:ext cx="2607316" cy="18043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4" name="CuadroTexto 23">
            <a:extLst>
              <a:ext uri="{FF2B5EF4-FFF2-40B4-BE49-F238E27FC236}">
                <a16:creationId xmlns:a16="http://schemas.microsoft.com/office/drawing/2014/main" id="{D032C823-09B1-BAB5-2E18-A8A50E982F91}"/>
              </a:ext>
            </a:extLst>
          </p:cNvPr>
          <p:cNvSpPr txBox="1"/>
          <p:nvPr/>
        </p:nvSpPr>
        <p:spPr>
          <a:xfrm>
            <a:off x="10175845" y="3045504"/>
            <a:ext cx="1602297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900" dirty="0">
                <a:latin typeface="Arial Narrow" panose="020B0606020202030204" pitchFamily="34" charset="0"/>
              </a:rPr>
              <a:t>¿Cómo se transmite el Dengue?</a:t>
            </a:r>
            <a:endParaRPr lang="es-PE" sz="900" dirty="0">
              <a:latin typeface="Arial Narrow" panose="020B0606020202030204" pitchFamily="34" charset="0"/>
            </a:endParaRPr>
          </a:p>
        </p:txBody>
      </p:sp>
      <p:sp>
        <p:nvSpPr>
          <p:cNvPr id="15" name="Rectángulo 14">
            <a:extLst>
              <a:ext uri="{FF2B5EF4-FFF2-40B4-BE49-F238E27FC236}">
                <a16:creationId xmlns:a16="http://schemas.microsoft.com/office/drawing/2014/main" id="{3CE3FAC5-3267-D760-1824-1B8A65F144A0}"/>
              </a:ext>
            </a:extLst>
          </p:cNvPr>
          <p:cNvSpPr/>
          <p:nvPr/>
        </p:nvSpPr>
        <p:spPr>
          <a:xfrm>
            <a:off x="279399" y="0"/>
            <a:ext cx="1266737" cy="6858000"/>
          </a:xfrm>
          <a:prstGeom prst="rect">
            <a:avLst/>
          </a:prstGeom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17" name="Imagen 1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725" y="94795"/>
            <a:ext cx="1140863" cy="152115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0" name="Imagen 19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250"/>
          <a:stretch/>
        </p:blipFill>
        <p:spPr>
          <a:xfrm>
            <a:off x="279399" y="3147069"/>
            <a:ext cx="1192298" cy="174334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1" name="Imagen 20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43653" y="5068685"/>
            <a:ext cx="1128044" cy="150405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B509A44B-7E04-795B-8B13-5FAAD241BC73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r="46180"/>
          <a:stretch/>
        </p:blipFill>
        <p:spPr>
          <a:xfrm>
            <a:off x="423401" y="1710741"/>
            <a:ext cx="904293" cy="131802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78325324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1">
            <a:extLst>
              <a:ext uri="{FF2B5EF4-FFF2-40B4-BE49-F238E27FC236}">
                <a16:creationId xmlns:a16="http://schemas.microsoft.com/office/drawing/2014/main" id="{411458F6-9939-D852-34BA-E9641873BFC7}"/>
              </a:ext>
            </a:extLst>
          </p:cNvPr>
          <p:cNvSpPr txBox="1">
            <a:spLocks/>
          </p:cNvSpPr>
          <p:nvPr/>
        </p:nvSpPr>
        <p:spPr>
          <a:xfrm>
            <a:off x="82266" y="3067254"/>
            <a:ext cx="12027467" cy="1190169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PE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DENGUE - 2024</a:t>
            </a:r>
            <a:br>
              <a:rPr lang="es-PE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s-PE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MICRORED DE PAMPA GRANDE –  SE (01-41)</a:t>
            </a:r>
          </a:p>
          <a:p>
            <a:pPr algn="ctr"/>
            <a:endParaRPr lang="es-PE" sz="3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857525472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1198</TotalTime>
  <Words>577</Words>
  <Application>Microsoft Office PowerPoint</Application>
  <PresentationFormat>Panorámica</PresentationFormat>
  <Paragraphs>62</Paragraphs>
  <Slides>28</Slides>
  <Notes>2</Notes>
  <HiddenSlides>0</HiddenSlides>
  <MMClips>0</MMClips>
  <ScaleCrop>false</ScaleCrop>
  <HeadingPairs>
    <vt:vector size="8" baseType="variant">
      <vt:variant>
        <vt:lpstr>Fuentes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Vínculos</vt:lpstr>
      </vt:variant>
      <vt:variant>
        <vt:i4>28</vt:i4>
      </vt:variant>
      <vt:variant>
        <vt:lpstr>Títulos de diapositiva</vt:lpstr>
      </vt:variant>
      <vt:variant>
        <vt:i4>28</vt:i4>
      </vt:variant>
    </vt:vector>
  </HeadingPairs>
  <TitlesOfParts>
    <vt:vector size="63" baseType="lpstr">
      <vt:lpstr>Arial</vt:lpstr>
      <vt:lpstr>Arial Narrow</vt:lpstr>
      <vt:lpstr>Arial Rounded MT Bold</vt:lpstr>
      <vt:lpstr>Calibri</vt:lpstr>
      <vt:lpstr>Calibri Light</vt:lpstr>
      <vt:lpstr>Cambria</vt:lpstr>
      <vt:lpstr>Tema de Office</vt:lpstr>
      <vt:lpstr>file:///C:\Users\cdcpe\Downloads\Sala_situacional_ZA-40.xlsx!TRABAJO!F13C1:F19C5</vt:lpstr>
      <vt:lpstr>file:///C:\Users\cdcpe\Downloads\Sala_situacional_ZA-40.xlsx!TRABAJO!F58C1:F86C5</vt:lpstr>
      <vt:lpstr>file:///C:\Users\cdcpe\Downloads\Sala_situacional_ZA-40.xlsx!TRABAJO!F120C1:F135C5</vt:lpstr>
      <vt:lpstr>file:///C:\Users\cdcpe\Downloads\Sala_situacional_ZA-40.xlsx!TRABAJO2!F35C1:F59C43</vt:lpstr>
      <vt:lpstr>file:///C:\Users\cdcpe\Downloads\Sala_situacional_ZA-40.xlsx!TRABAJO2!F88C1:F101C43</vt:lpstr>
      <vt:lpstr>file:///C:\Users\cdcpe\Downloads\Sala_situacional_ZA-40.xlsx!TRABAJO3!%5bSala_situacional_ZA-40.xlsx%5dTRABAJO3%20Gráfico%201</vt:lpstr>
      <vt:lpstr>file:///C:\Users\cdcpe\Downloads\Sala_situacional_ZA-40.xlsx!TRABAJO3!%5bSala_situacional_ZA-40.xlsx%5dTRABAJO3%20Gráfico%202</vt:lpstr>
      <vt:lpstr>file:///C:\Users\cdcpe\Downloads\Sala_situacional_ZA-40.xlsx!TRABAJO!F13C9:F17C14</vt:lpstr>
      <vt:lpstr>file:///C:\Users\cdcpe\Downloads\Sala_situacional_ZA-40.xlsx!TRABAJO!%5bSala_situacional_ZA-40.xlsx%5dTRABAJO%20Gráfico%202</vt:lpstr>
      <vt:lpstr>file:///C:\SALA_PAMPA_GRANDE\sala_situacional%20-%2040.xlsx!TRABAJO!F15C1:F21C5</vt:lpstr>
      <vt:lpstr>file:///C:\SALA_PAMPA_GRANDE\sala_situacional%20-%2040.xlsx!TRABAJO!F77C1:F107C5</vt:lpstr>
      <vt:lpstr>file:///C:\SALA_PAMPA_GRANDE\sala_situacional%20-%2040.xlsx!TRABAJO!F133C1:F146C5</vt:lpstr>
      <vt:lpstr>file:///C:\SALA_PAMPA_GRANDE\sala_situacional%20-%2040.xlsx!TRABAJO2!F42C1:F69C43</vt:lpstr>
      <vt:lpstr>file:///C:\SALA_PAMPA_GRANDE\sala_situacional%20-%2040.xlsx!TRABAJO2!F101C1:F115C43</vt:lpstr>
      <vt:lpstr>file:///C:\SALA_PAMPA_GRANDE\sala_situacional%20-%2040.xlsx!TRABAJO3!%5bsala_situacional%20-%2040.xlsx%5dTRABAJO3%20Gráfico%201</vt:lpstr>
      <vt:lpstr>file:///C:\SALA_PAMPA_GRANDE\sala_situacional%20-%2040.xlsx!TRABAJO3!%5bsala_situacional%20-%2040.xlsx%5dTRABAJO3%20Gráfico%202</vt:lpstr>
      <vt:lpstr>file:///C:\SALA_PAMPA_GRANDE\sala_situacional%20-%2040.xlsx!TRABAJO!%5bsala_situacional%20-%2040.xlsx%5dTRABAJO%20Gráfico%202</vt:lpstr>
      <vt:lpstr>file:///C:\SALA_PAMPA_GRANDE\sala_situacional%20-%2040.xlsx!TRABAJO!F15C9:F19C14</vt:lpstr>
      <vt:lpstr>file:///C:\SALA_%20CORRALES\sala_situacional%20-%20SE%2040%20C.xlsx!TRABAJO2!F35C1:F56C43</vt:lpstr>
      <vt:lpstr>file:///C:\SALA_%20CORRALES\sala_situacional%20-%20SE%2040%20C.xlsx!TRABAJO2!F88C1:F101C43</vt:lpstr>
      <vt:lpstr>file:///C:\SALA_%20CORRALES\sala_situacional%20-%20SE%2028%20C.xlsx!TRABAJO!F6C18:F10C23</vt:lpstr>
      <vt:lpstr>file:///C:\SALA_%20CORRALES\sala_situacional%20-%20SE%2040%20C.xlsx!TRABAJO3!%5bsala_situacional%20-%20SE%2040%20C.xlsx%5dTRABAJO3%20Gráfico%201</vt:lpstr>
      <vt:lpstr>file:///C:\SALA_%20CORRALES\sala_situacional%20-%20SE%2040%20C.xlsx!TRABAJO3!%5bsala_situacional%20-%20SE%2040%20C.xlsx%5dTRABAJO3%20Gráfico%202</vt:lpstr>
      <vt:lpstr>file:///C:\SALA_%20CORRALES\sala_situacional%20-%20SE%2040%20C.xlsx!TRABAJO!%5bsala_situacional%20-%20SE%2040%20C.xlsx%5dTRABAJO%20Gráfico%202</vt:lpstr>
      <vt:lpstr>file:///C:\SALA_%20CORRALES\sala_situacional%20-%20SE%2040%20C.xlsx!TRABAJO!F12C9:F16C14</vt:lpstr>
      <vt:lpstr>file:///C:\SALA_%20CORRALES\sala_situacional%20-%20SE%2040%20C.xlsx!TRABAJO!F14C1:F20C5</vt:lpstr>
      <vt:lpstr>file:///C:\SALA_%20CORRALES\sala_situacional%20-%20SE%2040%20C.xlsx!TRABAJO!F50C1:F73C5</vt:lpstr>
      <vt:lpstr>file:///C:\SALA_%20CORRALES\sala_situacional%20-%20SE%2041%20C.xlsx!TRABAJO!F94C1:F110C5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Usuario</dc:creator>
  <cp:lastModifiedBy>Usuario</cp:lastModifiedBy>
  <cp:revision>130</cp:revision>
  <cp:lastPrinted>2024-03-20T23:17:57Z</cp:lastPrinted>
  <dcterms:created xsi:type="dcterms:W3CDTF">2023-06-21T15:50:33Z</dcterms:created>
  <dcterms:modified xsi:type="dcterms:W3CDTF">2024-10-17T20:05:41Z</dcterms:modified>
</cp:coreProperties>
</file>