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10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Casos de dengue por sexo - Microred de Zorritos</a:t>
            </a:r>
            <a:r>
              <a:rPr lang="es-PE" baseline="0"/>
              <a:t> </a:t>
            </a:r>
            <a:r>
              <a:rPr lang="es-PE"/>
              <a:t>(40)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4ECA-48AB-AA76-FBF07511B8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4ECA-48AB-AA76-FBF07511B816}"/>
              </c:ext>
            </c:extLst>
          </c:dPt>
          <c:dLbls>
            <c:dLbl>
              <c:idx val="0"/>
              <c:layout>
                <c:manualLayout>
                  <c:x val="-0.20660428818781207"/>
                  <c:y val="-0.1300212297261821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A-48AB-AA76-FBF07511B816}"/>
                </c:ext>
              </c:extLst>
            </c:dLbl>
            <c:dLbl>
              <c:idx val="1"/>
              <c:layout>
                <c:manualLayout>
                  <c:x val="0.19523152450949646"/>
                  <c:y val="6.9964502984716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CA-48AB-AA76-FBF07511B8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TRABAJO!$A$127:$A$128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TRABAJO!$B$127:$B$128</c:f>
              <c:numCache>
                <c:formatCode>General</c:formatCode>
                <c:ptCount val="2"/>
                <c:pt idx="0">
                  <c:v>287</c:v>
                </c:pt>
                <c:pt idx="1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CA-48AB-AA76-FBF07511B8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b="1">
                <a:solidFill>
                  <a:sysClr val="windowText" lastClr="000000"/>
                </a:solidFill>
              </a:rPr>
              <a:t>Casos de Dengue por Tipo de diagnóstico, Microred</a:t>
            </a:r>
            <a:r>
              <a:rPr lang="es-PE" b="1" baseline="0">
                <a:solidFill>
                  <a:sysClr val="windowText" lastClr="000000"/>
                </a:solidFill>
              </a:rPr>
              <a:t> de ZORRITOS (SE01-40)</a:t>
            </a:r>
            <a:endParaRPr lang="es-PE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TRABAJO3!$A$97</c:f>
              <c:strCache>
                <c:ptCount val="1"/>
                <c:pt idx="0">
                  <c:v>DENGUE SIN SIGNOS DE ALARMA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TRABAJO3!$B$94:$AO$94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TRABAJO3!$B$97:$AO$97</c:f>
              <c:numCache>
                <c:formatCode>General</c:formatCode>
                <c:ptCount val="40"/>
                <c:pt idx="0">
                  <c:v>5</c:v>
                </c:pt>
                <c:pt idx="1">
                  <c:v>11</c:v>
                </c:pt>
                <c:pt idx="2">
                  <c:v>8</c:v>
                </c:pt>
                <c:pt idx="3">
                  <c:v>5</c:v>
                </c:pt>
                <c:pt idx="4">
                  <c:v>12</c:v>
                </c:pt>
                <c:pt idx="5">
                  <c:v>10</c:v>
                </c:pt>
                <c:pt idx="6">
                  <c:v>17</c:v>
                </c:pt>
                <c:pt idx="7">
                  <c:v>15</c:v>
                </c:pt>
                <c:pt idx="8">
                  <c:v>31</c:v>
                </c:pt>
                <c:pt idx="9">
                  <c:v>26</c:v>
                </c:pt>
                <c:pt idx="10">
                  <c:v>24</c:v>
                </c:pt>
                <c:pt idx="11">
                  <c:v>48</c:v>
                </c:pt>
                <c:pt idx="12">
                  <c:v>27</c:v>
                </c:pt>
                <c:pt idx="13">
                  <c:v>23</c:v>
                </c:pt>
                <c:pt idx="14">
                  <c:v>24</c:v>
                </c:pt>
                <c:pt idx="15">
                  <c:v>19</c:v>
                </c:pt>
                <c:pt idx="16">
                  <c:v>16</c:v>
                </c:pt>
                <c:pt idx="17">
                  <c:v>15</c:v>
                </c:pt>
                <c:pt idx="18">
                  <c:v>23</c:v>
                </c:pt>
                <c:pt idx="19">
                  <c:v>11</c:v>
                </c:pt>
                <c:pt idx="20">
                  <c:v>21</c:v>
                </c:pt>
                <c:pt idx="21">
                  <c:v>20</c:v>
                </c:pt>
                <c:pt idx="22">
                  <c:v>18</c:v>
                </c:pt>
                <c:pt idx="23">
                  <c:v>14</c:v>
                </c:pt>
                <c:pt idx="24">
                  <c:v>8</c:v>
                </c:pt>
                <c:pt idx="25">
                  <c:v>11</c:v>
                </c:pt>
                <c:pt idx="26">
                  <c:v>10</c:v>
                </c:pt>
                <c:pt idx="27">
                  <c:v>11</c:v>
                </c:pt>
                <c:pt idx="28">
                  <c:v>7</c:v>
                </c:pt>
                <c:pt idx="29">
                  <c:v>8</c:v>
                </c:pt>
                <c:pt idx="30">
                  <c:v>1</c:v>
                </c:pt>
                <c:pt idx="31">
                  <c:v>5</c:v>
                </c:pt>
                <c:pt idx="32">
                  <c:v>9</c:v>
                </c:pt>
                <c:pt idx="33">
                  <c:v>6</c:v>
                </c:pt>
                <c:pt idx="34">
                  <c:v>2</c:v>
                </c:pt>
                <c:pt idx="35">
                  <c:v>3</c:v>
                </c:pt>
                <c:pt idx="36">
                  <c:v>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4-4D6D-99DB-BE4C85331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322176"/>
        <c:axId val="284322560"/>
      </c:barChart>
      <c:barChart>
        <c:barDir val="col"/>
        <c:grouping val="clustered"/>
        <c:varyColors val="0"/>
        <c:ser>
          <c:idx val="0"/>
          <c:order val="0"/>
          <c:tx>
            <c:strRef>
              <c:f>TRABAJO3!$A$95</c:f>
              <c:strCache>
                <c:ptCount val="1"/>
                <c:pt idx="0">
                  <c:v>DENGUE CON SIGNOS DE ALARMA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TRABAJO3!$B$94:$AO$94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TRABAJO3!$B$95:$AO$95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2</c:v>
                </c:pt>
                <c:pt idx="11">
                  <c:v>5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4-4D6D-99DB-BE4C85331A7F}"/>
            </c:ext>
          </c:extLst>
        </c:ser>
        <c:ser>
          <c:idx val="1"/>
          <c:order val="1"/>
          <c:tx>
            <c:strRef>
              <c:f>TRABAJO3!$A$96</c:f>
              <c:strCache>
                <c:ptCount val="1"/>
                <c:pt idx="0">
                  <c:v>DENGUE GRAVE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TRABAJO3!$B$94:$AO$94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TRABAJO3!$B$96:$AO$96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04-4D6D-99DB-BE4C85331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404512"/>
        <c:axId val="285404128"/>
      </c:barChart>
      <c:catAx>
        <c:axId val="284322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SEmanas</a:t>
                </a:r>
                <a:r>
                  <a:rPr lang="es-PE" baseline="0"/>
                  <a:t> Epidemiológicas</a:t>
                </a:r>
                <a:endParaRPr lang="es-P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84322560"/>
        <c:crosses val="autoZero"/>
        <c:auto val="1"/>
        <c:lblAlgn val="ctr"/>
        <c:lblOffset val="100"/>
        <c:noMultiLvlLbl val="0"/>
      </c:catAx>
      <c:valAx>
        <c:axId val="28432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84322176"/>
        <c:crosses val="autoZero"/>
        <c:crossBetween val="between"/>
        <c:majorUnit val="2"/>
      </c:valAx>
      <c:valAx>
        <c:axId val="2854041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85404512"/>
        <c:crosses val="max"/>
        <c:crossBetween val="between"/>
        <c:majorUnit val="1"/>
      </c:valAx>
      <c:catAx>
        <c:axId val="285404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5404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b="1">
                <a:solidFill>
                  <a:sysClr val="windowText" lastClr="000000"/>
                </a:solidFill>
              </a:rPr>
              <a:t>Tendencia de episodios de Dengue, Microred</a:t>
            </a:r>
            <a:r>
              <a:rPr lang="es-PE" b="1" baseline="0">
                <a:solidFill>
                  <a:sysClr val="windowText" lastClr="000000"/>
                </a:solidFill>
              </a:rPr>
              <a:t> de ZORRITOS</a:t>
            </a:r>
            <a:r>
              <a:rPr lang="es-PE" b="1">
                <a:solidFill>
                  <a:sysClr val="windowText" lastClr="000000"/>
                </a:solidFill>
              </a:rPr>
              <a:t> años 2022 - 2024 (SE01-40)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6.2350275195523268E-2"/>
          <c:y val="8.5118338668694477E-2"/>
          <c:w val="0.92385934723045393"/>
          <c:h val="0.78379978188795774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TRABAJO3!$A$30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TRABAJO3!$B$27:$AO$27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TRABAJO3!$B$30:$AO$30</c:f>
              <c:numCache>
                <c:formatCode>General</c:formatCode>
                <c:ptCount val="40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1</c:v>
                </c:pt>
                <c:pt idx="13">
                  <c:v>5</c:v>
                </c:pt>
                <c:pt idx="14">
                  <c:v>2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63-47B1-9C63-119936461489}"/>
            </c:ext>
          </c:extLst>
        </c:ser>
        <c:ser>
          <c:idx val="3"/>
          <c:order val="3"/>
          <c:tx>
            <c:strRef>
              <c:f>TRABAJO3!$A$31</c:f>
              <c:strCache>
                <c:ptCount val="1"/>
                <c:pt idx="0">
                  <c:v>Probables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TRABAJO3!$B$27:$AO$27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TRABAJO3!$B$31:$AO$31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4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3</c:v>
                </c:pt>
                <c:pt idx="36">
                  <c:v>6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63-47B1-9C63-11993646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102960"/>
        <c:axId val="237251816"/>
      </c:barChart>
      <c:lineChart>
        <c:grouping val="standard"/>
        <c:varyColors val="0"/>
        <c:ser>
          <c:idx val="0"/>
          <c:order val="0"/>
          <c:tx>
            <c:strRef>
              <c:f>TRABAJO3!$A$28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TRABAJO3!$B$27:$AO$27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TRABAJO3!$B$28:$AO$28</c:f>
              <c:numCache>
                <c:formatCode>General</c:formatCode>
                <c:ptCount val="40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2</c:v>
                </c:pt>
                <c:pt idx="5">
                  <c:v>9</c:v>
                </c:pt>
                <c:pt idx="6">
                  <c:v>7</c:v>
                </c:pt>
                <c:pt idx="7">
                  <c:v>6</c:v>
                </c:pt>
                <c:pt idx="8">
                  <c:v>10</c:v>
                </c:pt>
                <c:pt idx="9">
                  <c:v>20</c:v>
                </c:pt>
                <c:pt idx="10">
                  <c:v>33</c:v>
                </c:pt>
                <c:pt idx="11">
                  <c:v>25</c:v>
                </c:pt>
                <c:pt idx="12">
                  <c:v>31</c:v>
                </c:pt>
                <c:pt idx="13">
                  <c:v>23</c:v>
                </c:pt>
                <c:pt idx="14">
                  <c:v>18</c:v>
                </c:pt>
                <c:pt idx="15">
                  <c:v>6</c:v>
                </c:pt>
                <c:pt idx="16">
                  <c:v>6</c:v>
                </c:pt>
                <c:pt idx="17">
                  <c:v>8</c:v>
                </c:pt>
                <c:pt idx="18">
                  <c:v>3</c:v>
                </c:pt>
                <c:pt idx="19">
                  <c:v>4</c:v>
                </c:pt>
                <c:pt idx="20">
                  <c:v>1</c:v>
                </c:pt>
                <c:pt idx="21">
                  <c:v>6</c:v>
                </c:pt>
                <c:pt idx="22">
                  <c:v>1</c:v>
                </c:pt>
                <c:pt idx="23">
                  <c:v>5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0</c:v>
                </c:pt>
                <c:pt idx="34">
                  <c:v>3</c:v>
                </c:pt>
                <c:pt idx="35">
                  <c:v>1</c:v>
                </c:pt>
                <c:pt idx="36">
                  <c:v>3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63-47B1-9C63-119936461489}"/>
            </c:ext>
          </c:extLst>
        </c:ser>
        <c:ser>
          <c:idx val="1"/>
          <c:order val="1"/>
          <c:tx>
            <c:strRef>
              <c:f>TRABAJO3!$A$29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TRABAJO3!$B$27:$AO$27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TRABAJO3!$B$29:$AO$29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9</c:v>
                </c:pt>
                <c:pt idx="8">
                  <c:v>1</c:v>
                </c:pt>
                <c:pt idx="9">
                  <c:v>4</c:v>
                </c:pt>
                <c:pt idx="10">
                  <c:v>12</c:v>
                </c:pt>
                <c:pt idx="11">
                  <c:v>18</c:v>
                </c:pt>
                <c:pt idx="12">
                  <c:v>14</c:v>
                </c:pt>
                <c:pt idx="13">
                  <c:v>9</c:v>
                </c:pt>
                <c:pt idx="14">
                  <c:v>13</c:v>
                </c:pt>
                <c:pt idx="15">
                  <c:v>23</c:v>
                </c:pt>
                <c:pt idx="16">
                  <c:v>12</c:v>
                </c:pt>
                <c:pt idx="17">
                  <c:v>13</c:v>
                </c:pt>
                <c:pt idx="18">
                  <c:v>30</c:v>
                </c:pt>
                <c:pt idx="19">
                  <c:v>40</c:v>
                </c:pt>
                <c:pt idx="20">
                  <c:v>59</c:v>
                </c:pt>
                <c:pt idx="21">
                  <c:v>62</c:v>
                </c:pt>
                <c:pt idx="22">
                  <c:v>71</c:v>
                </c:pt>
                <c:pt idx="23">
                  <c:v>37</c:v>
                </c:pt>
                <c:pt idx="24">
                  <c:v>32</c:v>
                </c:pt>
                <c:pt idx="25">
                  <c:v>52</c:v>
                </c:pt>
                <c:pt idx="26">
                  <c:v>46</c:v>
                </c:pt>
                <c:pt idx="27">
                  <c:v>51</c:v>
                </c:pt>
                <c:pt idx="28">
                  <c:v>60</c:v>
                </c:pt>
                <c:pt idx="29">
                  <c:v>29</c:v>
                </c:pt>
                <c:pt idx="30">
                  <c:v>74</c:v>
                </c:pt>
                <c:pt idx="31">
                  <c:v>113</c:v>
                </c:pt>
                <c:pt idx="32">
                  <c:v>103</c:v>
                </c:pt>
                <c:pt idx="33">
                  <c:v>66</c:v>
                </c:pt>
                <c:pt idx="34">
                  <c:v>88</c:v>
                </c:pt>
                <c:pt idx="35">
                  <c:v>103</c:v>
                </c:pt>
                <c:pt idx="36">
                  <c:v>83</c:v>
                </c:pt>
                <c:pt idx="37">
                  <c:v>60</c:v>
                </c:pt>
                <c:pt idx="38">
                  <c:v>33</c:v>
                </c:pt>
                <c:pt idx="39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3-47B1-9C63-11993646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02960"/>
        <c:axId val="237251816"/>
      </c:lineChart>
      <c:catAx>
        <c:axId val="238102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Semana Epidemilógica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7251816"/>
        <c:crosses val="autoZero"/>
        <c:auto val="1"/>
        <c:lblAlgn val="ctr"/>
        <c:lblOffset val="100"/>
        <c:noMultiLvlLbl val="0"/>
      </c:catAx>
      <c:valAx>
        <c:axId val="237251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810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7037B-F360-426A-AC61-4A7DF0B71839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724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11/10/2024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8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emf"/><Relationship Id="rId2" Type="http://schemas.openxmlformats.org/officeDocument/2006/relationships/oleObject" Target="file:///C:\SALA_%20CORRALES\sala_situacional%20-%20SE%2039%20C.xlsx!TRABAJO!F14C1:F20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39%20C.xlsx!TRABAJO!F50C1:F73C5" TargetMode="External"/><Relationship Id="rId5" Type="http://schemas.openxmlformats.org/officeDocument/2006/relationships/image" Target="../media/image41.emf"/><Relationship Id="rId4" Type="http://schemas.openxmlformats.org/officeDocument/2006/relationships/oleObject" Target="file:///C:\SALA_%20CORRALES\sala_situacional%20-%20SE%2039%20C.xlsx!TRABAJO!F94C1:F110C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%20-%20SE%2040%20C.xlsx!TRABAJO2!F35C1:F56C42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file:///C:\SALA_%20CORRALES\sala_situacional%20-%20SE%2039%20C.xlsx!TRABAJO2!F88C1:F101C42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39%20C.xlsx!TRABAJO!F12C9:F16C14" TargetMode="External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39%20C.xlsx!TRABAJO3!%5bsala_situacional%20-%20SE%2039%20C.xlsx%5dTRABAJO3%20Gr&#225;fico%202" TargetMode="External"/><Relationship Id="rId11" Type="http://schemas.openxmlformats.org/officeDocument/2006/relationships/image" Target="../media/image49.emf"/><Relationship Id="rId5" Type="http://schemas.openxmlformats.org/officeDocument/2006/relationships/image" Target="../media/image46.emf"/><Relationship Id="rId10" Type="http://schemas.openxmlformats.org/officeDocument/2006/relationships/oleObject" Target="file:///C:\SALA_%20CORRALES\sala_situacional%20-%20SE%2039%20C.xlsx!TRABAJO!%5bsala_situacional%20-%20SE%2039%20C.xlsx%5dTRABAJO%20Gr&#225;fico%202" TargetMode="External"/><Relationship Id="rId4" Type="http://schemas.openxmlformats.org/officeDocument/2006/relationships/oleObject" Target="file:///C:\SALA_%20CORRALES\sala_situacional%20-%20SE%2039%20C.xlsx!TRABAJO3!%5bsala_situacional%20-%20SE%2039%20C.xlsx%5dTRABAJO3%20Gr&#225;fico%201" TargetMode="External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39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39.xlsx!TRABAJO!F120C1:F135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39.xlsx!TRABAJO!F58C1:F86C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39.xlsx!TRABAJO2!F35C1:F59C42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39.xlsx!TRABAJO2!F88C1:F101C42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ZARUMILLA\Sala_situacional_ZA-39.xlsx!TRABAJO!%5bSala_situacional_ZA-39.xlsx%5dTRABAJO%20Gr&#225;fico%202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file:///C:\SALA_ZARUMILLA\Sala_situacional_ZA-39.xlsx!TRABAJO3!%5bSala_situacional_ZA-39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39.xlsx!TRABAJO!F13C9:F17C14" TargetMode="External"/><Relationship Id="rId5" Type="http://schemas.openxmlformats.org/officeDocument/2006/relationships/image" Target="../media/image15.emf"/><Relationship Id="rId4" Type="http://schemas.openxmlformats.org/officeDocument/2006/relationships/oleObject" Target="file:///C:\SALA_ZARUMILLA\Sala_situacional_ZA-39.xlsx!TRABAJO3!%5bSala_situacional_ZA-39.xlsx%5dTRABAJO3%20Gr&#225;fico%202" TargetMode="Externa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CD2CD3-482F-99DB-F44E-5E397D9F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84" y="1190169"/>
            <a:ext cx="5128260" cy="17830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908FED-8A16-6F23-E6EF-5DFCE747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691" y="1318647"/>
            <a:ext cx="5128260" cy="5440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454684-71F8-FFDF-4539-D4AF359EC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86" y="3765607"/>
            <a:ext cx="512826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E5E2F5-1626-5493-A36F-AAA33F30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" y="1436611"/>
            <a:ext cx="11678816" cy="39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39F718-E756-2939-5397-FA115B9CE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2004338"/>
            <a:ext cx="11464212" cy="28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(01-40)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</a:p>
          <a:p>
            <a:pPr algn="l"/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1B7AB5-A242-E059-1D7E-29155B65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7" y="1220263"/>
            <a:ext cx="5680005" cy="27666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63A8AD-10A9-74A9-0D47-01EE2332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4" y="3986943"/>
            <a:ext cx="4777274" cy="2766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66C84C-7932-1969-2C80-131B55FD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793" y="1267259"/>
            <a:ext cx="3984171" cy="26425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4219F8-F112-9A29-3BF7-A45B3D93A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7" y="4278085"/>
            <a:ext cx="65836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7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D5C8B2-1F73-0F62-5171-5C4BC8AF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" b="770"/>
          <a:stretch/>
        </p:blipFill>
        <p:spPr>
          <a:xfrm>
            <a:off x="0" y="-18661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01-40/2024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1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1231881" y="0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1948841" y="536605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232569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2291975" y="137074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3308519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8293922" y="311366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08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23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FABE2CD-2FB3-FDF5-A453-C21445E9B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048" y="1298965"/>
          <a:ext cx="5797552" cy="183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0893" imgH="1722246" progId="Excel.Sheet.12">
                  <p:link updateAutomatic="1"/>
                </p:oleObj>
              </mc:Choice>
              <mc:Fallback>
                <p:oleObj name="Worksheet" r:id="rId2" imgW="5440893" imgH="172224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0FABE2CD-2FB3-FDF5-A453-C21445E9B0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048" y="1298965"/>
                        <a:ext cx="5797552" cy="1835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FB96F09-E0D1-4D64-AF21-3E35A923C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617" y="3110949"/>
          <a:ext cx="5519256" cy="338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440893" imgH="3337465" progId="Excel.Sheet.12">
                  <p:link updateAutomatic="1"/>
                </p:oleObj>
              </mc:Choice>
              <mc:Fallback>
                <p:oleObj name="Worksheet" r:id="rId4" imgW="5440893" imgH="3337465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FB96F09-E0D1-4D64-AF21-3E35A923CE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617" y="3110949"/>
                        <a:ext cx="5519256" cy="338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41A4C46-82FA-9E97-1DE8-835554D91F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4147" y="1249590"/>
          <a:ext cx="5073236" cy="5407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40893" imgH="5798670" progId="Excel.Sheet.12">
                  <p:link updateAutomatic="1"/>
                </p:oleObj>
              </mc:Choice>
              <mc:Fallback>
                <p:oleObj name="Worksheet" r:id="rId6" imgW="5440893" imgH="579867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41A4C46-82FA-9E97-1DE8-835554D91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4147" y="1249590"/>
                        <a:ext cx="5073236" cy="5407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BDD39D2-3D3A-7B54-3C77-AA6C2AB23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577" y="1589847"/>
          <a:ext cx="11537950" cy="424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491822" imgH="11932920" progId="Excel.Sheet.12">
                  <p:link updateAutomatic="1"/>
                </p:oleObj>
              </mc:Choice>
              <mc:Fallback>
                <p:oleObj name="Worksheet" r:id="rId2" imgW="32491822" imgH="1193292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BDD39D2-3D3A-7B54-3C77-AA6C2AB23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577" y="1589847"/>
                        <a:ext cx="11537950" cy="424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2350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2F785DC-5439-2192-E43A-0F593CAA52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565" y="2287864"/>
          <a:ext cx="11837776" cy="245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491822" imgH="6728657" progId="Excel.Sheet.12">
                  <p:link updateAutomatic="1"/>
                </p:oleObj>
              </mc:Choice>
              <mc:Fallback>
                <p:oleObj name="Worksheet" r:id="rId2" imgW="32491822" imgH="6728657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2F785DC-5439-2192-E43A-0F593CAA52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3565" y="2287864"/>
                        <a:ext cx="11837776" cy="2453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07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(01-40)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(01-40)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SE40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5C484ED-3357-EF6B-BB32-7B6AFCCCEE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260475"/>
          <a:ext cx="6137275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144394" imgH="6682606" progId="Excel.Sheet.12">
                  <p:link updateAutomatic="1"/>
                </p:oleObj>
              </mc:Choice>
              <mc:Fallback>
                <p:oleObj name="Worksheet" r:id="rId4" imgW="13144394" imgH="668260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C5C484ED-3357-EF6B-BB32-7B6AFCCCEE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825" y="1260475"/>
                        <a:ext cx="6137275" cy="312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A5E1298D-FD87-3B4A-3877-820DDB8C11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2050" y="3525838"/>
          <a:ext cx="5881688" cy="323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824141" imgH="7040785" progId="Excel.Sheet.12">
                  <p:link updateAutomatic="1"/>
                </p:oleObj>
              </mc:Choice>
              <mc:Fallback>
                <p:oleObj name="Worksheet" r:id="rId6" imgW="12824141" imgH="7040785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A5E1298D-FD87-3B4A-3877-820DDB8C11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2050" y="3525838"/>
                        <a:ext cx="5881688" cy="323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ADB0796-94CC-83D1-8645-6DE6032727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769" y="4408488"/>
          <a:ext cx="5334000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334142" imgH="1722246" progId="Excel.Sheet.12">
                  <p:link updateAutomatic="1"/>
                </p:oleObj>
              </mc:Choice>
              <mc:Fallback>
                <p:oleObj name="Worksheet" r:id="rId8" imgW="5334142" imgH="1722246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EADB0796-94CC-83D1-8645-6DE6032727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8769" y="4408488"/>
                        <a:ext cx="5334000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481E3C8-655F-9370-C94A-913178E5A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2918" y="1260474"/>
          <a:ext cx="3730004" cy="220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5737754" imgH="3390766" progId="Excel.Sheet.12">
                  <p:link updateAutomatic="1"/>
                </p:oleObj>
              </mc:Choice>
              <mc:Fallback>
                <p:oleObj name="Worksheet" r:id="rId10" imgW="5737754" imgH="339076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481E3C8-655F-9370-C94A-913178E5A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22918" y="1260474"/>
                        <a:ext cx="3730004" cy="220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63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01-40/2024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168898-5712-A273-21E7-780F7F93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842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838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5232070-4467-702C-D8BC-85ABDF6F203D}"/>
              </a:ext>
            </a:extLst>
          </p:cNvPr>
          <p:cNvGraphicFramePr>
            <a:graphicFrameLocks noGrp="1"/>
          </p:cNvGraphicFramePr>
          <p:nvPr/>
        </p:nvGraphicFramePr>
        <p:xfrm>
          <a:off x="245387" y="1424120"/>
          <a:ext cx="5613400" cy="130302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190080328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2788670312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4223913297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4104086159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2456917651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CONFIRMADOS, DESCARTADOS Y PROBABLES DE LA SE 01-40/2024 - /MICRORED DE ZORRITOS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68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Prob.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6924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42867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233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97800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EA93A08-FB8D-07D6-9078-363CD28A70D1}"/>
              </a:ext>
            </a:extLst>
          </p:cNvPr>
          <p:cNvGraphicFramePr>
            <a:graphicFrameLocks noGrp="1"/>
          </p:cNvGraphicFramePr>
          <p:nvPr/>
        </p:nvGraphicFramePr>
        <p:xfrm>
          <a:off x="350158" y="3125021"/>
          <a:ext cx="5613400" cy="201168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1752049552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3981181705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3369496646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3313952204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3349573819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DISTRITOS Y TIPO DE DX DE LA SE 01-39/2024 - MICRORED DE ZORRITOS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73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3659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5133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1170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8905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2809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64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5426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0096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563487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F5CD625C-6418-DF59-18C7-966C7F50D51C}"/>
              </a:ext>
            </a:extLst>
          </p:cNvPr>
          <p:cNvGraphicFramePr>
            <a:graphicFrameLocks noGrp="1"/>
          </p:cNvGraphicFramePr>
          <p:nvPr/>
        </p:nvGraphicFramePr>
        <p:xfrm>
          <a:off x="6228442" y="1510487"/>
          <a:ext cx="5613400" cy="4160520"/>
        </p:xfrm>
        <a:graphic>
          <a:graphicData uri="http://schemas.openxmlformats.org/drawingml/2006/table">
            <a:tbl>
              <a:tblPr/>
              <a:tblGrid>
                <a:gridCol w="2844886">
                  <a:extLst>
                    <a:ext uri="{9D8B030D-6E8A-4147-A177-3AD203B41FA5}">
                      <a16:colId xmlns:a16="http://schemas.microsoft.com/office/drawing/2014/main" val="3162273709"/>
                    </a:ext>
                  </a:extLst>
                </a:gridCol>
                <a:gridCol w="668262">
                  <a:extLst>
                    <a:ext uri="{9D8B030D-6E8A-4147-A177-3AD203B41FA5}">
                      <a16:colId xmlns:a16="http://schemas.microsoft.com/office/drawing/2014/main" val="723057905"/>
                    </a:ext>
                  </a:extLst>
                </a:gridCol>
                <a:gridCol w="553703">
                  <a:extLst>
                    <a:ext uri="{9D8B030D-6E8A-4147-A177-3AD203B41FA5}">
                      <a16:colId xmlns:a16="http://schemas.microsoft.com/office/drawing/2014/main" val="3059479844"/>
                    </a:ext>
                  </a:extLst>
                </a:gridCol>
                <a:gridCol w="954660">
                  <a:extLst>
                    <a:ext uri="{9D8B030D-6E8A-4147-A177-3AD203B41FA5}">
                      <a16:colId xmlns:a16="http://schemas.microsoft.com/office/drawing/2014/main" val="3621830931"/>
                    </a:ext>
                  </a:extLst>
                </a:gridCol>
                <a:gridCol w="591889">
                  <a:extLst>
                    <a:ext uri="{9D8B030D-6E8A-4147-A177-3AD203B41FA5}">
                      <a16:colId xmlns:a16="http://schemas.microsoft.com/office/drawing/2014/main" val="366252039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ESTABLECIMIENTOS Y TIPO DE DX DE LA SE 01-40/2024 - /MICRORED DE ZORRITOS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31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Conf.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Prob.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5234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0465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027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2928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8767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662940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3520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6151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C.S.CANAVERAL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4303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8167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622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P.S.ACAPULCO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700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P.S.BARRANCOS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004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269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1364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P.S.LA CHOZA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2014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P.S.PAJARITOS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0949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P.S.TRIGAL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1615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5508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48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4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0DEE742-EF14-5A63-CD1D-EEBDFABE7610}"/>
              </a:ext>
            </a:extLst>
          </p:cNvPr>
          <p:cNvGraphicFramePr>
            <a:graphicFrameLocks noGrp="1"/>
          </p:cNvGraphicFramePr>
          <p:nvPr/>
        </p:nvGraphicFramePr>
        <p:xfrm>
          <a:off x="158620" y="2080726"/>
          <a:ext cx="11709921" cy="3470985"/>
        </p:xfrm>
        <a:graphic>
          <a:graphicData uri="http://schemas.openxmlformats.org/drawingml/2006/table">
            <a:tbl>
              <a:tblPr/>
              <a:tblGrid>
                <a:gridCol w="1437867">
                  <a:extLst>
                    <a:ext uri="{9D8B030D-6E8A-4147-A177-3AD203B41FA5}">
                      <a16:colId xmlns:a16="http://schemas.microsoft.com/office/drawing/2014/main" val="16980851"/>
                    </a:ext>
                  </a:extLst>
                </a:gridCol>
                <a:gridCol w="445947">
                  <a:extLst>
                    <a:ext uri="{9D8B030D-6E8A-4147-A177-3AD203B41FA5}">
                      <a16:colId xmlns:a16="http://schemas.microsoft.com/office/drawing/2014/main" val="1264336472"/>
                    </a:ext>
                  </a:extLst>
                </a:gridCol>
                <a:gridCol w="445947">
                  <a:extLst>
                    <a:ext uri="{9D8B030D-6E8A-4147-A177-3AD203B41FA5}">
                      <a16:colId xmlns:a16="http://schemas.microsoft.com/office/drawing/2014/main" val="3328584890"/>
                    </a:ext>
                  </a:extLst>
                </a:gridCol>
                <a:gridCol w="220889">
                  <a:extLst>
                    <a:ext uri="{9D8B030D-6E8A-4147-A177-3AD203B41FA5}">
                      <a16:colId xmlns:a16="http://schemas.microsoft.com/office/drawing/2014/main" val="3765410697"/>
                    </a:ext>
                  </a:extLst>
                </a:gridCol>
                <a:gridCol w="220889">
                  <a:extLst>
                    <a:ext uri="{9D8B030D-6E8A-4147-A177-3AD203B41FA5}">
                      <a16:colId xmlns:a16="http://schemas.microsoft.com/office/drawing/2014/main" val="220886108"/>
                    </a:ext>
                  </a:extLst>
                </a:gridCol>
                <a:gridCol w="225057">
                  <a:extLst>
                    <a:ext uri="{9D8B030D-6E8A-4147-A177-3AD203B41FA5}">
                      <a16:colId xmlns:a16="http://schemas.microsoft.com/office/drawing/2014/main" val="1519977617"/>
                    </a:ext>
                  </a:extLst>
                </a:gridCol>
                <a:gridCol w="250063">
                  <a:extLst>
                    <a:ext uri="{9D8B030D-6E8A-4147-A177-3AD203B41FA5}">
                      <a16:colId xmlns:a16="http://schemas.microsoft.com/office/drawing/2014/main" val="2046480663"/>
                    </a:ext>
                  </a:extLst>
                </a:gridCol>
                <a:gridCol w="254231">
                  <a:extLst>
                    <a:ext uri="{9D8B030D-6E8A-4147-A177-3AD203B41FA5}">
                      <a16:colId xmlns:a16="http://schemas.microsoft.com/office/drawing/2014/main" val="3185952956"/>
                    </a:ext>
                  </a:extLst>
                </a:gridCol>
                <a:gridCol w="279238">
                  <a:extLst>
                    <a:ext uri="{9D8B030D-6E8A-4147-A177-3AD203B41FA5}">
                      <a16:colId xmlns:a16="http://schemas.microsoft.com/office/drawing/2014/main" val="109669243"/>
                    </a:ext>
                  </a:extLst>
                </a:gridCol>
                <a:gridCol w="220889">
                  <a:extLst>
                    <a:ext uri="{9D8B030D-6E8A-4147-A177-3AD203B41FA5}">
                      <a16:colId xmlns:a16="http://schemas.microsoft.com/office/drawing/2014/main" val="2104040331"/>
                    </a:ext>
                  </a:extLst>
                </a:gridCol>
                <a:gridCol w="275071">
                  <a:extLst>
                    <a:ext uri="{9D8B030D-6E8A-4147-A177-3AD203B41FA5}">
                      <a16:colId xmlns:a16="http://schemas.microsoft.com/office/drawing/2014/main" val="2250411365"/>
                    </a:ext>
                  </a:extLst>
                </a:gridCol>
                <a:gridCol w="208386">
                  <a:extLst>
                    <a:ext uri="{9D8B030D-6E8A-4147-A177-3AD203B41FA5}">
                      <a16:colId xmlns:a16="http://schemas.microsoft.com/office/drawing/2014/main" val="2958140681"/>
                    </a:ext>
                  </a:extLst>
                </a:gridCol>
                <a:gridCol w="225057">
                  <a:extLst>
                    <a:ext uri="{9D8B030D-6E8A-4147-A177-3AD203B41FA5}">
                      <a16:colId xmlns:a16="http://schemas.microsoft.com/office/drawing/2014/main" val="1900977051"/>
                    </a:ext>
                  </a:extLst>
                </a:gridCol>
                <a:gridCol w="270902">
                  <a:extLst>
                    <a:ext uri="{9D8B030D-6E8A-4147-A177-3AD203B41FA5}">
                      <a16:colId xmlns:a16="http://schemas.microsoft.com/office/drawing/2014/main" val="2827178332"/>
                    </a:ext>
                  </a:extLst>
                </a:gridCol>
                <a:gridCol w="220889">
                  <a:extLst>
                    <a:ext uri="{9D8B030D-6E8A-4147-A177-3AD203B41FA5}">
                      <a16:colId xmlns:a16="http://schemas.microsoft.com/office/drawing/2014/main" val="3134081662"/>
                    </a:ext>
                  </a:extLst>
                </a:gridCol>
                <a:gridCol w="308412">
                  <a:extLst>
                    <a:ext uri="{9D8B030D-6E8A-4147-A177-3AD203B41FA5}">
                      <a16:colId xmlns:a16="http://schemas.microsoft.com/office/drawing/2014/main" val="1471434629"/>
                    </a:ext>
                  </a:extLst>
                </a:gridCol>
                <a:gridCol w="258399">
                  <a:extLst>
                    <a:ext uri="{9D8B030D-6E8A-4147-A177-3AD203B41FA5}">
                      <a16:colId xmlns:a16="http://schemas.microsoft.com/office/drawing/2014/main" val="1807139158"/>
                    </a:ext>
                  </a:extLst>
                </a:gridCol>
                <a:gridCol w="195884">
                  <a:extLst>
                    <a:ext uri="{9D8B030D-6E8A-4147-A177-3AD203B41FA5}">
                      <a16:colId xmlns:a16="http://schemas.microsoft.com/office/drawing/2014/main" val="1521707712"/>
                    </a:ext>
                  </a:extLst>
                </a:gridCol>
                <a:gridCol w="154206">
                  <a:extLst>
                    <a:ext uri="{9D8B030D-6E8A-4147-A177-3AD203B41FA5}">
                      <a16:colId xmlns:a16="http://schemas.microsoft.com/office/drawing/2014/main" val="2278344745"/>
                    </a:ext>
                  </a:extLst>
                </a:gridCol>
                <a:gridCol w="158374">
                  <a:extLst>
                    <a:ext uri="{9D8B030D-6E8A-4147-A177-3AD203B41FA5}">
                      <a16:colId xmlns:a16="http://schemas.microsoft.com/office/drawing/2014/main" val="3232941583"/>
                    </a:ext>
                  </a:extLst>
                </a:gridCol>
                <a:gridCol w="158374">
                  <a:extLst>
                    <a:ext uri="{9D8B030D-6E8A-4147-A177-3AD203B41FA5}">
                      <a16:colId xmlns:a16="http://schemas.microsoft.com/office/drawing/2014/main" val="2822408674"/>
                    </a:ext>
                  </a:extLst>
                </a:gridCol>
                <a:gridCol w="158374">
                  <a:extLst>
                    <a:ext uri="{9D8B030D-6E8A-4147-A177-3AD203B41FA5}">
                      <a16:colId xmlns:a16="http://schemas.microsoft.com/office/drawing/2014/main" val="1271972554"/>
                    </a:ext>
                  </a:extLst>
                </a:gridCol>
                <a:gridCol w="145871">
                  <a:extLst>
                    <a:ext uri="{9D8B030D-6E8A-4147-A177-3AD203B41FA5}">
                      <a16:colId xmlns:a16="http://schemas.microsoft.com/office/drawing/2014/main" val="3095904224"/>
                    </a:ext>
                  </a:extLst>
                </a:gridCol>
                <a:gridCol w="150037">
                  <a:extLst>
                    <a:ext uri="{9D8B030D-6E8A-4147-A177-3AD203B41FA5}">
                      <a16:colId xmlns:a16="http://schemas.microsoft.com/office/drawing/2014/main" val="4018257934"/>
                    </a:ext>
                  </a:extLst>
                </a:gridCol>
                <a:gridCol w="150037">
                  <a:extLst>
                    <a:ext uri="{9D8B030D-6E8A-4147-A177-3AD203B41FA5}">
                      <a16:colId xmlns:a16="http://schemas.microsoft.com/office/drawing/2014/main" val="3457166568"/>
                    </a:ext>
                  </a:extLst>
                </a:gridCol>
                <a:gridCol w="225057">
                  <a:extLst>
                    <a:ext uri="{9D8B030D-6E8A-4147-A177-3AD203B41FA5}">
                      <a16:colId xmlns:a16="http://schemas.microsoft.com/office/drawing/2014/main" val="17832324"/>
                    </a:ext>
                  </a:extLst>
                </a:gridCol>
                <a:gridCol w="258399">
                  <a:extLst>
                    <a:ext uri="{9D8B030D-6E8A-4147-A177-3AD203B41FA5}">
                      <a16:colId xmlns:a16="http://schemas.microsoft.com/office/drawing/2014/main" val="3513504069"/>
                    </a:ext>
                  </a:extLst>
                </a:gridCol>
                <a:gridCol w="212553">
                  <a:extLst>
                    <a:ext uri="{9D8B030D-6E8A-4147-A177-3AD203B41FA5}">
                      <a16:colId xmlns:a16="http://schemas.microsoft.com/office/drawing/2014/main" val="2393254638"/>
                    </a:ext>
                  </a:extLst>
                </a:gridCol>
                <a:gridCol w="195884">
                  <a:extLst>
                    <a:ext uri="{9D8B030D-6E8A-4147-A177-3AD203B41FA5}">
                      <a16:colId xmlns:a16="http://schemas.microsoft.com/office/drawing/2014/main" val="967736832"/>
                    </a:ext>
                  </a:extLst>
                </a:gridCol>
                <a:gridCol w="225057">
                  <a:extLst>
                    <a:ext uri="{9D8B030D-6E8A-4147-A177-3AD203B41FA5}">
                      <a16:colId xmlns:a16="http://schemas.microsoft.com/office/drawing/2014/main" val="1207051489"/>
                    </a:ext>
                  </a:extLst>
                </a:gridCol>
                <a:gridCol w="183380">
                  <a:extLst>
                    <a:ext uri="{9D8B030D-6E8A-4147-A177-3AD203B41FA5}">
                      <a16:colId xmlns:a16="http://schemas.microsoft.com/office/drawing/2014/main" val="296815334"/>
                    </a:ext>
                  </a:extLst>
                </a:gridCol>
                <a:gridCol w="208386">
                  <a:extLst>
                    <a:ext uri="{9D8B030D-6E8A-4147-A177-3AD203B41FA5}">
                      <a16:colId xmlns:a16="http://schemas.microsoft.com/office/drawing/2014/main" val="2798827638"/>
                    </a:ext>
                  </a:extLst>
                </a:gridCol>
                <a:gridCol w="254231">
                  <a:extLst>
                    <a:ext uri="{9D8B030D-6E8A-4147-A177-3AD203B41FA5}">
                      <a16:colId xmlns:a16="http://schemas.microsoft.com/office/drawing/2014/main" val="1943991816"/>
                    </a:ext>
                  </a:extLst>
                </a:gridCol>
                <a:gridCol w="200051">
                  <a:extLst>
                    <a:ext uri="{9D8B030D-6E8A-4147-A177-3AD203B41FA5}">
                      <a16:colId xmlns:a16="http://schemas.microsoft.com/office/drawing/2014/main" val="2786711618"/>
                    </a:ext>
                  </a:extLst>
                </a:gridCol>
                <a:gridCol w="220889">
                  <a:extLst>
                    <a:ext uri="{9D8B030D-6E8A-4147-A177-3AD203B41FA5}">
                      <a16:colId xmlns:a16="http://schemas.microsoft.com/office/drawing/2014/main" val="2521344404"/>
                    </a:ext>
                  </a:extLst>
                </a:gridCol>
                <a:gridCol w="258399">
                  <a:extLst>
                    <a:ext uri="{9D8B030D-6E8A-4147-A177-3AD203B41FA5}">
                      <a16:colId xmlns:a16="http://schemas.microsoft.com/office/drawing/2014/main" val="2839661925"/>
                    </a:ext>
                  </a:extLst>
                </a:gridCol>
                <a:gridCol w="241729">
                  <a:extLst>
                    <a:ext uri="{9D8B030D-6E8A-4147-A177-3AD203B41FA5}">
                      <a16:colId xmlns:a16="http://schemas.microsoft.com/office/drawing/2014/main" val="2750221557"/>
                    </a:ext>
                  </a:extLst>
                </a:gridCol>
                <a:gridCol w="243117">
                  <a:extLst>
                    <a:ext uri="{9D8B030D-6E8A-4147-A177-3AD203B41FA5}">
                      <a16:colId xmlns:a16="http://schemas.microsoft.com/office/drawing/2014/main" val="2788394911"/>
                    </a:ext>
                  </a:extLst>
                </a:gridCol>
                <a:gridCol w="277849">
                  <a:extLst>
                    <a:ext uri="{9D8B030D-6E8A-4147-A177-3AD203B41FA5}">
                      <a16:colId xmlns:a16="http://schemas.microsoft.com/office/drawing/2014/main" val="2719883214"/>
                    </a:ext>
                  </a:extLst>
                </a:gridCol>
                <a:gridCol w="604320">
                  <a:extLst>
                    <a:ext uri="{9D8B030D-6E8A-4147-A177-3AD203B41FA5}">
                      <a16:colId xmlns:a16="http://schemas.microsoft.com/office/drawing/2014/main" val="1044113618"/>
                    </a:ext>
                  </a:extLst>
                </a:gridCol>
                <a:gridCol w="430665">
                  <a:extLst>
                    <a:ext uri="{9D8B030D-6E8A-4147-A177-3AD203B41FA5}">
                      <a16:colId xmlns:a16="http://schemas.microsoft.com/office/drawing/2014/main" val="2853970950"/>
                    </a:ext>
                  </a:extLst>
                </a:gridCol>
                <a:gridCol w="430665">
                  <a:extLst>
                    <a:ext uri="{9D8B030D-6E8A-4147-A177-3AD203B41FA5}">
                      <a16:colId xmlns:a16="http://schemas.microsoft.com/office/drawing/2014/main" val="3066123187"/>
                    </a:ext>
                  </a:extLst>
                </a:gridCol>
              </a:tblGrid>
              <a:tr h="319352">
                <a:tc gridSpan="37">
                  <a:txBody>
                    <a:bodyPr/>
                    <a:lstStyle/>
                    <a:p>
                      <a:pPr algn="ctr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 Y PROBABLES POR SEMANA EPIDEMIOLOGICA DE LA SE 01-40/2024 - ESTABLECIMIENTOS DE SALUD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345623"/>
                  </a:ext>
                </a:extLst>
              </a:tr>
              <a:tr h="1857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35"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79443"/>
                  </a:ext>
                </a:extLst>
              </a:tr>
              <a:tr h="18574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946376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44990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436731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347203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849381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C.S.CANAVERAL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019575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C.S.CANCAS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554597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C.S.ZORRITOS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287900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P.S.ACAPULCO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998182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P.S.BARRANCOS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349734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P.S.BOCAPAN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78253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P.S.GRAU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779844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P.S.PAJARITOS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42211"/>
                  </a:ext>
                </a:extLst>
              </a:tr>
              <a:tr h="365413"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NOTIFICADOS POR EE.SS DE OTRA JURIDISCCION</a:t>
                      </a:r>
                    </a:p>
                  </a:txBody>
                  <a:tcPr marL="37150" marR="3096" marT="30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211622"/>
                  </a:ext>
                </a:extLst>
              </a:tr>
              <a:tr h="185748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MICRORED DE ZORRITOS</a:t>
                      </a:r>
                    </a:p>
                  </a:txBody>
                  <a:tcPr marL="3096" marR="3096" marT="30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096" marR="3096" marT="30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18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889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2489F7F-8BDA-FA76-2BB2-C6A5EE7EBF4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379306"/>
          <a:ext cx="10515600" cy="3415006"/>
        </p:xfrm>
        <a:graphic>
          <a:graphicData uri="http://schemas.openxmlformats.org/drawingml/2006/table">
            <a:tbl>
              <a:tblPr/>
              <a:tblGrid>
                <a:gridCol w="1323401">
                  <a:extLst>
                    <a:ext uri="{9D8B030D-6E8A-4147-A177-3AD203B41FA5}">
                      <a16:colId xmlns:a16="http://schemas.microsoft.com/office/drawing/2014/main" val="918329756"/>
                    </a:ext>
                  </a:extLst>
                </a:gridCol>
                <a:gridCol w="410446">
                  <a:extLst>
                    <a:ext uri="{9D8B030D-6E8A-4147-A177-3AD203B41FA5}">
                      <a16:colId xmlns:a16="http://schemas.microsoft.com/office/drawing/2014/main" val="201470135"/>
                    </a:ext>
                  </a:extLst>
                </a:gridCol>
                <a:gridCol w="410446">
                  <a:extLst>
                    <a:ext uri="{9D8B030D-6E8A-4147-A177-3AD203B41FA5}">
                      <a16:colId xmlns:a16="http://schemas.microsoft.com/office/drawing/2014/main" val="3557073047"/>
                    </a:ext>
                  </a:extLst>
                </a:gridCol>
                <a:gridCol w="203305">
                  <a:extLst>
                    <a:ext uri="{9D8B030D-6E8A-4147-A177-3AD203B41FA5}">
                      <a16:colId xmlns:a16="http://schemas.microsoft.com/office/drawing/2014/main" val="3595991177"/>
                    </a:ext>
                  </a:extLst>
                </a:gridCol>
                <a:gridCol w="203305">
                  <a:extLst>
                    <a:ext uri="{9D8B030D-6E8A-4147-A177-3AD203B41FA5}">
                      <a16:colId xmlns:a16="http://schemas.microsoft.com/office/drawing/2014/main" val="403309629"/>
                    </a:ext>
                  </a:extLst>
                </a:gridCol>
                <a:gridCol w="207141">
                  <a:extLst>
                    <a:ext uri="{9D8B030D-6E8A-4147-A177-3AD203B41FA5}">
                      <a16:colId xmlns:a16="http://schemas.microsoft.com/office/drawing/2014/main" val="3591011646"/>
                    </a:ext>
                  </a:extLst>
                </a:gridCol>
                <a:gridCol w="230157">
                  <a:extLst>
                    <a:ext uri="{9D8B030D-6E8A-4147-A177-3AD203B41FA5}">
                      <a16:colId xmlns:a16="http://schemas.microsoft.com/office/drawing/2014/main" val="749488607"/>
                    </a:ext>
                  </a:extLst>
                </a:gridCol>
                <a:gridCol w="233993">
                  <a:extLst>
                    <a:ext uri="{9D8B030D-6E8A-4147-A177-3AD203B41FA5}">
                      <a16:colId xmlns:a16="http://schemas.microsoft.com/office/drawing/2014/main" val="3444876880"/>
                    </a:ext>
                  </a:extLst>
                </a:gridCol>
                <a:gridCol w="257008">
                  <a:extLst>
                    <a:ext uri="{9D8B030D-6E8A-4147-A177-3AD203B41FA5}">
                      <a16:colId xmlns:a16="http://schemas.microsoft.com/office/drawing/2014/main" val="197961404"/>
                    </a:ext>
                  </a:extLst>
                </a:gridCol>
                <a:gridCol w="203305">
                  <a:extLst>
                    <a:ext uri="{9D8B030D-6E8A-4147-A177-3AD203B41FA5}">
                      <a16:colId xmlns:a16="http://schemas.microsoft.com/office/drawing/2014/main" val="1540709693"/>
                    </a:ext>
                  </a:extLst>
                </a:gridCol>
                <a:gridCol w="253172">
                  <a:extLst>
                    <a:ext uri="{9D8B030D-6E8A-4147-A177-3AD203B41FA5}">
                      <a16:colId xmlns:a16="http://schemas.microsoft.com/office/drawing/2014/main" val="2766152393"/>
                    </a:ext>
                  </a:extLst>
                </a:gridCol>
                <a:gridCol w="191797">
                  <a:extLst>
                    <a:ext uri="{9D8B030D-6E8A-4147-A177-3AD203B41FA5}">
                      <a16:colId xmlns:a16="http://schemas.microsoft.com/office/drawing/2014/main" val="1735009887"/>
                    </a:ext>
                  </a:extLst>
                </a:gridCol>
                <a:gridCol w="207141">
                  <a:extLst>
                    <a:ext uri="{9D8B030D-6E8A-4147-A177-3AD203B41FA5}">
                      <a16:colId xmlns:a16="http://schemas.microsoft.com/office/drawing/2014/main" val="3078579681"/>
                    </a:ext>
                  </a:extLst>
                </a:gridCol>
                <a:gridCol w="249336">
                  <a:extLst>
                    <a:ext uri="{9D8B030D-6E8A-4147-A177-3AD203B41FA5}">
                      <a16:colId xmlns:a16="http://schemas.microsoft.com/office/drawing/2014/main" val="1051308914"/>
                    </a:ext>
                  </a:extLst>
                </a:gridCol>
                <a:gridCol w="203305">
                  <a:extLst>
                    <a:ext uri="{9D8B030D-6E8A-4147-A177-3AD203B41FA5}">
                      <a16:colId xmlns:a16="http://schemas.microsoft.com/office/drawing/2014/main" val="1991709174"/>
                    </a:ext>
                  </a:extLst>
                </a:gridCol>
                <a:gridCol w="283860">
                  <a:extLst>
                    <a:ext uri="{9D8B030D-6E8A-4147-A177-3AD203B41FA5}">
                      <a16:colId xmlns:a16="http://schemas.microsoft.com/office/drawing/2014/main" val="326604087"/>
                    </a:ext>
                  </a:extLst>
                </a:gridCol>
                <a:gridCol w="237828">
                  <a:extLst>
                    <a:ext uri="{9D8B030D-6E8A-4147-A177-3AD203B41FA5}">
                      <a16:colId xmlns:a16="http://schemas.microsoft.com/office/drawing/2014/main" val="94366025"/>
                    </a:ext>
                  </a:extLst>
                </a:gridCol>
                <a:gridCol w="180289">
                  <a:extLst>
                    <a:ext uri="{9D8B030D-6E8A-4147-A177-3AD203B41FA5}">
                      <a16:colId xmlns:a16="http://schemas.microsoft.com/office/drawing/2014/main" val="2487668501"/>
                    </a:ext>
                  </a:extLst>
                </a:gridCol>
                <a:gridCol w="141930">
                  <a:extLst>
                    <a:ext uri="{9D8B030D-6E8A-4147-A177-3AD203B41FA5}">
                      <a16:colId xmlns:a16="http://schemas.microsoft.com/office/drawing/2014/main" val="483253759"/>
                    </a:ext>
                  </a:extLst>
                </a:gridCol>
                <a:gridCol w="145766">
                  <a:extLst>
                    <a:ext uri="{9D8B030D-6E8A-4147-A177-3AD203B41FA5}">
                      <a16:colId xmlns:a16="http://schemas.microsoft.com/office/drawing/2014/main" val="1050911930"/>
                    </a:ext>
                  </a:extLst>
                </a:gridCol>
                <a:gridCol w="145766">
                  <a:extLst>
                    <a:ext uri="{9D8B030D-6E8A-4147-A177-3AD203B41FA5}">
                      <a16:colId xmlns:a16="http://schemas.microsoft.com/office/drawing/2014/main" val="2825836683"/>
                    </a:ext>
                  </a:extLst>
                </a:gridCol>
                <a:gridCol w="145766">
                  <a:extLst>
                    <a:ext uri="{9D8B030D-6E8A-4147-A177-3AD203B41FA5}">
                      <a16:colId xmlns:a16="http://schemas.microsoft.com/office/drawing/2014/main" val="4067484411"/>
                    </a:ext>
                  </a:extLst>
                </a:gridCol>
                <a:gridCol w="134258">
                  <a:extLst>
                    <a:ext uri="{9D8B030D-6E8A-4147-A177-3AD203B41FA5}">
                      <a16:colId xmlns:a16="http://schemas.microsoft.com/office/drawing/2014/main" val="1134459616"/>
                    </a:ext>
                  </a:extLst>
                </a:gridCol>
                <a:gridCol w="138094">
                  <a:extLst>
                    <a:ext uri="{9D8B030D-6E8A-4147-A177-3AD203B41FA5}">
                      <a16:colId xmlns:a16="http://schemas.microsoft.com/office/drawing/2014/main" val="1945488877"/>
                    </a:ext>
                  </a:extLst>
                </a:gridCol>
                <a:gridCol w="138094">
                  <a:extLst>
                    <a:ext uri="{9D8B030D-6E8A-4147-A177-3AD203B41FA5}">
                      <a16:colId xmlns:a16="http://schemas.microsoft.com/office/drawing/2014/main" val="2447241162"/>
                    </a:ext>
                  </a:extLst>
                </a:gridCol>
                <a:gridCol w="207141">
                  <a:extLst>
                    <a:ext uri="{9D8B030D-6E8A-4147-A177-3AD203B41FA5}">
                      <a16:colId xmlns:a16="http://schemas.microsoft.com/office/drawing/2014/main" val="2399087624"/>
                    </a:ext>
                  </a:extLst>
                </a:gridCol>
                <a:gridCol w="237828">
                  <a:extLst>
                    <a:ext uri="{9D8B030D-6E8A-4147-A177-3AD203B41FA5}">
                      <a16:colId xmlns:a16="http://schemas.microsoft.com/office/drawing/2014/main" val="4077644426"/>
                    </a:ext>
                  </a:extLst>
                </a:gridCol>
                <a:gridCol w="195633">
                  <a:extLst>
                    <a:ext uri="{9D8B030D-6E8A-4147-A177-3AD203B41FA5}">
                      <a16:colId xmlns:a16="http://schemas.microsoft.com/office/drawing/2014/main" val="2783370721"/>
                    </a:ext>
                  </a:extLst>
                </a:gridCol>
                <a:gridCol w="180289">
                  <a:extLst>
                    <a:ext uri="{9D8B030D-6E8A-4147-A177-3AD203B41FA5}">
                      <a16:colId xmlns:a16="http://schemas.microsoft.com/office/drawing/2014/main" val="1225689621"/>
                    </a:ext>
                  </a:extLst>
                </a:gridCol>
                <a:gridCol w="207141">
                  <a:extLst>
                    <a:ext uri="{9D8B030D-6E8A-4147-A177-3AD203B41FA5}">
                      <a16:colId xmlns:a16="http://schemas.microsoft.com/office/drawing/2014/main" val="3032371058"/>
                    </a:ext>
                  </a:extLst>
                </a:gridCol>
                <a:gridCol w="168781">
                  <a:extLst>
                    <a:ext uri="{9D8B030D-6E8A-4147-A177-3AD203B41FA5}">
                      <a16:colId xmlns:a16="http://schemas.microsoft.com/office/drawing/2014/main" val="3936895943"/>
                    </a:ext>
                  </a:extLst>
                </a:gridCol>
                <a:gridCol w="191797">
                  <a:extLst>
                    <a:ext uri="{9D8B030D-6E8A-4147-A177-3AD203B41FA5}">
                      <a16:colId xmlns:a16="http://schemas.microsoft.com/office/drawing/2014/main" val="4276042580"/>
                    </a:ext>
                  </a:extLst>
                </a:gridCol>
                <a:gridCol w="233993">
                  <a:extLst>
                    <a:ext uri="{9D8B030D-6E8A-4147-A177-3AD203B41FA5}">
                      <a16:colId xmlns:a16="http://schemas.microsoft.com/office/drawing/2014/main" val="427049190"/>
                    </a:ext>
                  </a:extLst>
                </a:gridCol>
                <a:gridCol w="184125">
                  <a:extLst>
                    <a:ext uri="{9D8B030D-6E8A-4147-A177-3AD203B41FA5}">
                      <a16:colId xmlns:a16="http://schemas.microsoft.com/office/drawing/2014/main" val="2425030576"/>
                    </a:ext>
                  </a:extLst>
                </a:gridCol>
                <a:gridCol w="203305">
                  <a:extLst>
                    <a:ext uri="{9D8B030D-6E8A-4147-A177-3AD203B41FA5}">
                      <a16:colId xmlns:a16="http://schemas.microsoft.com/office/drawing/2014/main" val="2610313256"/>
                    </a:ext>
                  </a:extLst>
                </a:gridCol>
                <a:gridCol w="237828">
                  <a:extLst>
                    <a:ext uri="{9D8B030D-6E8A-4147-A177-3AD203B41FA5}">
                      <a16:colId xmlns:a16="http://schemas.microsoft.com/office/drawing/2014/main" val="2939970013"/>
                    </a:ext>
                  </a:extLst>
                </a:gridCol>
                <a:gridCol w="222485">
                  <a:extLst>
                    <a:ext uri="{9D8B030D-6E8A-4147-A177-3AD203B41FA5}">
                      <a16:colId xmlns:a16="http://schemas.microsoft.com/office/drawing/2014/main" val="4093643255"/>
                    </a:ext>
                  </a:extLst>
                </a:gridCol>
                <a:gridCol w="223764">
                  <a:extLst>
                    <a:ext uri="{9D8B030D-6E8A-4147-A177-3AD203B41FA5}">
                      <a16:colId xmlns:a16="http://schemas.microsoft.com/office/drawing/2014/main" val="2062107775"/>
                    </a:ext>
                  </a:extLst>
                </a:gridCol>
                <a:gridCol w="255730">
                  <a:extLst>
                    <a:ext uri="{9D8B030D-6E8A-4147-A177-3AD203B41FA5}">
                      <a16:colId xmlns:a16="http://schemas.microsoft.com/office/drawing/2014/main" val="455967768"/>
                    </a:ext>
                  </a:extLst>
                </a:gridCol>
                <a:gridCol w="294089">
                  <a:extLst>
                    <a:ext uri="{9D8B030D-6E8A-4147-A177-3AD203B41FA5}">
                      <a16:colId xmlns:a16="http://schemas.microsoft.com/office/drawing/2014/main" val="3373103328"/>
                    </a:ext>
                  </a:extLst>
                </a:gridCol>
                <a:gridCol w="396381">
                  <a:extLst>
                    <a:ext uri="{9D8B030D-6E8A-4147-A177-3AD203B41FA5}">
                      <a16:colId xmlns:a16="http://schemas.microsoft.com/office/drawing/2014/main" val="607877857"/>
                    </a:ext>
                  </a:extLst>
                </a:gridCol>
                <a:gridCol w="396381">
                  <a:extLst>
                    <a:ext uri="{9D8B030D-6E8A-4147-A177-3AD203B41FA5}">
                      <a16:colId xmlns:a16="http://schemas.microsoft.com/office/drawing/2014/main" val="497991215"/>
                    </a:ext>
                  </a:extLst>
                </a:gridCol>
              </a:tblGrid>
              <a:tr h="344347">
                <a:tc gridSpan="37">
                  <a:txBody>
                    <a:bodyPr/>
                    <a:lstStyle/>
                    <a:p>
                      <a:pPr algn="ctr" fontAlgn="b"/>
                      <a:r>
                        <a:rPr lang="es-MX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DENGUE: CONFIRMADOS Y PROBABLES POR SEMANA  EPIDEMIOLOGICA DE LA SE 01-40/2024 - DISTRITOS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16410"/>
                  </a:ext>
                </a:extLst>
              </a:tr>
              <a:tr h="2786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DIAGNOSTICO/EESS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35"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SEMANAS EPIDEMIOLOGICAS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700597"/>
                  </a:ext>
                </a:extLst>
              </a:tr>
              <a:tr h="27920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870988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CON SIGNOS DE ALARMA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52046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717648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719903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828488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DENGUE SIN SIGNOS DE ALARMA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73415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CANOAS DE PUNTA SAL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307005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733283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ZORRITOS</a:t>
                      </a:r>
                    </a:p>
                  </a:txBody>
                  <a:tcPr marL="37913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706878"/>
                  </a:ext>
                </a:extLst>
              </a:tr>
              <a:tr h="279200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MICRORED DE ZORRITOS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3159" marR="3159" marT="3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8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(01- 40)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SE39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04B198C-0B3E-099F-E38D-5EE065126B33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4621549"/>
          <a:ext cx="5587999" cy="1636395"/>
        </p:xfrm>
        <a:graphic>
          <a:graphicData uri="http://schemas.openxmlformats.org/drawingml/2006/table">
            <a:tbl>
              <a:tblPr/>
              <a:tblGrid>
                <a:gridCol w="1126180">
                  <a:extLst>
                    <a:ext uri="{9D8B030D-6E8A-4147-A177-3AD203B41FA5}">
                      <a16:colId xmlns:a16="http://schemas.microsoft.com/office/drawing/2014/main" val="3340753878"/>
                    </a:ext>
                  </a:extLst>
                </a:gridCol>
                <a:gridCol w="667664">
                  <a:extLst>
                    <a:ext uri="{9D8B030D-6E8A-4147-A177-3AD203B41FA5}">
                      <a16:colId xmlns:a16="http://schemas.microsoft.com/office/drawing/2014/main" val="1884125933"/>
                    </a:ext>
                  </a:extLst>
                </a:gridCol>
                <a:gridCol w="788326">
                  <a:extLst>
                    <a:ext uri="{9D8B030D-6E8A-4147-A177-3AD203B41FA5}">
                      <a16:colId xmlns:a16="http://schemas.microsoft.com/office/drawing/2014/main" val="1373034769"/>
                    </a:ext>
                  </a:extLst>
                </a:gridCol>
                <a:gridCol w="667664">
                  <a:extLst>
                    <a:ext uri="{9D8B030D-6E8A-4147-A177-3AD203B41FA5}">
                      <a16:colId xmlns:a16="http://schemas.microsoft.com/office/drawing/2014/main" val="4065081730"/>
                    </a:ext>
                  </a:extLst>
                </a:gridCol>
                <a:gridCol w="1300470">
                  <a:extLst>
                    <a:ext uri="{9D8B030D-6E8A-4147-A177-3AD203B41FA5}">
                      <a16:colId xmlns:a16="http://schemas.microsoft.com/office/drawing/2014/main" val="270893456"/>
                    </a:ext>
                  </a:extLst>
                </a:gridCol>
                <a:gridCol w="1037695">
                  <a:extLst>
                    <a:ext uri="{9D8B030D-6E8A-4147-A177-3AD203B41FA5}">
                      <a16:colId xmlns:a16="http://schemas.microsoft.com/office/drawing/2014/main" val="1364014628"/>
                    </a:ext>
                  </a:extLst>
                </a:gridCol>
              </a:tblGrid>
              <a:tr h="18097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Dengue por Grupo de Edad, Microred de ZORRITOS (SE01-40)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470136"/>
                  </a:ext>
                </a:extLst>
              </a:tr>
              <a:tr h="447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MICRORED ZORRITOS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GRUPO DE EDAD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2912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NIÑO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ADOLESC.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JOVEN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ADULTO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6365C"/>
                          </a:highlight>
                          <a:latin typeface="Arial" panose="020B0604020202020204" pitchFamily="34" charset="0"/>
                        </a:rPr>
                        <a:t>ADULTO MAYOR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79914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</a:rPr>
                        <a:t>40.07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9933"/>
                          </a:highlight>
                          <a:latin typeface="Arial" panose="020B0604020202020204" pitchFamily="34" charset="0"/>
                        </a:rPr>
                        <a:t>10.65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18.23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CC00"/>
                          </a:highlight>
                          <a:latin typeface="Arial" panose="020B0604020202020204" pitchFamily="34" charset="0"/>
                        </a:rPr>
                        <a:t>23.47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7.58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8068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9933"/>
                          </a:highlight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CC00"/>
                          </a:highlight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053583"/>
                  </a:ext>
                </a:extLst>
              </a:tr>
            </a:tbl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CB6A933-1B08-F135-89D8-5FD12FB2B068}"/>
              </a:ext>
            </a:extLst>
          </p:cNvPr>
          <p:cNvGraphicFramePr>
            <a:graphicFrameLocks/>
          </p:cNvGraphicFramePr>
          <p:nvPr/>
        </p:nvGraphicFramePr>
        <p:xfrm>
          <a:off x="7009376" y="1418253"/>
          <a:ext cx="5064929" cy="2230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CCFDBE2-5D1E-EB0C-F01E-9189B1839783}"/>
              </a:ext>
            </a:extLst>
          </p:cNvPr>
          <p:cNvGraphicFramePr>
            <a:graphicFrameLocks/>
          </p:cNvGraphicFramePr>
          <p:nvPr/>
        </p:nvGraphicFramePr>
        <p:xfrm>
          <a:off x="6349999" y="3806890"/>
          <a:ext cx="5724306" cy="274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4B378BA-59A1-8BDA-1D6B-2B6CEA324F95}"/>
              </a:ext>
            </a:extLst>
          </p:cNvPr>
          <p:cNvGraphicFramePr>
            <a:graphicFrameLocks/>
          </p:cNvGraphicFramePr>
          <p:nvPr/>
        </p:nvGraphicFramePr>
        <p:xfrm>
          <a:off x="793401" y="1348789"/>
          <a:ext cx="5943301" cy="2979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7605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ZORRITOS – SE 01-40/2024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C03DA1-065C-BF7D-8122-2DCDB917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/>
          <a:stretch/>
        </p:blipFill>
        <p:spPr>
          <a:xfrm>
            <a:off x="0" y="1190170"/>
            <a:ext cx="12192000" cy="54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(01-40)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8A1F6FE-DA56-D1DB-BF98-7A9CDF2511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442851"/>
              </p:ext>
            </p:extLst>
          </p:nvPr>
        </p:nvGraphicFramePr>
        <p:xfrm>
          <a:off x="814207" y="1054581"/>
          <a:ext cx="53562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1981074" progId="Excel.Sheet.12">
                  <p:link updateAutomatic="1"/>
                </p:oleObj>
              </mc:Choice>
              <mc:Fallback>
                <p:oleObj name="Worksheet" r:id="rId2" imgW="5356683" imgH="19810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4207" y="1054581"/>
                        <a:ext cx="5356225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CFDC1D5-F002-8789-DE98-7777B4A04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23019"/>
              </p:ext>
            </p:extLst>
          </p:nvPr>
        </p:nvGraphicFramePr>
        <p:xfrm>
          <a:off x="7124700" y="1254639"/>
          <a:ext cx="4253093" cy="544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7658218" progId="Excel.Sheet.12">
                  <p:link updateAutomatic="1"/>
                </p:oleObj>
              </mc:Choice>
              <mc:Fallback>
                <p:oleObj name="Worksheet" r:id="rId4" imgW="5356683" imgH="765821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4700" y="1254639"/>
                        <a:ext cx="4253093" cy="5443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C4E9670-1BC2-BB59-A622-1FD2BA9F4E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344966"/>
              </p:ext>
            </p:extLst>
          </p:nvPr>
        </p:nvGraphicFramePr>
        <p:xfrm>
          <a:off x="959037" y="3290289"/>
          <a:ext cx="4903240" cy="328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589044" progId="Excel.Sheet.12">
                  <p:link updateAutomatic="1"/>
                </p:oleObj>
              </mc:Choice>
              <mc:Fallback>
                <p:oleObj name="Worksheet" r:id="rId6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9037" y="3290289"/>
                        <a:ext cx="4903240" cy="3285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(01-40)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D3544EE-383D-A027-5AC4-304A73984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668291"/>
              </p:ext>
            </p:extLst>
          </p:nvPr>
        </p:nvGraphicFramePr>
        <p:xfrm>
          <a:off x="256366" y="1024612"/>
          <a:ext cx="11627818" cy="401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4841058" imgH="8572429" progId="Excel.Sheet.12">
                  <p:link updateAutomatic="1"/>
                </p:oleObj>
              </mc:Choice>
              <mc:Fallback>
                <p:oleObj name="Worksheet" r:id="rId2" imgW="24841058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366" y="1024612"/>
                        <a:ext cx="11627818" cy="401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(01-40)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5DC77E0-33DD-C0E0-42B7-DC43C5E97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568875"/>
              </p:ext>
            </p:extLst>
          </p:nvPr>
        </p:nvGraphicFramePr>
        <p:xfrm>
          <a:off x="118125" y="1348572"/>
          <a:ext cx="11930301" cy="2234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4841058" imgH="4648232" progId="Excel.Sheet.12">
                  <p:link updateAutomatic="1"/>
                </p:oleObj>
              </mc:Choice>
              <mc:Fallback>
                <p:oleObj name="Worksheet" r:id="rId2" imgW="24841058" imgH="464823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125" y="1348572"/>
                        <a:ext cx="11930301" cy="2234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(01-40)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8C30DC7-798F-2991-2EFC-66110411CE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956496"/>
              </p:ext>
            </p:extLst>
          </p:nvPr>
        </p:nvGraphicFramePr>
        <p:xfrm>
          <a:off x="318985" y="1287799"/>
          <a:ext cx="6274167" cy="331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569025" imgH="5584034" progId="Excel.Sheet.12">
                  <p:link updateAutomatic="1"/>
                </p:oleObj>
              </mc:Choice>
              <mc:Fallback>
                <p:oleObj name="Worksheet" r:id="rId2" imgW="10569025" imgH="558403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8985" y="1287799"/>
                        <a:ext cx="6274167" cy="331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DE6025B-82DD-E3E7-2418-422D0C3B3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257205"/>
              </p:ext>
            </p:extLst>
          </p:nvPr>
        </p:nvGraphicFramePr>
        <p:xfrm>
          <a:off x="6772939" y="3710925"/>
          <a:ext cx="5100075" cy="292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42532" imgH="6803300" progId="Excel.Sheet.12">
                  <p:link updateAutomatic="1"/>
                </p:oleObj>
              </mc:Choice>
              <mc:Fallback>
                <p:oleObj name="Worksheet" r:id="rId4" imgW="10942532" imgH="68033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2939" y="3710925"/>
                        <a:ext cx="5100075" cy="2928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4ED93D7E-AE75-8ADB-0CE1-AB5355634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064290"/>
              </p:ext>
            </p:extLst>
          </p:nvPr>
        </p:nvGraphicFramePr>
        <p:xfrm>
          <a:off x="535726" y="4728132"/>
          <a:ext cx="5669096" cy="171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036855" imgH="1523968" progId="Excel.Sheet.12">
                  <p:link updateAutomatic="1"/>
                </p:oleObj>
              </mc:Choice>
              <mc:Fallback>
                <p:oleObj name="Worksheet" r:id="rId6" imgW="5036855" imgH="152396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5726" y="4728132"/>
                        <a:ext cx="5669096" cy="171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6D979A0-C9F3-D53E-9F33-BD9914CC7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472773"/>
              </p:ext>
            </p:extLst>
          </p:nvPr>
        </p:nvGraphicFramePr>
        <p:xfrm>
          <a:off x="7316897" y="1229942"/>
          <a:ext cx="3836656" cy="234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424128" imgH="3317830" progId="Excel.Sheet.12">
                  <p:link updateAutomatic="1"/>
                </p:oleObj>
              </mc:Choice>
              <mc:Fallback>
                <p:oleObj name="Worksheet" r:id="rId8" imgW="5424128" imgH="331783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6897" y="1229942"/>
                        <a:ext cx="3836656" cy="2346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CA1A96-D604-C88F-6E78-EF1873186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01-40/2024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48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(01-40)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9549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2159</Words>
  <Application>Microsoft Office PowerPoint</Application>
  <PresentationFormat>Panorámica</PresentationFormat>
  <Paragraphs>1305</Paragraphs>
  <Slides>28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19</vt:i4>
      </vt:variant>
      <vt:variant>
        <vt:lpstr>Títulos de diapositiva</vt:lpstr>
      </vt:variant>
      <vt:variant>
        <vt:i4>28</vt:i4>
      </vt:variant>
    </vt:vector>
  </HeadingPairs>
  <TitlesOfParts>
    <vt:vector size="54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file:///C:\SALA_ZARUMILLA\Sala_situacional_ZA-39.xlsx!TRABAJO!F13C1:F19C5</vt:lpstr>
      <vt:lpstr>file:///C:\SALA_ZARUMILLA\Sala_situacional_ZA-39.xlsx!TRABAJO!F58C1:F86C5</vt:lpstr>
      <vt:lpstr>file:///C:\SALA_ZARUMILLA\Sala_situacional_ZA-39.xlsx!TRABAJO!F120C1:F135C5</vt:lpstr>
      <vt:lpstr>file:///C:\SALA_ZARUMILLA\Sala_situacional_ZA-39.xlsx!TRABAJO2!F35C1:F59C42</vt:lpstr>
      <vt:lpstr>file:///C:\SALA_ZARUMILLA\Sala_situacional_ZA-39.xlsx!TRABAJO2!F88C1:F101C42</vt:lpstr>
      <vt:lpstr>file:///C:\SALA_ZARUMILLA\Sala_situacional_ZA-39.xlsx!TRABAJO3!%5bSala_situacional_ZA-39.xlsx%5dTRABAJO3%20Gráfico%201</vt:lpstr>
      <vt:lpstr>file:///C:\SALA_ZARUMILLA\Sala_situacional_ZA-39.xlsx!TRABAJO3!%5bSala_situacional_ZA-39.xlsx%5dTRABAJO3%20Gráfico%202</vt:lpstr>
      <vt:lpstr>file:///C:\SALA_ZARUMILLA\Sala_situacional_ZA-39.xlsx!TRABAJO!F13C9:F17C14</vt:lpstr>
      <vt:lpstr>file:///C:\SALA_ZARUMILLA\Sala_situacional_ZA-39.xlsx!TRABAJO!%5bSala_situacional_ZA-39.xlsx%5dTRABAJO%20Gráfico%202</vt:lpstr>
      <vt:lpstr>file:///C:\SALA_%20CORRALES\sala_situacional%20-%20SE%2039%20C.xlsx!TRABAJO!F14C1:F20C5</vt:lpstr>
      <vt:lpstr>file:///C:\SALA_%20CORRALES\sala_situacional%20-%20SE%2039%20C.xlsx!TRABAJO!F94C1:F110C5</vt:lpstr>
      <vt:lpstr>file:///C:\SALA_%20CORRALES\sala_situacional%20-%20SE%2039%20C.xlsx!TRABAJO!F50C1:F73C5</vt:lpstr>
      <vt:lpstr>file:///C:\SALA_%20CORRALES\sala_situacional%20-%20SE%2040%20C.xlsx!TRABAJO2!F35C1:F56C42</vt:lpstr>
      <vt:lpstr>file:///C:\SALA_%20CORRALES\sala_situacional%20-%20SE%2039%20C.xlsx!TRABAJO2!F88C1:F101C42</vt:lpstr>
      <vt:lpstr>file:///C:\SALA_%20CORRALES\sala_situacional%20-%20SE%2028%20C.xlsx!TRABAJO!F6C18:F10C23</vt:lpstr>
      <vt:lpstr>file:///C:\SALA_%20CORRALES\sala_situacional%20-%20SE%2039%20C.xlsx!TRABAJO3!%5bsala_situacional%20-%20SE%2039%20C.xlsx%5dTRABAJO3%20Gráfico%201</vt:lpstr>
      <vt:lpstr>file:///C:\SALA_%20CORRALES\sala_situacional%20-%20SE%2039%20C.xlsx!TRABAJO3!%5bsala_situacional%20-%20SE%2039%20C.xlsx%5dTRABAJO3%20Gráfico%202</vt:lpstr>
      <vt:lpstr>file:///C:\SALA_%20CORRALES\sala_situacional%20-%20SE%2039%20C.xlsx!TRABAJO!F12C9:F16C14</vt:lpstr>
      <vt:lpstr>file:///C:\SALA_%20CORRALES\sala_situacional%20-%20SE%2039%20C.xlsx!TRABAJO!%5bsala_situacional%20-%20SE%2039%20C.xlsx%5dTRABAJO%20Gráfico%202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128</cp:revision>
  <cp:lastPrinted>2024-03-20T23:17:57Z</cp:lastPrinted>
  <dcterms:created xsi:type="dcterms:W3CDTF">2023-06-21T15:50:33Z</dcterms:created>
  <dcterms:modified xsi:type="dcterms:W3CDTF">2024-10-11T14:27:10Z</dcterms:modified>
</cp:coreProperties>
</file>