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65" r:id="rId9"/>
    <p:sldId id="267" r:id="rId10"/>
    <p:sldId id="269" r:id="rId11"/>
    <p:sldId id="271" r:id="rId12"/>
    <p:sldId id="273" r:id="rId13"/>
    <p:sldId id="275" r:id="rId14"/>
    <p:sldId id="277" r:id="rId15"/>
    <p:sldId id="279" r:id="rId16"/>
    <p:sldId id="281" r:id="rId17"/>
    <p:sldId id="264" r:id="rId18"/>
    <p:sldId id="283" r:id="rId19"/>
    <p:sldId id="285" r:id="rId20"/>
    <p:sldId id="287" r:id="rId21"/>
    <p:sldId id="289" r:id="rId22"/>
    <p:sldId id="291" r:id="rId23"/>
    <p:sldId id="293" r:id="rId24"/>
    <p:sldId id="295" r:id="rId25"/>
    <p:sldId id="297" r:id="rId26"/>
    <p:sldId id="299" r:id="rId27"/>
    <p:sldId id="301" r:id="rId28"/>
    <p:sldId id="303" r:id="rId29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8FBC"/>
    <a:srgbClr val="004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109" autoAdjust="0"/>
  </p:normalViewPr>
  <p:slideViewPr>
    <p:cSldViewPr snapToGrid="0">
      <p:cViewPr varScale="1">
        <p:scale>
          <a:sx n="98" d="100"/>
          <a:sy n="98" d="100"/>
        </p:scale>
        <p:origin x="1014" y="102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F8F3A-A864-4699-84F1-355CC3313DD8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51234-9F06-487A-8F17-714A642A52E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530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51234-9F06-487A-8F17-714A642A52E4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36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7037B-F360-426A-AC61-4A7DF0B71839}" type="slidenum">
              <a:rPr lang="es-PE" smtClean="0"/>
              <a:t>28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724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B0BC6-6E8C-67FC-379E-DE6B9F2A9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317D77-C8CB-36D3-64B2-71B6DFA26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4AEF0-DFC6-D75C-1EBB-E40212E5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A6F6A7-52EB-4A2C-FA7C-094EE0C4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9511C6-8E68-050F-0708-BFFAE64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304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96C8C8-CFD5-AF2E-6E0B-EBB2FC7DF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CAEA4EC-EBBA-7529-5428-95C77FA05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2A8509-289D-46BD-69BD-275DFC9F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BC0F38-618F-BE07-1CBA-28064AAD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F0217D-0173-D3AE-0495-42885B2E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9589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AE9BE-618A-F425-7358-450A615A51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D427555-43B6-B089-D4AC-607F65E71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D8F88-978F-B013-B835-B7D71B875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0ECD7-442C-D443-7D9C-6620E13D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6F3CDC-D445-3A20-03F2-A54C1346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7146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FDF2C-A3B0-AE7A-F297-45D35E77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84E50-C95D-37B3-1127-BF1324CEF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B7E3E-BB19-6105-358A-FA4FA2DF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B41842-5C02-44DA-8A67-B9CFF23E9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646A8-89C9-2BED-057B-399E3805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73381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F59367-15BA-C4A8-E258-83DF9563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90A0EC-B5B6-B27A-D1C7-1A7E95AF6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B2617C-DB1E-60FB-E6BA-D37C0604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D9F5AB-693E-3D22-BBE2-34165321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5648A4-8437-E018-EB23-55C2ADB98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6524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50D48E-DE6C-2F1A-00D8-10602A19E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2A4461-E03E-05DF-F13C-A2F7962C6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A223AE-66D3-9C30-3DD5-44FF1B0CA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6E6EA4-413B-9407-911B-949E46A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024001-147D-5E87-6A36-16A10C1D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1F7946-C721-7EBB-5A6F-583AAEFA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7710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42F5F-1CB1-BCA9-5F16-B7EA14D9F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C07B89-E12A-885B-582C-D50E6A6DB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6DF0B03-8F02-F6E1-EE29-B136C58E2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60EE80-3B59-9EFA-F442-7F633B81D8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F823E40-8111-08FC-5593-C420826AF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0880C9-AC3E-33D8-5EF3-0B8E3771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6E013A-7163-3054-439F-EE64F23D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6D7B2E6-8541-9296-68F3-857A3999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84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433FA1-781F-0689-722F-1112AA47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529E0E-39ED-5468-4C98-2CEB043B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9D401E4-94D6-157F-3B2B-F7DA1DD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EB015F-5D49-8B67-E560-4320970F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893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106B1B-6ADA-13F5-0E0B-34F1D7CE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A0A0CB-CA0C-0923-FEFF-52FC338B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8B702A-5C8A-B7D4-ECCF-F3013EF6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983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38C4-F818-6FFD-E049-9D958B44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944BB-EE87-2363-5D7F-57A6CAFAE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7A6AAE8-1972-6089-09BD-856994E5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86C77F-F167-6C94-4FD5-625FEDA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57864A-CB76-C72B-318D-D06D76FAB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410E915-8C9E-7C14-DCB6-A2CB1DC0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949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9A722-6155-027C-00EE-DF98AEAD5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E6AC90-8ACF-CBCD-DDC0-944408713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A00EDD-A200-812E-9306-F385CC0C3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B2826-5464-0F93-F9D9-DEA0442A7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0C6B00-ADE4-8FF8-7D25-1CC87CF4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88650-5054-47EF-1DC7-CA836AAC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719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7325AB8-E8CF-7136-CD50-5CD7189F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78BE93-88BE-EC26-C1AD-23E0711B9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22A251-ED56-F7D0-8F88-FFC1E26EE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5CE71-01F9-420F-A774-2759C184E46E}" type="datetimeFigureOut">
              <a:rPr lang="es-PE" smtClean="0"/>
              <a:t>30/09/2024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4E93C-9E1D-7E5E-032F-60869AE08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60D448-FD38-0729-F711-427761A6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E1584-769D-4A72-99D3-B4574981A43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4508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6.emf"/><Relationship Id="rId2" Type="http://schemas.openxmlformats.org/officeDocument/2006/relationships/oleObject" Target="file:///C:\SALA_PAMPA_GRANDE\sala_situacional%20-%2037.xlsx!TRABAJO!F15C1:F21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_situacional%20-%2037.xlsx!TRABAJO!F133C1:F146C5" TargetMode="External"/><Relationship Id="rId5" Type="http://schemas.openxmlformats.org/officeDocument/2006/relationships/image" Target="../media/image25.emf"/><Relationship Id="rId4" Type="http://schemas.openxmlformats.org/officeDocument/2006/relationships/oleObject" Target="file:///C:\SALA_PAMPA_GRANDE\sala_situacional%20-%2037.xlsx!TRABAJO!F77C1:F107C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oleObject" Target="file:///C:\SALA_PAMPA_GRANDE\sala_situacional%20-%2037.xlsx!TRABAJO2!F42C1:F69C40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file:///C:\SALA_PAMPA_GRANDE\sala_situacional%20-%2037.xlsx!TRABAJO2!F101C1:F115C40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PAMPA_GRANDE\sala_situacional%20-%2037.xlsx!TRABAJO!F15C9:F19C14" TargetMode="External"/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oleObject" Target="file:///C:\SALA_PAMPA_GRANDE\sala_situacional%20-%2037.xlsx!TRABAJO3!%5bsala_situacional%20-%2037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PAMPA_GRANDE\sala_situacional%20-%2037.xlsx!TRABAJO!%5bsala_situacional%20-%2037.xlsx%5dTRABAJO%20Gr&#225;fico%202" TargetMode="External"/><Relationship Id="rId5" Type="http://schemas.openxmlformats.org/officeDocument/2006/relationships/image" Target="../media/image30.emf"/><Relationship Id="rId4" Type="http://schemas.openxmlformats.org/officeDocument/2006/relationships/oleObject" Target="file:///C:\SALA_PAMPA_GRANDE\sala_situacional%20-%2037.xlsx!TRABAJO3!%5bsala_situacional%20-%2037.xlsx%5dTRABAJO3%20Gr&#225;fico%202" TargetMode="External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8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2.emf"/><Relationship Id="rId2" Type="http://schemas.openxmlformats.org/officeDocument/2006/relationships/oleObject" Target="file:///C:\SALA_%20CORRALES\sala_situacional%20-%20SE%2037%20C.xlsx!TRABAJO!F14C1:F20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37%20C.xlsx!TRABAJO!F50C1:F73C5" TargetMode="External"/><Relationship Id="rId5" Type="http://schemas.openxmlformats.org/officeDocument/2006/relationships/image" Target="../media/image41.emf"/><Relationship Id="rId4" Type="http://schemas.openxmlformats.org/officeDocument/2006/relationships/oleObject" Target="file:///C:\SALA_%20CORRALES\sala_situacional%20-%20SE%2037%20C.xlsx!TRABAJO!F94C1:F110C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file:///C:\SALA_%20CORRALES\sala_situacional%20-%20SE%2037%20C.xlsx!TRABAJO2!F35C1:F56C40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oleObject" Target="file:///C:\SALA_%20CORRALES\sala_situacional%20-%20SE%2037%20C.xlsx!TRABAJO2!F88C1:F101C4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%20CORRALES\sala_situacional%20-%20SE%2037%20C.xlsx!TRABAJO!%5bsala_situacional%20-%20SE%2037%20C.xlsx%5dTRABAJO%20Gr&#225;fico%202" TargetMode="External"/><Relationship Id="rId3" Type="http://schemas.openxmlformats.org/officeDocument/2006/relationships/image" Target="../media/image45.emf"/><Relationship Id="rId7" Type="http://schemas.openxmlformats.org/officeDocument/2006/relationships/image" Target="../media/image47.emf"/><Relationship Id="rId2" Type="http://schemas.openxmlformats.org/officeDocument/2006/relationships/oleObject" Target="file:///C:\SALA_%20CORRALES\sala_situacional%20-%20SE%2028%20C.xlsx!TRABAJO!F6C18:F10C23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%20CORRALES\sala_situacional%20-%20SE%2037%20C.xlsx!TRABAJO3!%5bsala_situacional%20-%20SE%2037%20C.xlsx%5dTRABAJO3%20Gr&#225;fico%202" TargetMode="External"/><Relationship Id="rId11" Type="http://schemas.openxmlformats.org/officeDocument/2006/relationships/image" Target="../media/image49.emf"/><Relationship Id="rId5" Type="http://schemas.openxmlformats.org/officeDocument/2006/relationships/image" Target="../media/image46.emf"/><Relationship Id="rId10" Type="http://schemas.openxmlformats.org/officeDocument/2006/relationships/oleObject" Target="file:///C:\SALA_%20CORRALES\sala_situacional%20-%20SE%2037%20C.xlsx!TRABAJO!F12C9:F16C14" TargetMode="External"/><Relationship Id="rId4" Type="http://schemas.openxmlformats.org/officeDocument/2006/relationships/oleObject" Target="file:///C:\SALA_%20CORRALES\sala_situacional%20-%20SE%2037%20C.xlsx!TRABAJO3!%5bsala_situacional%20-%20SE%2037%20C.xlsx%5dTRABAJO3%20Gr&#225;fico%201" TargetMode="External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7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file:///C:\SALA_ZARUMILLA\Sala_situacional_ZA-37.xlsx!TRABAJO!F13C1:F19C5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37.xlsx!TRABAJO!F58C1:F86C5" TargetMode="External"/><Relationship Id="rId5" Type="http://schemas.openxmlformats.org/officeDocument/2006/relationships/image" Target="../media/image10.emf"/><Relationship Id="rId4" Type="http://schemas.openxmlformats.org/officeDocument/2006/relationships/oleObject" Target="file:///C:\SALA_ZARUMILLA\Sala_situacional_ZA-37.xlsx!TRABAJO!F120C1:F135C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file:///C:\SALA_ZARUMILLA\Sala_situacional_ZA-37.xlsx!TRABAJO2!F35C1:F59C40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file:///C:\SALA_ZARUMILLA\Sala_situacional_ZA-37.xlsx!TRABAJO2!F88C1:F101C40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file:///C:\SALA_ZARUMILLA\Sala_situacional_ZA-37.xlsx!TRABAJO!F13C9:F17C14" TargetMode="External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file:///C:\SALA_ZARUMILLA\Sala_situacional_ZA-37.xlsx!TRABAJO3!%5bSala_situacional_ZA-37.xlsx%5dTRABAJO3%20Gr&#225;fico%201" TargetMode="External"/><Relationship Id="rId1" Type="http://schemas.openxmlformats.org/officeDocument/2006/relationships/slideLayout" Target="../slideLayouts/slideLayout7.xml"/><Relationship Id="rId6" Type="http://schemas.openxmlformats.org/officeDocument/2006/relationships/oleObject" Target="file:///C:\SALA_ZARUMILLA\Sala_situacional_ZA-37.xlsx!TRABAJO!%5bSala_situacional_ZA-37.xlsx%5dTRABAJO%20Gr&#225;fico%202" TargetMode="External"/><Relationship Id="rId5" Type="http://schemas.openxmlformats.org/officeDocument/2006/relationships/image" Target="../media/image15.emf"/><Relationship Id="rId4" Type="http://schemas.openxmlformats.org/officeDocument/2006/relationships/oleObject" Target="file:///C:\SALA_ZARUMILLA\Sala_situacional_ZA-37.xlsx!TRABAJO3!%5bSala_situacional_ZA-37.xlsx%5dTRABAJO3%20Gr&#225;fico%202" TargetMode="External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ZARUMILLA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38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3F91321-9052-4EA5-86B5-8C99AC435F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9" y="60536"/>
            <a:ext cx="988331" cy="131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85B37F3-0091-A4D0-73F2-0BCA9843E3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r="2987"/>
          <a:stretch/>
        </p:blipFill>
        <p:spPr>
          <a:xfrm>
            <a:off x="-54171" y="1455905"/>
            <a:ext cx="1302791" cy="158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1A3B8C1-EBEF-C8AF-FF30-F48D4FEC9F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2" b="12699"/>
          <a:stretch/>
        </p:blipFill>
        <p:spPr>
          <a:xfrm>
            <a:off x="50083" y="2925452"/>
            <a:ext cx="1166567" cy="145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548DAAF-9E3D-4623-5535-1BA1755AF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54234" y="4259245"/>
            <a:ext cx="1158263" cy="1385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5816AAF-EE50-4335-925C-517FA2CF52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5" r="6218"/>
          <a:stretch/>
        </p:blipFill>
        <p:spPr>
          <a:xfrm>
            <a:off x="119476" y="5595098"/>
            <a:ext cx="958455" cy="1196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1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BB087EAF-94CC-5B77-2A5E-E2BA6D5481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140" y="1317690"/>
          <a:ext cx="5121275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20640" imgH="1775547" progId="Excel.Sheet.12">
                  <p:link updateAutomatic="1"/>
                </p:oleObj>
              </mc:Choice>
              <mc:Fallback>
                <p:oleObj name="Worksheet" r:id="rId2" imgW="5120640" imgH="1775547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BB087EAF-94CC-5B77-2A5E-E2BA6D5481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3140" y="1317690"/>
                        <a:ext cx="5121275" cy="177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37B9A702-1E04-6938-DF4F-2BAA65E524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7893" y="1190169"/>
          <a:ext cx="5121275" cy="543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120640" imgH="5433242" progId="Excel.Sheet.12">
                  <p:link updateAutomatic="1"/>
                </p:oleObj>
              </mc:Choice>
              <mc:Fallback>
                <p:oleObj name="Worksheet" r:id="rId4" imgW="5120640" imgH="5433242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37B9A702-1E04-6938-DF4F-2BAA65E524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7893" y="1190169"/>
                        <a:ext cx="5121275" cy="5434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84A256C-9D8E-0497-35A6-E5382532A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139" y="3197293"/>
          <a:ext cx="5121275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120640" imgH="2720458" progId="Excel.Sheet.12">
                  <p:link updateAutomatic="1"/>
                </p:oleObj>
              </mc:Choice>
              <mc:Fallback>
                <p:oleObj name="Worksheet" r:id="rId6" imgW="5120640" imgH="2720458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384A256C-9D8E-0497-35A6-E5382532A5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3139" y="3197293"/>
                        <a:ext cx="5121275" cy="272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8827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4876722-E3E3-BE17-B0F7-8051BAE253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721" y="1426580"/>
          <a:ext cx="11572557" cy="369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919822" imgH="7650543" progId="Excel.Sheet.12">
                  <p:link updateAutomatic="1"/>
                </p:oleObj>
              </mc:Choice>
              <mc:Fallback>
                <p:oleObj name="Worksheet" r:id="rId2" imgW="27919822" imgH="765054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4876722-E3E3-BE17-B0F7-8051BAE25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9721" y="1426580"/>
                        <a:ext cx="11572557" cy="3695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78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A45FB12-8323-F0F0-69F0-FEED0EF05D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6571" y="1561128"/>
          <a:ext cx="11531226" cy="218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919822" imgH="3718671" progId="Excel.Sheet.12">
                  <p:link updateAutomatic="1"/>
                </p:oleObj>
              </mc:Choice>
              <mc:Fallback>
                <p:oleObj name="Worksheet" r:id="rId2" imgW="27919822" imgH="3718671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A45FB12-8323-F0F0-69F0-FEED0EF05D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6571" y="1561128"/>
                        <a:ext cx="11531226" cy="2180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1008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PAMPA GRANDE –  SE (01-38)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</a:p>
          <a:p>
            <a:pPr algn="l"/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63B8051-C3CF-A72B-9919-658E0284C1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594" y="1371195"/>
          <a:ext cx="6056767" cy="3310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631636" imgH="5809717" progId="Excel.Sheet.12">
                  <p:link updateAutomatic="1"/>
                </p:oleObj>
              </mc:Choice>
              <mc:Fallback>
                <p:oleObj name="Worksheet" r:id="rId2" imgW="10631636" imgH="5809717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63B8051-C3CF-A72B-9919-658E0284C1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594" y="1371195"/>
                        <a:ext cx="6056767" cy="3310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49F06F0D-9DEF-55FF-2CF6-E5B23AC1E2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2143" y="4129151"/>
          <a:ext cx="4761792" cy="2570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191989" imgH="3889248" progId="Excel.Sheet.12">
                  <p:link updateAutomatic="1"/>
                </p:oleObj>
              </mc:Choice>
              <mc:Fallback>
                <p:oleObj name="Worksheet" r:id="rId4" imgW="7191989" imgH="3889248" progId="Excel.Sheet.12">
                  <p:link updateAutomatic="1"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49F06F0D-9DEF-55FF-2CF6-E5B23AC1E2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2143" y="4129151"/>
                        <a:ext cx="4761792" cy="2570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1C154C-6A3E-F990-B0AF-80C2976B4C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48450" y="1254125"/>
          <a:ext cx="4838700" cy="298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63434" imgH="3367740" progId="Excel.Sheet.12">
                  <p:link updateAutomatic="1"/>
                </p:oleObj>
              </mc:Choice>
              <mc:Fallback>
                <p:oleObj name="Worksheet" r:id="rId6" imgW="5463434" imgH="3367740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2F1C154C-6A3E-F990-B0AF-80C2976B4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48450" y="1254125"/>
                        <a:ext cx="4838700" cy="298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CE359C76-2DE8-1E49-7CF8-3E2C8DF1D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594" y="4759613"/>
          <a:ext cx="5989941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6576025" imgH="1409692" progId="Excel.Sheet.12">
                  <p:link updateAutomatic="1"/>
                </p:oleObj>
              </mc:Choice>
              <mc:Fallback>
                <p:oleObj name="Worksheet" r:id="rId8" imgW="6576025" imgH="1409692" progId="Excel.Sheet.12">
                  <p:link updateAutomatic="1"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CE359C76-2DE8-1E49-7CF8-3E2C8DF1DC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7594" y="4759613"/>
                        <a:ext cx="5989941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2854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93E50BF-AC62-CF19-9638-BA827A8D4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PAMPA GRANDE – SE 01-38/2024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10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3017092" y="-88741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CORRALES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38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757" y="539608"/>
            <a:ext cx="2136154" cy="14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4090746" y="1146560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712" y="3269571"/>
            <a:ext cx="2274735" cy="16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A52F506-BAF7-4C45-AB6B-0D3376DE7D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9" t="21229" r="32825" b="24032"/>
          <a:stretch/>
        </p:blipFill>
        <p:spPr>
          <a:xfrm>
            <a:off x="53299" y="27282"/>
            <a:ext cx="1178582" cy="114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F650B8-9403-4B60-B13A-3C6A66BC1D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545" r="19907" b="19492"/>
          <a:stretch/>
        </p:blipFill>
        <p:spPr>
          <a:xfrm>
            <a:off x="94360" y="1030403"/>
            <a:ext cx="1071907" cy="11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72D4B36-0739-4E9B-82B2-60B9CAC285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t="21280" r="3619" b="6629"/>
          <a:stretch/>
        </p:blipFill>
        <p:spPr>
          <a:xfrm>
            <a:off x="141166" y="3447364"/>
            <a:ext cx="1125571" cy="849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802B3C9-0EA7-4798-8929-C02C36268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7" t="8514" r="18220" b="26015"/>
          <a:stretch/>
        </p:blipFill>
        <p:spPr>
          <a:xfrm>
            <a:off x="160798" y="5675729"/>
            <a:ext cx="1005469" cy="121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F36C9C-6B1A-43B7-B2B0-CB7C444E13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" y="4431816"/>
            <a:ext cx="657938" cy="117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643501-2BAB-48A1-99D9-317F58B9E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6" y="2222649"/>
            <a:ext cx="1266738" cy="95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8296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2804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SE238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003EE6F-B00F-C9A6-E615-AB662A264A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40" y="1345142"/>
          <a:ext cx="5440363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0893" imgH="1722246" progId="Excel.Sheet.12">
                  <p:link updateAutomatic="1"/>
                </p:oleObj>
              </mc:Choice>
              <mc:Fallback>
                <p:oleObj name="Worksheet" r:id="rId2" imgW="5440893" imgH="1722246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C003EE6F-B00F-C9A6-E615-AB662A264A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540" y="1345142"/>
                        <a:ext cx="5440363" cy="172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895CD29A-AC1D-EF4B-F709-41A7226750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539" y="3191595"/>
          <a:ext cx="5513252" cy="3381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440893" imgH="3337465" progId="Excel.Sheet.12">
                  <p:link updateAutomatic="1"/>
                </p:oleObj>
              </mc:Choice>
              <mc:Fallback>
                <p:oleObj name="Worksheet" r:id="rId4" imgW="5440893" imgH="3337465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895CD29A-AC1D-EF4B-F709-41A722675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39" y="3191595"/>
                        <a:ext cx="5513252" cy="3381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7BBAE0F-4EB8-1485-2A5B-E7736B9090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9100" y="1346347"/>
          <a:ext cx="5071384" cy="5405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40893" imgH="5798670" progId="Excel.Sheet.12">
                  <p:link updateAutomatic="1"/>
                </p:oleObj>
              </mc:Choice>
              <mc:Fallback>
                <p:oleObj name="Worksheet" r:id="rId6" imgW="5440893" imgH="5798670" progId="Excel.Sheet.12">
                  <p:link updateAutomatic="1"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7BBAE0F-4EB8-1485-2A5B-E7736B9090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79100" y="1346347"/>
                        <a:ext cx="5071384" cy="5405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757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1D938B-D1E9-7366-2548-C0FE8738A1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2773" y="1363110"/>
          <a:ext cx="11833713" cy="442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0068449" imgH="11231912" progId="Excel.Sheet.12">
                  <p:link updateAutomatic="1"/>
                </p:oleObj>
              </mc:Choice>
              <mc:Fallback>
                <p:oleObj name="Worksheet" r:id="rId2" imgW="30068449" imgH="11231912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F11D938B-D1E9-7366-2548-C0FE8738A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2773" y="1363110"/>
                        <a:ext cx="11833713" cy="4421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085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CORRALES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0C053647-E341-A758-7E86-417F2FF099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017" y="1608137"/>
          <a:ext cx="11677315" cy="2615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0068449" imgH="6728657" progId="Excel.Sheet.12">
                  <p:link updateAutomatic="1"/>
                </p:oleObj>
              </mc:Choice>
              <mc:Fallback>
                <p:oleObj name="Worksheet" r:id="rId2" imgW="30068449" imgH="6728657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0C053647-E341-A758-7E86-417F2FF099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3017" y="1608137"/>
                        <a:ext cx="11677315" cy="26159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0990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(01-38)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07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CORRALES –  SE (01-38)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/>
        </p:nvGraphicFramePr>
        <p:xfrm>
          <a:off x="879475" y="5319713"/>
          <a:ext cx="41925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762535" imgH="921886" progId="Excel.Sheet.12">
                  <p:link updateAutomatic="1"/>
                </p:oleObj>
              </mc:Choice>
              <mc:Fallback>
                <p:oleObj name="Worksheet" r:id="rId2" imgW="4762535" imgH="921886" progId="Excel.Sheet.12">
                  <p:link updateAutomatic="1"/>
                  <p:pic>
                    <p:nvPicPr>
                      <p:cNvPr id="5" name="Objeto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79475" y="5319713"/>
                        <a:ext cx="419258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47CEAA5-301E-8A9D-3968-3CDA3E145C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610" y="1493215"/>
          <a:ext cx="6118226" cy="3075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3106116" imgH="6583680" progId="Excel.Sheet.12">
                  <p:link updateAutomatic="1"/>
                </p:oleObj>
              </mc:Choice>
              <mc:Fallback>
                <p:oleObj name="Worksheet" r:id="rId4" imgW="13106116" imgH="6583680" progId="Excel.Sheet.12">
                  <p:link updateAutomatic="1"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47CEAA5-301E-8A9D-3968-3CDA3E145C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610" y="1493215"/>
                        <a:ext cx="6118226" cy="3075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1F6437DC-CE9C-9968-2158-A05C84B992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87889" y="3599549"/>
          <a:ext cx="5761659" cy="3131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2778634" imgH="6941433" progId="Excel.Sheet.12">
                  <p:link updateAutomatic="1"/>
                </p:oleObj>
              </mc:Choice>
              <mc:Fallback>
                <p:oleObj name="Worksheet" r:id="rId6" imgW="12778634" imgH="6941433" progId="Excel.Sheet.12">
                  <p:link updateAutomatic="1"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1F6437DC-CE9C-9968-2158-A05C84B992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7889" y="3599549"/>
                        <a:ext cx="5761659" cy="3131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93B327AD-F87A-C8DF-DC65-68CDAA130B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2188" y="1274031"/>
          <a:ext cx="3792763" cy="224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737754" imgH="3390766" progId="Excel.Sheet.12">
                  <p:link updateAutomatic="1"/>
                </p:oleObj>
              </mc:Choice>
              <mc:Fallback>
                <p:oleObj name="Worksheet" r:id="rId8" imgW="5737754" imgH="3390766" progId="Excel.Sheet.12">
                  <p:link updateAutomatic="1"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93B327AD-F87A-C8DF-DC65-68CDAA130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42188" y="1274031"/>
                        <a:ext cx="3792763" cy="224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0DADD22B-A2A2-3FDA-0457-ABB3FA6FA4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280" y="4710996"/>
          <a:ext cx="5738832" cy="1853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5334142" imgH="1722246" progId="Excel.Sheet.12">
                  <p:link updateAutomatic="1"/>
                </p:oleObj>
              </mc:Choice>
              <mc:Fallback>
                <p:oleObj name="Worksheet" r:id="rId10" imgW="5334142" imgH="1722246" progId="Excel.Sheet.12">
                  <p:link updateAutomatic="1"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0DADD22B-A2A2-3FDA-0457-ABB3FA6FA4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5280" y="4710996"/>
                        <a:ext cx="5738832" cy="1853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019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CORRALES – SE 01-38/2024</a:t>
            </a:r>
            <a:endParaRPr lang="es-PE" sz="3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5C99179-178F-F99B-427E-8C0C968F7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843868" y="-69285"/>
            <a:ext cx="9348133" cy="698400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410757" y="5209863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ZORRITOS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38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0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89" y="583873"/>
            <a:ext cx="2136154" cy="158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766D06C-0E35-4260-8648-97A212F02F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9" t="13710" r="1342" b="15883"/>
          <a:stretch/>
        </p:blipFill>
        <p:spPr>
          <a:xfrm>
            <a:off x="37995" y="21219"/>
            <a:ext cx="1143608" cy="158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2E61CC-A09E-488B-8A1B-E399D276E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" t="2063" r="10349"/>
          <a:stretch/>
        </p:blipFill>
        <p:spPr>
          <a:xfrm>
            <a:off x="103633" y="4840631"/>
            <a:ext cx="1140151" cy="183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9C29E09-976F-42F1-831A-A39B9A2B59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r="23943" b="37059"/>
          <a:stretch/>
        </p:blipFill>
        <p:spPr>
          <a:xfrm>
            <a:off x="89512" y="3089133"/>
            <a:ext cx="1040574" cy="1485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705F42-DD05-4EF8-98B7-8AF3F4874E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" y="1697352"/>
            <a:ext cx="1040574" cy="139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6442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076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SE (01- 38)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447ACF-430C-7B06-6635-F9CEF8FAD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30" y="1805940"/>
            <a:ext cx="5623560" cy="16230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479FE48-717D-EDCC-69DD-326941B01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60" y="1934030"/>
            <a:ext cx="5623560" cy="45320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F07CD87-B176-312D-F389-CFEB3496C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30" y="3890362"/>
            <a:ext cx="5623560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3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C4E533-10E1-3E1F-F903-186AF578F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3425"/>
            <a:ext cx="12192000" cy="40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8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ZORRITOS –  SE (01- 38)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B286E6-8868-654A-75DB-8F94217A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959"/>
            <a:ext cx="12192000" cy="29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68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ZORRITOS –  SE (01- 38)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SE38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0D733F4-6C4D-473B-A196-1A75D53EA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9DCCFE-0D17-4D60-ACFF-8886D110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475" y="3324225"/>
            <a:ext cx="781050" cy="2095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BF360C-9BCF-1307-23C6-D04958048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75" y="1402144"/>
            <a:ext cx="5118584" cy="28459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D299DA-214B-D9DA-0A67-EA7458FB0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959" y="4099369"/>
            <a:ext cx="4646645" cy="259067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BF8C5-0024-2CC4-F8EE-DEC773A8F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97" y="4556371"/>
            <a:ext cx="5615940" cy="16137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24FE4E3-70F9-5D53-41A0-DEF8FD116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886" y="1333768"/>
            <a:ext cx="4469363" cy="24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7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4E65F6-3CF1-9AA1-A389-F33DE3A3C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ZORRITOS – SE 01-38/2024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63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(01-38)</a:t>
            </a:r>
            <a:endParaRPr lang="es-PE" sz="3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4D4CE871-93AF-EA8F-0B69-CE4D5DB45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098305"/>
              </p:ext>
            </p:extLst>
          </p:nvPr>
        </p:nvGraphicFramePr>
        <p:xfrm>
          <a:off x="632157" y="1126371"/>
          <a:ext cx="53562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356683" imgH="1981074" progId="Excel.Sheet.12">
                  <p:link updateAutomatic="1"/>
                </p:oleObj>
              </mc:Choice>
              <mc:Fallback>
                <p:oleObj name="Worksheet" r:id="rId2" imgW="5356683" imgH="198107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2157" y="1126371"/>
                        <a:ext cx="5356225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7FD7125D-2B64-40EA-6922-37A03C053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93055"/>
              </p:ext>
            </p:extLst>
          </p:nvPr>
        </p:nvGraphicFramePr>
        <p:xfrm>
          <a:off x="844817" y="3268663"/>
          <a:ext cx="4939303" cy="330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56683" imgH="3589044" progId="Excel.Sheet.12">
                  <p:link updateAutomatic="1"/>
                </p:oleObj>
              </mc:Choice>
              <mc:Fallback>
                <p:oleObj name="Worksheet" r:id="rId4" imgW="5356683" imgH="358904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4817" y="3268663"/>
                        <a:ext cx="4939303" cy="330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798975F5-7263-5587-DD9D-681CF394BC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564328"/>
              </p:ext>
            </p:extLst>
          </p:nvPr>
        </p:nvGraphicFramePr>
        <p:xfrm>
          <a:off x="7088370" y="1258074"/>
          <a:ext cx="4182142" cy="536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356683" imgH="7246738" progId="Excel.Sheet.12">
                  <p:link updateAutomatic="1"/>
                </p:oleObj>
              </mc:Choice>
              <mc:Fallback>
                <p:oleObj name="Worksheet" r:id="rId6" imgW="5356683" imgH="724673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88370" y="1258074"/>
                        <a:ext cx="4182142" cy="5367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8596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(01-38)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900A6B13-4B84-7EF1-8F0E-CD918DF13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022892"/>
              </p:ext>
            </p:extLst>
          </p:nvPr>
        </p:nvGraphicFramePr>
        <p:xfrm>
          <a:off x="244549" y="873190"/>
          <a:ext cx="11663916" cy="4328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3119009" imgH="8572429" progId="Excel.Sheet.12">
                  <p:link updateAutomatic="1"/>
                </p:oleObj>
              </mc:Choice>
              <mc:Fallback>
                <p:oleObj name="Worksheet" r:id="rId2" imgW="23119009" imgH="857242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549" y="873190"/>
                        <a:ext cx="11663916" cy="4328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60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8686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COMPORTAMIENTO DEL DENGUE</a:t>
            </a:r>
            <a:b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ZARUMILLA –  SE (01-38)</a:t>
            </a:r>
            <a:endParaRPr lang="es-PE" sz="3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pie de página 3">
            <a:extLst>
              <a:ext uri="{FF2B5EF4-FFF2-40B4-BE49-F238E27FC236}">
                <a16:creationId xmlns:a16="http://schemas.microsoft.com/office/drawing/2014/main" id="{2AF56DFF-2AF7-5DD8-2676-DD0B6569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334" y="6576765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73C9F09-0E53-55D5-F3C9-FBDC72AE28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167580"/>
              </p:ext>
            </p:extLst>
          </p:nvPr>
        </p:nvGraphicFramePr>
        <p:xfrm>
          <a:off x="261399" y="1145077"/>
          <a:ext cx="11669202" cy="2349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3119009" imgH="4648232" progId="Excel.Sheet.12">
                  <p:link updateAutomatic="1"/>
                </p:oleObj>
              </mc:Choice>
              <mc:Fallback>
                <p:oleObj name="Worksheet" r:id="rId2" imgW="23119009" imgH="464823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1399" y="1145077"/>
                        <a:ext cx="11669202" cy="2349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6377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COMPORTAMIENTO DEL DENGUE</a:t>
            </a:r>
            <a:br>
              <a:rPr lang="es-P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MICRORED DE ZARUMILLA –  </a:t>
            </a:r>
            <a:r>
              <a:rPr lang="es-PE" sz="3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 (01-38)</a:t>
            </a:r>
          </a:p>
          <a:p>
            <a:pPr algn="ctr"/>
            <a:endParaRPr lang="es-PE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25DEDA24-BA4E-1869-F13E-728BFDCBB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1598"/>
            <a:ext cx="3733102" cy="365125"/>
          </a:xfrm>
        </p:spPr>
        <p:txBody>
          <a:bodyPr/>
          <a:lstStyle/>
          <a:p>
            <a:pPr algn="l"/>
            <a:r>
              <a:rPr lang="es-ES" dirty="0"/>
              <a:t>Fuente: Tumbes/Notiweb-CDC/MINSA (*) Hasta la SE 38</a:t>
            </a:r>
            <a:endParaRPr lang="es-PE" dirty="0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DDBA78D-4896-4786-DAE8-025393A6F8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878766"/>
              </p:ext>
            </p:extLst>
          </p:nvPr>
        </p:nvGraphicFramePr>
        <p:xfrm>
          <a:off x="172346" y="1358657"/>
          <a:ext cx="6445758" cy="3405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569025" imgH="5584034" progId="Excel.Sheet.12">
                  <p:link updateAutomatic="1"/>
                </p:oleObj>
              </mc:Choice>
              <mc:Fallback>
                <p:oleObj name="Worksheet" r:id="rId2" imgW="10569025" imgH="5584034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2346" y="1358657"/>
                        <a:ext cx="6445758" cy="34058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DA02E71-B55B-4325-36BF-ED9831E193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0530087"/>
              </p:ext>
            </p:extLst>
          </p:nvPr>
        </p:nvGraphicFramePr>
        <p:xfrm>
          <a:off x="6847372" y="3560297"/>
          <a:ext cx="5068186" cy="3151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942532" imgH="6803300" progId="Excel.Sheet.12">
                  <p:link updateAutomatic="1"/>
                </p:oleObj>
              </mc:Choice>
              <mc:Fallback>
                <p:oleObj name="Worksheet" r:id="rId4" imgW="10942532" imgH="680330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47372" y="3560297"/>
                        <a:ext cx="5068186" cy="3151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14957543-87A2-208C-821E-7C724E43CC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28646"/>
              </p:ext>
            </p:extLst>
          </p:nvPr>
        </p:nvGraphicFramePr>
        <p:xfrm>
          <a:off x="7612915" y="1262755"/>
          <a:ext cx="3593805" cy="2198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5424128" imgH="3317830" progId="Excel.Sheet.12">
                  <p:link updateAutomatic="1"/>
                </p:oleObj>
              </mc:Choice>
              <mc:Fallback>
                <p:oleObj name="Worksheet" r:id="rId6" imgW="5424128" imgH="3317830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12915" y="1262755"/>
                        <a:ext cx="3593805" cy="2198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FD6F0CC-8893-D2AD-ADCB-08AD900C73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3370084"/>
              </p:ext>
            </p:extLst>
          </p:nvPr>
        </p:nvGraphicFramePr>
        <p:xfrm>
          <a:off x="562684" y="4813196"/>
          <a:ext cx="5788508" cy="1751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5036855" imgH="1523968" progId="Excel.Sheet.12">
                  <p:link updateAutomatic="1"/>
                </p:oleObj>
              </mc:Choice>
              <mc:Fallback>
                <p:oleObj name="Worksheet" r:id="rId8" imgW="5036855" imgH="152396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684" y="4813196"/>
                        <a:ext cx="5788508" cy="1751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1464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114CEC-8A1A-A162-4662-84DF7289F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04A92F64-5378-8101-0F28-EED79264E91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</a:rPr>
              <a:t>MAPAS DE RIESGO DE FIEBRE POR VIRUS DENGUE EN LA MICRORED DE ZARUMILLA – SE 01-38/2024</a:t>
            </a:r>
            <a:endParaRPr lang="es-PE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6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55E8BC6-E2CC-04B3-083E-651A79D9DC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5"/>
          <a:stretch/>
        </p:blipFill>
        <p:spPr>
          <a:xfrm>
            <a:off x="2624667" y="0"/>
            <a:ext cx="9567333" cy="695013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614AE4-32A9-90A5-172E-C41B4BBFB6A0}"/>
              </a:ext>
            </a:extLst>
          </p:cNvPr>
          <p:cNvSpPr txBox="1"/>
          <p:nvPr/>
        </p:nvSpPr>
        <p:spPr>
          <a:xfrm>
            <a:off x="3343024" y="5269130"/>
            <a:ext cx="543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SALA SITUACIONAL DENGUE</a:t>
            </a:r>
          </a:p>
          <a:p>
            <a:pPr algn="ctr"/>
            <a:r>
              <a:rPr lang="es-ES" sz="2000" b="1" dirty="0">
                <a:solidFill>
                  <a:srgbClr val="004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MICRORED DE PAMPA GRANDE</a:t>
            </a:r>
            <a:endParaRPr lang="es-PE" sz="2000" b="1" dirty="0">
              <a:solidFill>
                <a:srgbClr val="0044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A5A7CD-EFA1-4DE2-CE5F-D9D8D21AE8D8}"/>
              </a:ext>
            </a:extLst>
          </p:cNvPr>
          <p:cNvSpPr txBox="1"/>
          <p:nvPr/>
        </p:nvSpPr>
        <p:spPr>
          <a:xfrm>
            <a:off x="3544981" y="5987124"/>
            <a:ext cx="5221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08F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Semana Epidemiológica 38</a:t>
            </a:r>
            <a:endParaRPr lang="es-PE" sz="2400" b="1" dirty="0">
              <a:solidFill>
                <a:srgbClr val="108F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Ciclos de la vida de los mosquitos de la especie Aedes | Mosquitos | CDC">
            <a:extLst>
              <a:ext uri="{FF2B5EF4-FFF2-40B4-BE49-F238E27FC236}">
                <a16:creationId xmlns:a16="http://schemas.microsoft.com/office/drawing/2014/main" id="{55F2ACF7-30F3-9773-FE0F-20109D70E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91" y="600728"/>
            <a:ext cx="2050377" cy="15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71856DF7-7471-6E8E-AC93-71407EBCEFA4}"/>
              </a:ext>
            </a:extLst>
          </p:cNvPr>
          <p:cNvSpPr txBox="1"/>
          <p:nvPr/>
        </p:nvSpPr>
        <p:spPr>
          <a:xfrm>
            <a:off x="3803078" y="1225073"/>
            <a:ext cx="77617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>
                <a:latin typeface="Arial Narrow" panose="020B0606020202030204" pitchFamily="34" charset="0"/>
              </a:rPr>
              <a:t>Ciclos de vida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pic>
        <p:nvPicPr>
          <p:cNvPr id="1034" name="Picture 10" descr="Cómo prevenir el dengue – CDC MINSA">
            <a:extLst>
              <a:ext uri="{FF2B5EF4-FFF2-40B4-BE49-F238E27FC236}">
                <a16:creationId xmlns:a16="http://schemas.microsoft.com/office/drawing/2014/main" id="{CBAEEB16-3510-7765-EEA1-BBB2C029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132" y="3269570"/>
            <a:ext cx="2607316" cy="180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D032C823-09B1-BAB5-2E18-A8A50E982F91}"/>
              </a:ext>
            </a:extLst>
          </p:cNvPr>
          <p:cNvSpPr txBox="1"/>
          <p:nvPr/>
        </p:nvSpPr>
        <p:spPr>
          <a:xfrm>
            <a:off x="10175845" y="3045504"/>
            <a:ext cx="1602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00" dirty="0">
                <a:latin typeface="Arial Narrow" panose="020B0606020202030204" pitchFamily="34" charset="0"/>
              </a:rPr>
              <a:t>¿Cómo se transmite el Dengue?</a:t>
            </a:r>
            <a:endParaRPr lang="es-PE" sz="900" dirty="0">
              <a:latin typeface="Arial Narrow" panose="020B060602020203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CE3FAC5-3267-D760-1824-1B8A65F144A0}"/>
              </a:ext>
            </a:extLst>
          </p:cNvPr>
          <p:cNvSpPr/>
          <p:nvPr/>
        </p:nvSpPr>
        <p:spPr>
          <a:xfrm>
            <a:off x="279399" y="0"/>
            <a:ext cx="1266737" cy="685800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5" y="94795"/>
            <a:ext cx="1140863" cy="1521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0"/>
          <a:stretch/>
        </p:blipFill>
        <p:spPr>
          <a:xfrm>
            <a:off x="279399" y="3147069"/>
            <a:ext cx="1192298" cy="1743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653" y="5068685"/>
            <a:ext cx="1128044" cy="150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9A44B-7E04-795B-8B13-5FAAD241BC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6180"/>
          <a:stretch/>
        </p:blipFill>
        <p:spPr>
          <a:xfrm>
            <a:off x="423401" y="1710741"/>
            <a:ext cx="904293" cy="131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5841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11458F6-9939-D852-34BA-E9641873BFC7}"/>
              </a:ext>
            </a:extLst>
          </p:cNvPr>
          <p:cNvSpPr txBox="1">
            <a:spLocks/>
          </p:cNvSpPr>
          <p:nvPr/>
        </p:nvSpPr>
        <p:spPr>
          <a:xfrm>
            <a:off x="82266" y="3067254"/>
            <a:ext cx="12027467" cy="119016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DENGUE - 2024</a:t>
            </a:r>
            <a:br>
              <a:rPr lang="es-PE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MICRORED DE PAMPA GRANDE –  SE (01-38)</a:t>
            </a:r>
          </a:p>
          <a:p>
            <a:pPr algn="ctr"/>
            <a:endParaRPr lang="es-P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9379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577</Words>
  <Application>Microsoft Office PowerPoint</Application>
  <PresentationFormat>Panorámica</PresentationFormat>
  <Paragraphs>62</Paragraphs>
  <Slides>28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Vínculos</vt:lpstr>
      </vt:variant>
      <vt:variant>
        <vt:i4>28</vt:i4>
      </vt:variant>
      <vt:variant>
        <vt:lpstr>Títulos de diapositiva</vt:lpstr>
      </vt:variant>
      <vt:variant>
        <vt:i4>28</vt:i4>
      </vt:variant>
    </vt:vector>
  </HeadingPairs>
  <TitlesOfParts>
    <vt:vector size="63" baseType="lpstr">
      <vt:lpstr>Arial</vt:lpstr>
      <vt:lpstr>Arial Narrow</vt:lpstr>
      <vt:lpstr>Arial Rounded MT Bold</vt:lpstr>
      <vt:lpstr>Calibri</vt:lpstr>
      <vt:lpstr>Calibri Light</vt:lpstr>
      <vt:lpstr>Cambria</vt:lpstr>
      <vt:lpstr>Tema de Office</vt:lpstr>
      <vt:lpstr>file:///C:\SALA_ZARUMILLA\Sala_situacional_ZA-37.xlsx!TRABAJO!F13C1:F19C5</vt:lpstr>
      <vt:lpstr>file:///C:\SALA_ZARUMILLA\Sala_situacional_ZA-37.xlsx!TRABAJO!F120C1:F135C5</vt:lpstr>
      <vt:lpstr>file:///C:\SALA_ZARUMILLA\Sala_situacional_ZA-37.xlsx!TRABAJO!F58C1:F86C5</vt:lpstr>
      <vt:lpstr>file:///C:\SALA_ZARUMILLA\Sala_situacional_ZA-37.xlsx!TRABAJO2!F35C1:F59C40</vt:lpstr>
      <vt:lpstr>file:///C:\SALA_ZARUMILLA\Sala_situacional_ZA-37.xlsx!TRABAJO2!F88C1:F101C40</vt:lpstr>
      <vt:lpstr>file:///C:\SALA_ZARUMILLA\Sala_situacional_ZA-37.xlsx!TRABAJO3!%5bSala_situacional_ZA-37.xlsx%5dTRABAJO3%20Gráfico%201</vt:lpstr>
      <vt:lpstr>file:///C:\SALA_ZARUMILLA\Sala_situacional_ZA-37.xlsx!TRABAJO3!%5bSala_situacional_ZA-37.xlsx%5dTRABAJO3%20Gráfico%202</vt:lpstr>
      <vt:lpstr>file:///C:\SALA_ZARUMILLA\Sala_situacional_ZA-37.xlsx!TRABAJO!%5bSala_situacional_ZA-37.xlsx%5dTRABAJO%20Gráfico%202</vt:lpstr>
      <vt:lpstr>file:///C:\SALA_ZARUMILLA\Sala_situacional_ZA-37.xlsx!TRABAJO!F13C9:F17C14</vt:lpstr>
      <vt:lpstr>file:///C:\SALA_PAMPA_GRANDE\sala_situacional%20-%2037.xlsx!TRABAJO!F15C1:F21C5</vt:lpstr>
      <vt:lpstr>file:///C:\SALA_PAMPA_GRANDE\sala_situacional%20-%2037.xlsx!TRABAJO!F77C1:F107C5</vt:lpstr>
      <vt:lpstr>file:///C:\SALA_PAMPA_GRANDE\sala_situacional%20-%2037.xlsx!TRABAJO!F133C1:F146C5</vt:lpstr>
      <vt:lpstr>file:///C:\SALA_PAMPA_GRANDE\sala_situacional%20-%2037.xlsx!TRABAJO2!F42C1:F69C40</vt:lpstr>
      <vt:lpstr>file:///C:\SALA_PAMPA_GRANDE\sala_situacional%20-%2037.xlsx!TRABAJO2!F101C1:F115C40</vt:lpstr>
      <vt:lpstr>file:///C:\SALA_PAMPA_GRANDE\sala_situacional%20-%2037.xlsx!TRABAJO3!%5bsala_situacional%20-%2037.xlsx%5dTRABAJO3%20Gráfico%201</vt:lpstr>
      <vt:lpstr>file:///C:\SALA_PAMPA_GRANDE\sala_situacional%20-%2037.xlsx!TRABAJO3!%5bsala_situacional%20-%2037.xlsx%5dTRABAJO3%20Gráfico%202</vt:lpstr>
      <vt:lpstr>file:///C:\SALA_PAMPA_GRANDE\sala_situacional%20-%2037.xlsx!TRABAJO!%5bsala_situacional%20-%2037.xlsx%5dTRABAJO%20Gráfico%202</vt:lpstr>
      <vt:lpstr>file:///C:\SALA_PAMPA_GRANDE\sala_situacional%20-%2037.xlsx!TRABAJO!F15C9:F19C14</vt:lpstr>
      <vt:lpstr>file:///C:\SALA_%20CORRALES\sala_situacional%20-%20SE%2037%20C.xlsx!TRABAJO!F14C1:F20C5</vt:lpstr>
      <vt:lpstr>file:///C:\SALA_%20CORRALES\sala_situacional%20-%20SE%2037%20C.xlsx!TRABAJO!F94C1:F110C5</vt:lpstr>
      <vt:lpstr>file:///C:\SALA_%20CORRALES\sala_situacional%20-%20SE%2037%20C.xlsx!TRABAJO!F50C1:F73C5</vt:lpstr>
      <vt:lpstr>file:///C:\SALA_%20CORRALES\sala_situacional%20-%20SE%2037%20C.xlsx!TRABAJO2!F35C1:F56C40</vt:lpstr>
      <vt:lpstr>file:///C:\SALA_%20CORRALES\sala_situacional%20-%20SE%2037%20C.xlsx!TRABAJO2!F88C1:F101C40</vt:lpstr>
      <vt:lpstr>file:///C:\SALA_%20CORRALES\sala_situacional%20-%20SE%2028%20C.xlsx!TRABAJO!F6C18:F10C23</vt:lpstr>
      <vt:lpstr>file:///C:\SALA_%20CORRALES\sala_situacional%20-%20SE%2037%20C.xlsx!TRABAJO3!%5bsala_situacional%20-%20SE%2037%20C.xlsx%5dTRABAJO3%20Gráfico%201</vt:lpstr>
      <vt:lpstr>file:///C:\SALA_%20CORRALES\sala_situacional%20-%20SE%2037%20C.xlsx!TRABAJO3!%5bsala_situacional%20-%20SE%2037%20C.xlsx%5dTRABAJO3%20Gráfico%202</vt:lpstr>
      <vt:lpstr>file:///C:\SALA_%20CORRALES\sala_situacional%20-%20SE%2037%20C.xlsx!TRABAJO!%5bsala_situacional%20-%20SE%2037%20C.xlsx%5dTRABAJO%20Gráfico%202</vt:lpstr>
      <vt:lpstr>file:///C:\SALA_%20CORRALES\sala_situacional%20-%20SE%2037%20C.xlsx!TRABAJO!F12C9:F16C14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125</cp:revision>
  <cp:lastPrinted>2024-03-20T23:17:57Z</cp:lastPrinted>
  <dcterms:created xsi:type="dcterms:W3CDTF">2023-06-21T15:50:33Z</dcterms:created>
  <dcterms:modified xsi:type="dcterms:W3CDTF">2024-09-30T12:44:59Z</dcterms:modified>
</cp:coreProperties>
</file>