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62" r:id="rId5"/>
    <p:sldId id="263" r:id="rId6"/>
    <p:sldId id="261" r:id="rId7"/>
    <p:sldId id="260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12192000" cy="6858000"/>
  <p:notesSz cx="6888163" cy="100203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8FBC"/>
    <a:srgbClr val="0044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7109" autoAdjust="0"/>
  </p:normalViewPr>
  <p:slideViewPr>
    <p:cSldViewPr snapToGrid="0">
      <p:cViewPr varScale="1">
        <p:scale>
          <a:sx n="98" d="100"/>
          <a:sy n="98" d="100"/>
        </p:scale>
        <p:origin x="1014" y="102"/>
      </p:cViewPr>
      <p:guideLst/>
    </p:cSldViewPr>
  </p:slideViewPr>
  <p:notesTextViewPr>
    <p:cViewPr>
      <p:scale>
        <a:sx n="300" d="100"/>
        <a:sy n="3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0F8F3A-A864-4699-84F1-355CC3313DD8}" type="datetimeFigureOut">
              <a:rPr lang="es-PE" smtClean="0"/>
              <a:t>6/01/2025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8975" y="4822825"/>
            <a:ext cx="5510213" cy="3944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B51234-9F06-487A-8F17-714A642A52E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85309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B51234-9F06-487A-8F17-714A642A52E4}" type="slidenum">
              <a:rPr lang="es-PE" smtClean="0"/>
              <a:t>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53381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B51234-9F06-487A-8F17-714A642A52E4}" type="slidenum">
              <a:rPr lang="es-PE" smtClean="0"/>
              <a:t>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93622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27607-A178-4A01-812E-71E2F063DBA7}" type="slidenum">
              <a:rPr lang="es-PE" smtClean="0"/>
              <a:t>19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44208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EB0BC6-6E8C-67FC-379E-DE6B9F2A9D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5317D77-C8CB-36D3-64B2-71B6DFA26B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4AEF0-DFC6-D75C-1EBB-E40212E5C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6/01/2025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A6F6A7-52EB-4A2C-FA7C-094EE0C4F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9511C6-8E68-050F-0708-BFFAE648A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73047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96C8C8-CFD5-AF2E-6E0B-EBB2FC7DF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CAEA4EC-EBBA-7529-5428-95C77FA056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E2A8509-289D-46BD-69BD-275DFC9FD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6/01/2025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BC0F38-618F-BE07-1CBA-28064AAD4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F0217D-0173-D3AE-0495-42885B2E5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29589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71AE9BE-618A-F425-7358-450A615A51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D427555-43B6-B089-D4AC-607F65E71F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55D8F88-978F-B013-B835-B7D71B875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6/01/2025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20ECD7-442C-D443-7D9C-6620E13D5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86F3CDC-D445-3A20-03F2-A54C13464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71467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DFDF2C-A3B0-AE7A-F297-45D35E772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A84E50-C95D-37B3-1127-BF1324CEF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9B7E3E-BB19-6105-358A-FA4FA2DFE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6/01/2025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B41842-5C02-44DA-8A67-B9CFF23E9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4646A8-89C9-2BED-057B-399E3805E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73381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F59367-15BA-C4A8-E258-83DF9563D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690A0EC-B5B6-B27A-D1C7-1A7E95AF6D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B2617C-DB1E-60FB-E6BA-D37C06045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6/01/2025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D9F5AB-693E-3D22-BBE2-341653219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5648A4-8437-E018-EB23-55C2ADB98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65247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50D48E-DE6C-2F1A-00D8-10602A19E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2A4461-E03E-05DF-F13C-A2F7962C63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7A223AE-66D3-9C30-3DD5-44FF1B0CA2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6E6EA4-413B-9407-911B-949E46ABC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6/01/2025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024001-147D-5E87-6A36-16A10C1D5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21F7946-C721-7EBB-5A6F-583AAEFA3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77104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A42F5F-1CB1-BCA9-5F16-B7EA14D9F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C07B89-E12A-885B-582C-D50E6A6DB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6DF0B03-8F02-F6E1-EE29-B136C58E29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860EE80-3B59-9EFA-F442-7F633B81D8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F823E40-8111-08FC-5593-C420826AF4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50880C9-AC3E-33D8-5EF3-0B8E37714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6/01/2025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36E013A-7163-3054-439F-EE64F23D0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6D7B2E6-8541-9296-68F3-857A39995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38444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433FA1-781F-0689-722F-1112AA479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8529E0E-39ED-5468-4C98-2CEB043B8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6/01/2025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9D401E4-94D6-157F-3B2B-F7DA1DDDA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2EB015F-5D49-8B67-E560-4320970F6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18936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7106B1B-6ADA-13F5-0E0B-34F1D7CEE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6/01/2025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AA0A0CB-CA0C-0923-FEFF-52FC338B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78B702A-5C8A-B7D4-ECCF-F3013EF64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79838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3338C4-F818-6FFD-E049-9D958B449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D3944BB-EE87-2363-5D7F-57A6CAFAE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7A6AAE8-1972-6089-09BD-856994E5B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586C77F-F167-6C94-4FD5-625FEDAA0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6/01/2025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F57864A-CB76-C72B-318D-D06D76FAB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410E915-8C9E-7C14-DCB6-A2CB1DC08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949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19A722-6155-027C-00EE-DF98AEAD5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2E6AC90-8ACF-CBCD-DDC0-944408713C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2A00EDD-A200-812E-9306-F385CC0C34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03B2826-5464-0F93-F9D9-DEA0442A7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6/01/2025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0C6B00-ADE4-8FF8-7D25-1CC87CF44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DE88650-5054-47EF-1DC7-CA836AAC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17192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7325AB8-E8CF-7136-CD50-5CD7189F1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878BE93-88BE-EC26-C1AD-23E0711B9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22A251-ED56-F7D0-8F88-FFC1E26EED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5CE71-01F9-420F-A774-2759C184E46E}" type="datetimeFigureOut">
              <a:rPr lang="es-PE" smtClean="0"/>
              <a:t>6/01/2025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A4E93C-9E1D-7E5E-032F-60869AE08D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360D448-FD38-0729-F711-427761A692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45087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7.emf"/><Relationship Id="rId2" Type="http://schemas.openxmlformats.org/officeDocument/2006/relationships/oleObject" Target="file:///C:\SALA_PAMPA_GRANDE\sala_situacional%20-%2052.xlsx!TRABAJO!F133C1:F146C5" TargetMode="External"/><Relationship Id="rId1" Type="http://schemas.openxmlformats.org/officeDocument/2006/relationships/slideLayout" Target="../slideLayouts/slideLayout7.xml"/><Relationship Id="rId6" Type="http://schemas.openxmlformats.org/officeDocument/2006/relationships/oleObject" Target="file:///C:\SALA_PAMPA_GRANDE\sala_situacional%20-%2052.xlsx!TRABAJO!F77C1:F107C5" TargetMode="External"/><Relationship Id="rId5" Type="http://schemas.openxmlformats.org/officeDocument/2006/relationships/image" Target="../media/image26.emf"/><Relationship Id="rId4" Type="http://schemas.openxmlformats.org/officeDocument/2006/relationships/oleObject" Target="file:///C:\SALA_PAMPA_GRANDE\sala_situacional%20-%2052.xlsx!TRABAJO!F15C1:F21C5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oleObject" Target="file:///C:\SALA_PAMPA_GRANDE\sala_situacional%20-%2052.xlsx!TRABAJO2!F42C1:F69C54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oleObject" Target="file:///C:\SALA_PAMPA_GRANDE\sala_situacional%20-%2052.xlsx!TRABAJO2!F101C1:F115C54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30.emf"/><Relationship Id="rId7" Type="http://schemas.openxmlformats.org/officeDocument/2006/relationships/oleObject" Target="file:///C:\SALA_PAMPA_GRANDE\sala_situacional%20-%2052.xlsx!TRABAJO3!%5bsala_situacional%20-%2052.xlsx%5dTRABAJO3%20Gr&#225;fico%202" TargetMode="External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emf"/><Relationship Id="rId5" Type="http://schemas.openxmlformats.org/officeDocument/2006/relationships/package" Target="../embeddings/Microsoft_Excel_Worksheet1.xlsx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oleObject" Target="file:///C:\SALA_PAMPA_GRANDE\sala_situacional%20-%2052.xlsx!CE-PG!%5bsala_situacional%20-%2052.xlsx%5dCE-PG%202%20Gr&#225;fico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6.jpeg"/><Relationship Id="rId7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8.jpeg"/><Relationship Id="rId9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oleObject" Target="file:///C:\SALA_%20CORRALES\sala_situacional%20-%20SE%2051%20C.xlsx!canal!%5bsala_situacional%20-%20SE%2051%20C.xlsx%5dcanal%202%20Gr&#225;fico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oleObject" Target="file:///C:\SALA_%20CORRALES\sala_situacional%20-%20SE%2051%20C.xlsx!TRABAJO!F14C1:F20C5" TargetMode="External"/><Relationship Id="rId7" Type="http://schemas.openxmlformats.org/officeDocument/2006/relationships/oleObject" Target="file:///C:\SALA_%20CORRALES\sala_situacional%20-%20SE%2051%20C.xlsx!TRABAJO!F53C1:F76C5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emf"/><Relationship Id="rId5" Type="http://schemas.openxmlformats.org/officeDocument/2006/relationships/oleObject" Target="file:///C:\SALA_%20CORRALES\sala_situacional%20-%20SE%2051%20C.xlsx!TRABAJO!F97C1:F112C5" TargetMode="External"/><Relationship Id="rId4" Type="http://schemas.openxmlformats.org/officeDocument/2006/relationships/image" Target="../media/image4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oleObject" Target="file:///C:\SALA_%20CORRALES\sala_situacional%20-%20SE%2051%20C.xlsx!TRABAJO2!F35C1:F54C54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oleObject" Target="file:///C:\SALA_%20CORRALES\sala_situacional%20-%20SE%2051%20C.xlsx!TRABAJO2!F86C1:F96C54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file:///C:\SALA_%20CORRALES\sala_situacional%20-%20SE%2051%20C.xlsx!TRABAJO3!%5bsala_situacional%20-%20SE%2051%20C.xlsx%5dTRABAJO3%20Gr&#225;fico%202" TargetMode="External"/><Relationship Id="rId3" Type="http://schemas.openxmlformats.org/officeDocument/2006/relationships/image" Target="../media/image49.emf"/><Relationship Id="rId7" Type="http://schemas.openxmlformats.org/officeDocument/2006/relationships/image" Target="../media/image51.emf"/><Relationship Id="rId2" Type="http://schemas.openxmlformats.org/officeDocument/2006/relationships/oleObject" Target="file:///C:\SALA_%20CORRALES\sala_situacional%20-%20SE%2028%20C.xlsx!TRABAJO!F6C18:F10C23" TargetMode="External"/><Relationship Id="rId1" Type="http://schemas.openxmlformats.org/officeDocument/2006/relationships/slideLayout" Target="../slideLayouts/slideLayout7.xml"/><Relationship Id="rId6" Type="http://schemas.openxmlformats.org/officeDocument/2006/relationships/oleObject" Target="file:///C:\SALA_%20CORRALES\sala_situacional%20-%20SE%2051%20C.xlsx!TRABAJO!%5bsala_situacional%20-%20SE%2051%20C.xlsx%5dTRABAJO%20Gr&#225;fico%202" TargetMode="External"/><Relationship Id="rId11" Type="http://schemas.openxmlformats.org/officeDocument/2006/relationships/image" Target="../media/image53.emf"/><Relationship Id="rId5" Type="http://schemas.openxmlformats.org/officeDocument/2006/relationships/image" Target="../media/image50.emf"/><Relationship Id="rId10" Type="http://schemas.openxmlformats.org/officeDocument/2006/relationships/oleObject" Target="file:///C:\SALA_%20CORRALES\sala_situacional%20-%20SE%2051%20C.xlsx!TRABAJO3!%5bsala_situacional%20-%20SE%2051%20C.xlsx%5dTRABAJO3%20Gr&#225;fico%201" TargetMode="External"/><Relationship Id="rId4" Type="http://schemas.openxmlformats.org/officeDocument/2006/relationships/oleObject" Target="file:///C:\SALA_%20CORRALES\sala_situacional%20-%20SE%2051%20C.xlsx!TRABAJO!F12C9:F16C14" TargetMode="External"/><Relationship Id="rId9" Type="http://schemas.openxmlformats.org/officeDocument/2006/relationships/image" Target="../media/image52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7.jpeg"/><Relationship Id="rId7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emf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1.emf"/><Relationship Id="rId2" Type="http://schemas.openxmlformats.org/officeDocument/2006/relationships/oleObject" Target="file:///C:\SALA_ZARUMILLA\Sala_situacional_ZA-51.xlsx!TRABAJO!F13C1:F19C5" TargetMode="External"/><Relationship Id="rId1" Type="http://schemas.openxmlformats.org/officeDocument/2006/relationships/slideLayout" Target="../slideLayouts/slideLayout7.xml"/><Relationship Id="rId6" Type="http://schemas.openxmlformats.org/officeDocument/2006/relationships/oleObject" Target="file:///C:\SALA_ZARUMILLA\Sala_situacional_ZA-51.xlsx!TRABAJO!F121C1:F136C5" TargetMode="External"/><Relationship Id="rId5" Type="http://schemas.openxmlformats.org/officeDocument/2006/relationships/image" Target="../media/image10.emf"/><Relationship Id="rId4" Type="http://schemas.openxmlformats.org/officeDocument/2006/relationships/oleObject" Target="file:///C:\SALA_ZARUMILLA\Sala_situacional_ZA-51.xlsx!TRABAJO!F58C1:F87C5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oleObject" Target="file:///C:\SALA_ZARUMILLA\Sala_situacional_ZA-51.xlsx!TRABAJO2!F35C1:F59C54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oleObject" Target="file:///C:\SALA_ZARUMILLA\Sala_situacional_ZA-51.xlsx!TRABAJO2!F87C1:F101C54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oleObject" Target="file:///C:\SALA_ZARUMILLA\Sala_situacional_ZA-51.xlsx!TRABAJO3!%5bSala_situacional_ZA-51.xlsx%5dTRABAJO3%20Gr&#225;fico%201" TargetMode="External"/><Relationship Id="rId7" Type="http://schemas.openxmlformats.org/officeDocument/2006/relationships/oleObject" Target="file:///C:\SALA_ZARUMILLA\Sala_situacional_ZA-51.xlsx!TRABAJO!F13C9:F17C1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emf"/><Relationship Id="rId5" Type="http://schemas.openxmlformats.org/officeDocument/2006/relationships/oleObject" Target="file:///C:\SALA_ZARUMILLA\Sala_situacional_ZA-51.xlsx!TRABAJO3!%5bSala_situacional_ZA-51.xlsx%5dTRABAJO3%20Gr&#225;fico%202" TargetMode="External"/><Relationship Id="rId10" Type="http://schemas.openxmlformats.org/officeDocument/2006/relationships/image" Target="../media/image17.emf"/><Relationship Id="rId4" Type="http://schemas.openxmlformats.org/officeDocument/2006/relationships/image" Target="../media/image14.emf"/><Relationship Id="rId9" Type="http://schemas.openxmlformats.org/officeDocument/2006/relationships/oleObject" Target="file:///C:\SALA_ZARUMILLA\Sala_situacional_ZA-51.xlsx!TRABAJO!%5bSala_situacional_ZA-51.xlsx%5dTRABAJO%20Gr&#225;fico%202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jpe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55E8BC6-E2CC-04B3-083E-651A79D9DC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35"/>
          <a:stretch/>
        </p:blipFill>
        <p:spPr>
          <a:xfrm>
            <a:off x="2843868" y="-69285"/>
            <a:ext cx="9348133" cy="698400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614AE4-32A9-90A5-172E-C41B4BBFB6A0}"/>
              </a:ext>
            </a:extLst>
          </p:cNvPr>
          <p:cNvSpPr txBox="1"/>
          <p:nvPr/>
        </p:nvSpPr>
        <p:spPr>
          <a:xfrm>
            <a:off x="3410757" y="5209863"/>
            <a:ext cx="5439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SALA SITUACIONAL DENGUE</a:t>
            </a:r>
          </a:p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MICRORED DE ZARUMILLA</a:t>
            </a:r>
            <a:endParaRPr lang="es-PE" sz="2000" b="1" dirty="0">
              <a:solidFill>
                <a:srgbClr val="0044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1A5A7CD-EFA1-4DE2-CE5F-D9D8D21AE8D8}"/>
              </a:ext>
            </a:extLst>
          </p:cNvPr>
          <p:cNvSpPr txBox="1"/>
          <p:nvPr/>
        </p:nvSpPr>
        <p:spPr>
          <a:xfrm>
            <a:off x="3544981" y="5987124"/>
            <a:ext cx="5221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108F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Semana Epidemiológica 52</a:t>
            </a:r>
            <a:endParaRPr lang="es-PE" sz="2400" b="1" dirty="0">
              <a:solidFill>
                <a:srgbClr val="108F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CE3FAC5-3267-D760-1824-1B8A65F144A0}"/>
              </a:ext>
            </a:extLst>
          </p:cNvPr>
          <p:cNvSpPr/>
          <p:nvPr/>
        </p:nvSpPr>
        <p:spPr>
          <a:xfrm>
            <a:off x="0" y="0"/>
            <a:ext cx="1266737" cy="68580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33F91321-9052-4EA5-86B5-8C99AC435F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99" y="60536"/>
            <a:ext cx="988331" cy="1317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85B37F3-0091-A4D0-73F2-0BCA9843E3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6" r="2987"/>
          <a:stretch/>
        </p:blipFill>
        <p:spPr>
          <a:xfrm>
            <a:off x="-54171" y="1455905"/>
            <a:ext cx="1302791" cy="1589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1A3B8C1-EBEF-C8AF-FF30-F48D4FEC9F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2" b="12699"/>
          <a:stretch/>
        </p:blipFill>
        <p:spPr>
          <a:xfrm>
            <a:off x="50083" y="2925452"/>
            <a:ext cx="1166567" cy="1455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548DAAF-9E3D-4623-5535-1BA1755AFA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7"/>
          <a:stretch/>
        </p:blipFill>
        <p:spPr>
          <a:xfrm>
            <a:off x="54234" y="4259245"/>
            <a:ext cx="1158263" cy="1385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25816AAF-EE50-4335-925C-517FA2CF52A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5" r="6218"/>
          <a:stretch/>
        </p:blipFill>
        <p:spPr>
          <a:xfrm>
            <a:off x="119476" y="5595098"/>
            <a:ext cx="958455" cy="1196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iclos de la vida de los mosquitos de la especie Aedes | Mosquitos | CDC">
            <a:extLst>
              <a:ext uri="{FF2B5EF4-FFF2-40B4-BE49-F238E27FC236}">
                <a16:creationId xmlns:a16="http://schemas.microsoft.com/office/drawing/2014/main" id="{55F2ACF7-30F3-9773-FE0F-20109D70E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089" y="583873"/>
            <a:ext cx="2136154" cy="158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71856DF7-7471-6E8E-AC93-71407EBCEFA4}"/>
              </a:ext>
            </a:extLst>
          </p:cNvPr>
          <p:cNvSpPr txBox="1"/>
          <p:nvPr/>
        </p:nvSpPr>
        <p:spPr>
          <a:xfrm>
            <a:off x="3803078" y="1225073"/>
            <a:ext cx="7761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>
                <a:latin typeface="Arial Narrow" panose="020B0606020202030204" pitchFamily="34" charset="0"/>
              </a:rPr>
              <a:t>Ciclos de vida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1034" name="Picture 10" descr="Cómo prevenir el dengue – CDC MINSA">
            <a:extLst>
              <a:ext uri="{FF2B5EF4-FFF2-40B4-BE49-F238E27FC236}">
                <a16:creationId xmlns:a16="http://schemas.microsoft.com/office/drawing/2014/main" id="{CBAEEB16-3510-7765-EEA1-BBB2C029E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132" y="3269570"/>
            <a:ext cx="2607316" cy="180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032C823-09B1-BAB5-2E18-A8A50E982F91}"/>
              </a:ext>
            </a:extLst>
          </p:cNvPr>
          <p:cNvSpPr txBox="1"/>
          <p:nvPr/>
        </p:nvSpPr>
        <p:spPr>
          <a:xfrm>
            <a:off x="10175845" y="3045504"/>
            <a:ext cx="16022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>
                <a:latin typeface="Arial Narrow" panose="020B0606020202030204" pitchFamily="34" charset="0"/>
              </a:rPr>
              <a:t>¿Cómo se transmite el Dengue?</a:t>
            </a:r>
            <a:endParaRPr lang="es-PE" sz="9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130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  <a:prstDash val="dashDot"/>
          </a:ln>
        </p:spPr>
        <p:txBody>
          <a:bodyPr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PE" dirty="0"/>
              <a:t>COMPORTAMIENTO DEL DENGUE</a:t>
            </a:r>
            <a:br>
              <a:rPr lang="es-PE" dirty="0"/>
            </a:br>
            <a:r>
              <a:rPr lang="es-PE" dirty="0"/>
              <a:t>MICRORED DE PAMPA GRANDE –  SE (01-52)</a:t>
            </a:r>
          </a:p>
          <a:p>
            <a:endParaRPr lang="es-PE" dirty="0"/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SE52</a:t>
            </a:r>
            <a:endParaRPr lang="es-PE" dirty="0"/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A86296FE-51E1-D8C6-1949-BABA0642580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9608" y="3307896"/>
          <a:ext cx="5121275" cy="272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120640" imgH="2720458" progId="Excel.Sheet.12">
                  <p:link updateAutomatic="1"/>
                </p:oleObj>
              </mc:Choice>
              <mc:Fallback>
                <p:oleObj name="Worksheet" r:id="rId2" imgW="5120640" imgH="2720458" progId="Excel.Sheet.12">
                  <p:link updateAutomatic="1"/>
                  <p:pic>
                    <p:nvPicPr>
                      <p:cNvPr id="5" name="Objeto 4">
                        <a:extLst>
                          <a:ext uri="{FF2B5EF4-FFF2-40B4-BE49-F238E27FC236}">
                            <a16:creationId xmlns:a16="http://schemas.microsoft.com/office/drawing/2014/main" id="{A86296FE-51E1-D8C6-1949-BABA064258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9608" y="3307896"/>
                        <a:ext cx="5121275" cy="272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882C23F5-CB64-30AD-495F-0BB9390D758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9607" y="1190169"/>
          <a:ext cx="5121275" cy="1966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5120640" imgH="1966150" progId="Excel.Sheet.12">
                  <p:link updateAutomatic="1"/>
                </p:oleObj>
              </mc:Choice>
              <mc:Fallback>
                <p:oleObj name="Worksheet" r:id="rId4" imgW="5120640" imgH="1966150" progId="Excel.Sheet.12">
                  <p:link updateAutomatic="1"/>
                  <p:pic>
                    <p:nvPicPr>
                      <p:cNvPr id="7" name="Objeto 6">
                        <a:extLst>
                          <a:ext uri="{FF2B5EF4-FFF2-40B4-BE49-F238E27FC236}">
                            <a16:creationId xmlns:a16="http://schemas.microsoft.com/office/drawing/2014/main" id="{882C23F5-CB64-30AD-495F-0BB9390D75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9607" y="1190169"/>
                        <a:ext cx="5121275" cy="1966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9F2F2E7E-82D1-902E-E8FD-C5EC6DCFEAC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87690" y="1325314"/>
          <a:ext cx="5121275" cy="5434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5120640" imgH="5433242" progId="Excel.Sheet.12">
                  <p:link updateAutomatic="1"/>
                </p:oleObj>
              </mc:Choice>
              <mc:Fallback>
                <p:oleObj name="Worksheet" r:id="rId6" imgW="5120640" imgH="5433242" progId="Excel.Sheet.12">
                  <p:link updateAutomatic="1"/>
                  <p:pic>
                    <p:nvPicPr>
                      <p:cNvPr id="8" name="Objeto 7">
                        <a:extLst>
                          <a:ext uri="{FF2B5EF4-FFF2-40B4-BE49-F238E27FC236}">
                            <a16:creationId xmlns:a16="http://schemas.microsoft.com/office/drawing/2014/main" id="{9F2F2E7E-82D1-902E-E8FD-C5EC6DCFEA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987690" y="1325314"/>
                        <a:ext cx="5121275" cy="5434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493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  <a:prstDash val="dashDot"/>
          </a:ln>
        </p:spPr>
        <p:txBody>
          <a:bodyPr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PE" dirty="0"/>
              <a:t>COMPORTAMIENTO DEL DENGUE</a:t>
            </a:r>
            <a:br>
              <a:rPr lang="es-PE" dirty="0"/>
            </a:br>
            <a:r>
              <a:rPr lang="es-PE" dirty="0"/>
              <a:t>MICRORED DE PAMPA GRANDE –  SE (01-52)</a:t>
            </a:r>
          </a:p>
          <a:p>
            <a:endParaRPr lang="es-PE" dirty="0"/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SE52</a:t>
            </a:r>
            <a:endParaRPr lang="es-PE" dirty="0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722CF3DC-BFD7-CA65-2084-EC1BA0B4B78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9101" y="1545254"/>
          <a:ext cx="11220007" cy="3997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7960493" imgH="11970870" progId="Excel.Sheet.12">
                  <p:link updateAutomatic="1"/>
                </p:oleObj>
              </mc:Choice>
              <mc:Fallback>
                <p:oleObj name="Worksheet" r:id="rId2" imgW="47960493" imgH="11970870" progId="Excel.Sheet.12">
                  <p:link updateAutomatic="1"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722CF3DC-BFD7-CA65-2084-EC1BA0B4B7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39101" y="1545254"/>
                        <a:ext cx="11220007" cy="39971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9305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  <a:prstDash val="dashDot"/>
          </a:ln>
        </p:spPr>
        <p:txBody>
          <a:bodyPr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PE" dirty="0"/>
              <a:t>COMPORTAMIENTO DEL DENGUE</a:t>
            </a:r>
            <a:br>
              <a:rPr lang="es-PE" dirty="0"/>
            </a:br>
            <a:r>
              <a:rPr lang="es-PE" dirty="0"/>
              <a:t>MICRORED DE PAMPA GRANDE –  SE (01-52)</a:t>
            </a:r>
          </a:p>
          <a:p>
            <a:endParaRPr lang="es-PE" dirty="0"/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SE52</a:t>
            </a:r>
            <a:endParaRPr lang="es-PE" dirty="0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EC95F39D-0053-8569-607C-1BE2925FD3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1819" y="1859675"/>
          <a:ext cx="11167873" cy="27029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7960493" imgH="5509142" progId="Excel.Sheet.12">
                  <p:link updateAutomatic="1"/>
                </p:oleObj>
              </mc:Choice>
              <mc:Fallback>
                <p:oleObj name="Worksheet" r:id="rId2" imgW="47960493" imgH="5509142" progId="Excel.Sheet.12">
                  <p:link updateAutomatic="1"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EC95F39D-0053-8569-607C-1BE2925FD3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61819" y="1859675"/>
                        <a:ext cx="11167873" cy="27029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1008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  <a:prstDash val="dashDot"/>
          </a:ln>
        </p:spPr>
        <p:txBody>
          <a:bodyPr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PE" dirty="0"/>
              <a:t>COMPORTAMIENTO DEL DENGUE</a:t>
            </a:r>
            <a:br>
              <a:rPr lang="es-PE" dirty="0"/>
            </a:br>
            <a:r>
              <a:rPr lang="es-PE" dirty="0"/>
              <a:t>MICRORED DE PAMPA GRANDE –  SE (01-52)</a:t>
            </a:r>
          </a:p>
          <a:p>
            <a:endParaRPr lang="es-PE" dirty="0"/>
          </a:p>
        </p:txBody>
      </p:sp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25DEDA24-BA4E-1869-F13E-728BFDCBB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1598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SE52</a:t>
            </a:r>
          </a:p>
          <a:p>
            <a:pPr algn="l"/>
            <a:endParaRPr lang="es-PE" dirty="0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AF761C88-2E77-69A8-8184-F0627EF43BE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58940" y="3937770"/>
          <a:ext cx="5346700" cy="26138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3246904" imgH="6475591" progId="Excel.Sheet.12">
                  <p:embed/>
                </p:oleObj>
              </mc:Choice>
              <mc:Fallback>
                <p:oleObj name="Worksheet" r:id="rId2" imgW="13246904" imgH="6475591" progId="Excel.Sheet.12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AF761C88-2E77-69A8-8184-F0627EF43B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758940" y="3937770"/>
                        <a:ext cx="5346700" cy="26138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9E461995-4466-17AF-210F-93181F1A0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6960" y="1383722"/>
            <a:ext cx="4287520" cy="2430692"/>
          </a:xfrm>
          <a:prstGeom prst="rect">
            <a:avLst/>
          </a:prstGeom>
        </p:spPr>
      </p:pic>
      <p:graphicFrame>
        <p:nvGraphicFramePr>
          <p:cNvPr id="14" name="Objeto 13">
            <a:extLst>
              <a:ext uri="{FF2B5EF4-FFF2-40B4-BE49-F238E27FC236}">
                <a16:creationId xmlns:a16="http://schemas.microsoft.com/office/drawing/2014/main" id="{DCB6577E-A7B7-D547-B417-E17393B4B8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3728" y="4223702"/>
          <a:ext cx="5170836" cy="14912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6576025" imgH="1409692" progId="Excel.Sheet.12">
                  <p:embed/>
                </p:oleObj>
              </mc:Choice>
              <mc:Fallback>
                <p:oleObj name="Worksheet" r:id="rId5" imgW="6576025" imgH="1409692" progId="Excel.Sheet.12">
                  <p:embed/>
                  <p:pic>
                    <p:nvPicPr>
                      <p:cNvPr id="14" name="Objeto 13">
                        <a:extLst>
                          <a:ext uri="{FF2B5EF4-FFF2-40B4-BE49-F238E27FC236}">
                            <a16:creationId xmlns:a16="http://schemas.microsoft.com/office/drawing/2014/main" id="{DCB6577E-A7B7-D547-B417-E17393B4B8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3728" y="4223702"/>
                        <a:ext cx="5170836" cy="14912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D512DD81-179F-9E50-B0E6-B39DE50F029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6588" y="1603375"/>
          <a:ext cx="4935537" cy="216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7" imgW="10424160" imgH="4571905" progId="Excel.Sheet.12">
                  <p:link updateAutomatic="1"/>
                </p:oleObj>
              </mc:Choice>
              <mc:Fallback>
                <p:oleObj name="Worksheet" r:id="rId7" imgW="10424160" imgH="4571905" progId="Excel.Sheet.12">
                  <p:link updateAutomatic="1"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D512DD81-179F-9E50-B0E6-B39DE50F02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36588" y="1603375"/>
                        <a:ext cx="4935537" cy="2165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7175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DFE17B-99E9-67B5-7A13-CFD470EC260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  <a:prstDash val="dashDot"/>
          </a:ln>
        </p:spPr>
        <p:txBody>
          <a:bodyPr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PE" dirty="0"/>
              <a:t>COMPORTAMIENTO DEL DENGUE</a:t>
            </a:r>
            <a:br>
              <a:rPr lang="es-PE" dirty="0"/>
            </a:br>
            <a:r>
              <a:rPr lang="es-PE" dirty="0"/>
              <a:t>MICRORED DE PAMPA GRANDE –  SE (01-52)</a:t>
            </a:r>
          </a:p>
          <a:p>
            <a:endParaRPr lang="es-PE" dirty="0"/>
          </a:p>
        </p:txBody>
      </p:sp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A3F1F108-FC42-9E63-06BD-756B42CC4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SE51</a:t>
            </a:r>
            <a:endParaRPr lang="es-PE" dirty="0"/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D686608B-2720-A6C4-8C2A-66A92EBCA31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90859" y="1475581"/>
          <a:ext cx="7515613" cy="471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6228715" imgH="3906192" progId="Excel.Sheet.12">
                  <p:link updateAutomatic="1"/>
                </p:oleObj>
              </mc:Choice>
              <mc:Fallback>
                <p:oleObj name="Worksheet" r:id="rId2" imgW="6228715" imgH="3906192" progId="Excel.Sheet.12">
                  <p:link updateAutomatic="1"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D686608B-2720-A6C4-8C2A-66A92EBCA3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290859" y="1475581"/>
                        <a:ext cx="7515613" cy="4713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15726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F1C7A682-712D-EFFD-7E47-4FFEA9532A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"/>
          <a:stretch/>
        </p:blipFill>
        <p:spPr>
          <a:xfrm>
            <a:off x="-18661" y="-74645"/>
            <a:ext cx="12192000" cy="6932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  <a:prstDash val="dashDot"/>
          </a:ln>
        </p:spPr>
        <p:txBody>
          <a:bodyPr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PE" dirty="0"/>
              <a:t>MAPAS DE RIESGO DE FIEBRE POR VIRUS DENGUE EN LA MICRORED DE PAMPA GRANDE – SE 01-52/2024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018C1F75-2958-10A5-C78D-20897B0C77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07729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55E8BC6-E2CC-04B3-083E-651A79D9DC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35"/>
          <a:stretch/>
        </p:blipFill>
        <p:spPr>
          <a:xfrm>
            <a:off x="1231881" y="0"/>
            <a:ext cx="9348133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614AE4-32A9-90A5-172E-C41B4BBFB6A0}"/>
              </a:ext>
            </a:extLst>
          </p:cNvPr>
          <p:cNvSpPr txBox="1"/>
          <p:nvPr/>
        </p:nvSpPr>
        <p:spPr>
          <a:xfrm>
            <a:off x="1948841" y="5366050"/>
            <a:ext cx="5439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SALA SITUACIONAL DENGUE</a:t>
            </a:r>
          </a:p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MICRORED DE CORRALES</a:t>
            </a:r>
            <a:endParaRPr lang="es-PE" sz="2000" b="1" dirty="0">
              <a:solidFill>
                <a:srgbClr val="0044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1A5A7CD-EFA1-4DE2-CE5F-D9D8D21AE8D8}"/>
              </a:ext>
            </a:extLst>
          </p:cNvPr>
          <p:cNvSpPr txBox="1"/>
          <p:nvPr/>
        </p:nvSpPr>
        <p:spPr>
          <a:xfrm>
            <a:off x="2232569" y="6054663"/>
            <a:ext cx="5221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108F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Semana Epidemiológica 52</a:t>
            </a:r>
            <a:endParaRPr lang="es-PE" sz="2400" b="1" dirty="0">
              <a:solidFill>
                <a:srgbClr val="108F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CE3FAC5-3267-D760-1824-1B8A65F144A0}"/>
              </a:ext>
            </a:extLst>
          </p:cNvPr>
          <p:cNvSpPr/>
          <p:nvPr/>
        </p:nvSpPr>
        <p:spPr>
          <a:xfrm>
            <a:off x="0" y="0"/>
            <a:ext cx="1266737" cy="68580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028" name="Picture 4" descr="Ciclos de la vida de los mosquitos de la especie Aedes | Mosquitos | CDC">
            <a:extLst>
              <a:ext uri="{FF2B5EF4-FFF2-40B4-BE49-F238E27FC236}">
                <a16:creationId xmlns:a16="http://schemas.microsoft.com/office/drawing/2014/main" id="{55F2ACF7-30F3-9773-FE0F-20109D70E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986" y="731778"/>
            <a:ext cx="2136154" cy="149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71856DF7-7471-6E8E-AC93-71407EBCEFA4}"/>
              </a:ext>
            </a:extLst>
          </p:cNvPr>
          <p:cNvSpPr txBox="1"/>
          <p:nvPr/>
        </p:nvSpPr>
        <p:spPr>
          <a:xfrm>
            <a:off x="2291975" y="1370743"/>
            <a:ext cx="7761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>
                <a:latin typeface="Arial Narrow" panose="020B0606020202030204" pitchFamily="34" charset="0"/>
              </a:rPr>
              <a:t>Ciclos de vida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1034" name="Picture 10" descr="Cómo prevenir el dengue – CDC MINSA">
            <a:extLst>
              <a:ext uri="{FF2B5EF4-FFF2-40B4-BE49-F238E27FC236}">
                <a16:creationId xmlns:a16="http://schemas.microsoft.com/office/drawing/2014/main" id="{CBAEEB16-3510-7765-EEA1-BBB2C029E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573" y="3308519"/>
            <a:ext cx="2274735" cy="167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032C823-09B1-BAB5-2E18-A8A50E982F91}"/>
              </a:ext>
            </a:extLst>
          </p:cNvPr>
          <p:cNvSpPr txBox="1"/>
          <p:nvPr/>
        </p:nvSpPr>
        <p:spPr>
          <a:xfrm>
            <a:off x="8293922" y="3113666"/>
            <a:ext cx="16022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>
                <a:latin typeface="Arial Narrow" panose="020B0606020202030204" pitchFamily="34" charset="0"/>
              </a:rPr>
              <a:t>¿Cómo se transmite el Dengue?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BA52F506-BAF7-4C45-AB6B-0D3376DE7D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9" t="21229" r="32825" b="24032"/>
          <a:stretch/>
        </p:blipFill>
        <p:spPr>
          <a:xfrm>
            <a:off x="53299" y="27282"/>
            <a:ext cx="1178582" cy="1142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FF650B8-9403-4B60-B13A-3C6A66BC1D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8" t="25545" r="19907" b="19492"/>
          <a:stretch/>
        </p:blipFill>
        <p:spPr>
          <a:xfrm>
            <a:off x="94360" y="1030403"/>
            <a:ext cx="1071907" cy="1142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72D4B36-0739-4E9B-82B2-60B9CAC285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7" t="21280" r="3619" b="6629"/>
          <a:stretch/>
        </p:blipFill>
        <p:spPr>
          <a:xfrm>
            <a:off x="141166" y="3447364"/>
            <a:ext cx="1125571" cy="849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802B3C9-0EA7-4798-8929-C02C3626810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7" t="8514" r="18220" b="26015"/>
          <a:stretch/>
        </p:blipFill>
        <p:spPr>
          <a:xfrm>
            <a:off x="160798" y="5675729"/>
            <a:ext cx="1005469" cy="1219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AF36C9C-6B1A-43B7-B2B0-CB7C444E13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44" y="4431816"/>
            <a:ext cx="657938" cy="1170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0643501-2BAB-48A1-99D9-317F58B9EA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6" y="2222649"/>
            <a:ext cx="1266738" cy="953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4614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411458F6-9939-D852-34BA-E9641873BFC7}"/>
              </a:ext>
            </a:extLst>
          </p:cNvPr>
          <p:cNvSpPr txBox="1">
            <a:spLocks/>
          </p:cNvSpPr>
          <p:nvPr/>
        </p:nvSpPr>
        <p:spPr>
          <a:xfrm>
            <a:off x="82266" y="3067254"/>
            <a:ext cx="12027467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F0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DENGUE - 2024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CORRALES –  SE (01-52)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2603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66FA48BA-16FF-4165-5BA0-A19C1CEDC68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30338" y="414338"/>
          <a:ext cx="9186862" cy="6027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6362523" imgH="4175776" progId="Excel.Sheet.12">
                  <p:link updateAutomatic="1"/>
                </p:oleObj>
              </mc:Choice>
              <mc:Fallback>
                <p:oleObj name="Worksheet" r:id="rId2" imgW="6362523" imgH="4175776" progId="Excel.Sheet.12">
                  <p:link updateAutomatic="1"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66FA48BA-16FF-4165-5BA0-A19C1CEDC6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30338" y="414338"/>
                        <a:ext cx="9186862" cy="6027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69723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CORRALES –  SE (01-52)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SE52</a:t>
            </a:r>
            <a:endParaRPr lang="es-PE" dirty="0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D8C232C9-5AA0-2E62-F1E9-E6725A473BB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4442" y="1314188"/>
          <a:ext cx="5440363" cy="172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5440893" imgH="1722246" progId="Excel.Sheet.12">
                  <p:link updateAutomatic="1"/>
                </p:oleObj>
              </mc:Choice>
              <mc:Fallback>
                <p:oleObj name="Worksheet" r:id="rId3" imgW="5440893" imgH="1722246" progId="Excel.Sheet.12">
                  <p:link updateAutomatic="1"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D8C232C9-5AA0-2E62-F1E9-E6725A473B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4442" y="1314188"/>
                        <a:ext cx="5440363" cy="1722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4363554C-A495-2BC2-D477-2F0707CDC87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4441" y="3183600"/>
          <a:ext cx="5440363" cy="316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5440893" imgH="3162213" progId="Excel.Sheet.12">
                  <p:link updateAutomatic="1"/>
                </p:oleObj>
              </mc:Choice>
              <mc:Fallback>
                <p:oleObj name="Worksheet" r:id="rId5" imgW="5440893" imgH="3162213" progId="Excel.Sheet.12">
                  <p:link updateAutomatic="1"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4363554C-A495-2BC2-D477-2F0707CDC8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4441" y="3183600"/>
                        <a:ext cx="5440363" cy="316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BB144FA3-2AD7-6B9E-B611-983B3A7F5D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35059" y="1267637"/>
          <a:ext cx="5073237" cy="540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7" imgW="5440893" imgH="5798670" progId="Excel.Sheet.12">
                  <p:link updateAutomatic="1"/>
                </p:oleObj>
              </mc:Choice>
              <mc:Fallback>
                <p:oleObj name="Worksheet" r:id="rId7" imgW="5440893" imgH="5798670" progId="Excel.Sheet.12">
                  <p:link updateAutomatic="1"/>
                  <p:pic>
                    <p:nvPicPr>
                      <p:cNvPr id="7" name="Objeto 6">
                        <a:extLst>
                          <a:ext uri="{FF2B5EF4-FFF2-40B4-BE49-F238E27FC236}">
                            <a16:creationId xmlns:a16="http://schemas.microsoft.com/office/drawing/2014/main" id="{BB144FA3-2AD7-6B9E-B611-983B3A7F5D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635059" y="1267637"/>
                        <a:ext cx="5073237" cy="540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5757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411458F6-9939-D852-34BA-E9641873BFC7}"/>
              </a:ext>
            </a:extLst>
          </p:cNvPr>
          <p:cNvSpPr txBox="1">
            <a:spLocks/>
          </p:cNvSpPr>
          <p:nvPr/>
        </p:nvSpPr>
        <p:spPr>
          <a:xfrm>
            <a:off x="82266" y="3067254"/>
            <a:ext cx="12027467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DENGUE - 2024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ZARUMILLA –  SE (01-52)</a:t>
            </a:r>
            <a:endParaRPr lang="es-PE" sz="36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907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CORRALES –  SE (01-52)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SE52</a:t>
            </a:r>
            <a:endParaRPr lang="es-PE" dirty="0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2CF093F8-09FD-3E87-2577-05FEFFAE329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0924" y="1632777"/>
          <a:ext cx="11370152" cy="38635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3388043" imgH="20375722" progId="Excel.Sheet.12">
                  <p:link updateAutomatic="1"/>
                </p:oleObj>
              </mc:Choice>
              <mc:Fallback>
                <p:oleObj name="Worksheet" r:id="rId2" imgW="73388043" imgH="20375722" progId="Excel.Sheet.12">
                  <p:link updateAutomatic="1"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2CF093F8-09FD-3E87-2577-05FEFFAE32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10924" y="1632777"/>
                        <a:ext cx="11370152" cy="38635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499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CORRALES –  SE (01-52)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SE52</a:t>
            </a:r>
            <a:endParaRPr lang="es-PE" dirty="0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0E9FA404-F56C-47B9-629C-50596A6F51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7092" y="2102684"/>
          <a:ext cx="11077815" cy="22799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3388043" imgH="12793830" progId="Excel.Sheet.12">
                  <p:link updateAutomatic="1"/>
                </p:oleObj>
              </mc:Choice>
              <mc:Fallback>
                <p:oleObj name="Worksheet" r:id="rId2" imgW="73388043" imgH="12793830" progId="Excel.Sheet.12">
                  <p:link updateAutomatic="1"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0E9FA404-F56C-47B9-629C-50596A6F51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7092" y="2102684"/>
                        <a:ext cx="11077815" cy="22799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39994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COMPORTAMIENTO DEL DENGUE</a:t>
            </a:r>
            <a:b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PE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MICRORED DE CORRALES –  SE (01-52)</a:t>
            </a:r>
          </a:p>
          <a:p>
            <a:pPr algn="ctr"/>
            <a:endParaRPr lang="es-PE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25DEDA24-BA4E-1869-F13E-728BFDCBB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1598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SE52</a:t>
            </a:r>
            <a:endParaRPr lang="es-PE" dirty="0"/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/>
        </p:nvGraphicFramePr>
        <p:xfrm>
          <a:off x="879475" y="5319713"/>
          <a:ext cx="4192588" cy="811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762535" imgH="921886" progId="Excel.Sheet.12">
                  <p:link updateAutomatic="1"/>
                </p:oleObj>
              </mc:Choice>
              <mc:Fallback>
                <p:oleObj name="Worksheet" r:id="rId2" imgW="4762535" imgH="921886" progId="Excel.Sheet.12">
                  <p:link updateAutomatic="1"/>
                  <p:pic>
                    <p:nvPicPr>
                      <p:cNvPr id="5" name="Objeto 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79475" y="5319713"/>
                        <a:ext cx="4192588" cy="811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2EBD91CC-056E-EDFF-4F36-3235810B2F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6565" y="4778062"/>
          <a:ext cx="5334000" cy="1516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5334142" imgH="1516293" progId="Excel.Sheet.12">
                  <p:link updateAutomatic="1"/>
                </p:oleObj>
              </mc:Choice>
              <mc:Fallback>
                <p:oleObj name="Worksheet" r:id="rId4" imgW="5334142" imgH="1516293" progId="Excel.Sheet.12">
                  <p:link updateAutomatic="1"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2EBD91CC-056E-EDFF-4F36-3235810B2F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6565" y="4778062"/>
                        <a:ext cx="5334000" cy="1516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A3574A18-EA28-BA42-3824-0D806AC923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74949" y="1190169"/>
          <a:ext cx="4026452" cy="23507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5767950" imgH="3367740" progId="Excel.Sheet.12">
                  <p:link updateAutomatic="1"/>
                </p:oleObj>
              </mc:Choice>
              <mc:Fallback>
                <p:oleObj name="Worksheet" r:id="rId6" imgW="5767950" imgH="3367740" progId="Excel.Sheet.12">
                  <p:link updateAutomatic="1"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A3574A18-EA28-BA42-3824-0D806AC923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174949" y="1190169"/>
                        <a:ext cx="4026452" cy="23507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B80A6FF0-A693-A748-45D4-FAFB89D94C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0" y="3540872"/>
          <a:ext cx="6036685" cy="329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8" imgW="12870074" imgH="7017759" progId="Excel.Sheet.12">
                  <p:link updateAutomatic="1"/>
                </p:oleObj>
              </mc:Choice>
              <mc:Fallback>
                <p:oleObj name="Worksheet" r:id="rId8" imgW="12870074" imgH="7017759" progId="Excel.Sheet.12">
                  <p:link updateAutomatic="1"/>
                  <p:pic>
                    <p:nvPicPr>
                      <p:cNvPr id="7" name="Objeto 6">
                        <a:extLst>
                          <a:ext uri="{FF2B5EF4-FFF2-40B4-BE49-F238E27FC236}">
                            <a16:creationId xmlns:a16="http://schemas.microsoft.com/office/drawing/2014/main" id="{B80A6FF0-A693-A748-45D4-FAFB89D94C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096000" y="3540872"/>
                        <a:ext cx="6036685" cy="3293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BDC1C750-3A45-1EE0-211D-FB45EFD0375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315" y="1321906"/>
          <a:ext cx="5948500" cy="32929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0" imgW="13189901" imgH="6659580" progId="Excel.Sheet.12">
                  <p:link updateAutomatic="1"/>
                </p:oleObj>
              </mc:Choice>
              <mc:Fallback>
                <p:oleObj name="Worksheet" r:id="rId10" imgW="13189901" imgH="6659580" progId="Excel.Sheet.12">
                  <p:link updateAutomatic="1"/>
                  <p:pic>
                    <p:nvPicPr>
                      <p:cNvPr id="10" name="Objeto 9">
                        <a:extLst>
                          <a:ext uri="{FF2B5EF4-FFF2-40B4-BE49-F238E27FC236}">
                            <a16:creationId xmlns:a16="http://schemas.microsoft.com/office/drawing/2014/main" id="{BDC1C750-3A45-1EE0-211D-FB45EFD037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9315" y="1321906"/>
                        <a:ext cx="5948500" cy="32929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8170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95534" y="0"/>
            <a:ext cx="12096466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</a:rPr>
              <a:t>MAPAS DE RIESGO DE FIEBRE POR VIRUS DENGUE EN LA MICRORED DE CORRALES – SE 01-52/2024</a:t>
            </a:r>
            <a:endParaRPr lang="es-PE" sz="3600" b="1" dirty="0">
              <a:solidFill>
                <a:schemeClr val="bg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A7FB0DE-57A4-E4B7-DC4B-5C1D951F00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6578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55E8BC6-E2CC-04B3-083E-651A79D9DC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35"/>
          <a:stretch/>
        </p:blipFill>
        <p:spPr>
          <a:xfrm>
            <a:off x="2843868" y="-69285"/>
            <a:ext cx="9348133" cy="6984004"/>
          </a:xfrm>
          <a:prstGeom prst="rect">
            <a:avLst/>
          </a:prstGeom>
          <a:ln w="228600" cap="sq" cmpd="thickThin">
            <a:solidFill>
              <a:schemeClr val="accent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614AE4-32A9-90A5-172E-C41B4BBFB6A0}"/>
              </a:ext>
            </a:extLst>
          </p:cNvPr>
          <p:cNvSpPr txBox="1"/>
          <p:nvPr/>
        </p:nvSpPr>
        <p:spPr>
          <a:xfrm>
            <a:off x="3410757" y="5209863"/>
            <a:ext cx="5439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SALA SITUACIONAL DENGUE</a:t>
            </a:r>
          </a:p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MICRORED DE ZORRITOS</a:t>
            </a:r>
            <a:endParaRPr lang="es-PE" sz="2000" b="1" dirty="0">
              <a:solidFill>
                <a:srgbClr val="0044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1A5A7CD-EFA1-4DE2-CE5F-D9D8D21AE8D8}"/>
              </a:ext>
            </a:extLst>
          </p:cNvPr>
          <p:cNvSpPr txBox="1"/>
          <p:nvPr/>
        </p:nvSpPr>
        <p:spPr>
          <a:xfrm>
            <a:off x="3544981" y="5987124"/>
            <a:ext cx="5221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108F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Semana Epidemiológica 52</a:t>
            </a:r>
            <a:endParaRPr lang="es-PE" sz="2400" b="1" dirty="0">
              <a:solidFill>
                <a:srgbClr val="108F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CE3FAC5-3267-D760-1824-1B8A65F144A0}"/>
              </a:ext>
            </a:extLst>
          </p:cNvPr>
          <p:cNvSpPr/>
          <p:nvPr/>
        </p:nvSpPr>
        <p:spPr>
          <a:xfrm>
            <a:off x="0" y="0"/>
            <a:ext cx="1266737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>
              <a:solidFill>
                <a:schemeClr val="accent2"/>
              </a:solidFill>
            </a:endParaRPr>
          </a:p>
        </p:txBody>
      </p:sp>
      <p:pic>
        <p:nvPicPr>
          <p:cNvPr id="1028" name="Picture 4" descr="Ciclos de la vida de los mosquitos de la especie Aedes | Mosquitos | CDC">
            <a:extLst>
              <a:ext uri="{FF2B5EF4-FFF2-40B4-BE49-F238E27FC236}">
                <a16:creationId xmlns:a16="http://schemas.microsoft.com/office/drawing/2014/main" id="{55F2ACF7-30F3-9773-FE0F-20109D70E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089" y="583873"/>
            <a:ext cx="2136154" cy="158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71856DF7-7471-6E8E-AC93-71407EBCEFA4}"/>
              </a:ext>
            </a:extLst>
          </p:cNvPr>
          <p:cNvSpPr txBox="1"/>
          <p:nvPr/>
        </p:nvSpPr>
        <p:spPr>
          <a:xfrm>
            <a:off x="3803078" y="1225073"/>
            <a:ext cx="7761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>
                <a:latin typeface="Arial Narrow" panose="020B0606020202030204" pitchFamily="34" charset="0"/>
              </a:rPr>
              <a:t>Ciclos de vida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1034" name="Picture 10" descr="Cómo prevenir el dengue – CDC MINSA">
            <a:extLst>
              <a:ext uri="{FF2B5EF4-FFF2-40B4-BE49-F238E27FC236}">
                <a16:creationId xmlns:a16="http://schemas.microsoft.com/office/drawing/2014/main" id="{CBAEEB16-3510-7765-EEA1-BBB2C029E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132" y="3269570"/>
            <a:ext cx="2607316" cy="180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032C823-09B1-BAB5-2E18-A8A50E982F91}"/>
              </a:ext>
            </a:extLst>
          </p:cNvPr>
          <p:cNvSpPr txBox="1"/>
          <p:nvPr/>
        </p:nvSpPr>
        <p:spPr>
          <a:xfrm>
            <a:off x="10175845" y="3045504"/>
            <a:ext cx="16022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>
                <a:latin typeface="Arial Narrow" panose="020B0606020202030204" pitchFamily="34" charset="0"/>
              </a:rPr>
              <a:t>¿Cómo se transmite el Dengue?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766D06C-0E35-4260-8648-97A212F02F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9" t="13710" r="1342" b="15883"/>
          <a:stretch/>
        </p:blipFill>
        <p:spPr>
          <a:xfrm>
            <a:off x="37995" y="21219"/>
            <a:ext cx="1143608" cy="158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32E61CC-A09E-488B-8A1B-E399D276E0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" t="2063" r="10349"/>
          <a:stretch/>
        </p:blipFill>
        <p:spPr>
          <a:xfrm>
            <a:off x="103633" y="4840631"/>
            <a:ext cx="1140151" cy="1837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9C29E09-976F-42F1-831A-A39B9A2B592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9" r="23943" b="37059"/>
          <a:stretch/>
        </p:blipFill>
        <p:spPr>
          <a:xfrm>
            <a:off x="89512" y="3089133"/>
            <a:ext cx="1040574" cy="1485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B705F42-DD05-4EF8-98B7-8AF3F4874E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2" y="1697352"/>
            <a:ext cx="1040574" cy="1391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75150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411458F6-9939-D852-34BA-E9641873BFC7}"/>
              </a:ext>
            </a:extLst>
          </p:cNvPr>
          <p:cNvSpPr txBox="1">
            <a:spLocks/>
          </p:cNvSpPr>
          <p:nvPr/>
        </p:nvSpPr>
        <p:spPr>
          <a:xfrm>
            <a:off x="82266" y="3067254"/>
            <a:ext cx="12027467" cy="1190169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DENGUE - 2024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ZORRITOS –  SE (01- 52)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36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2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ZORRITOS – SE (01- 52)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52</a:t>
            </a:r>
            <a:endParaRPr lang="es-PE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13BA12F-6176-4154-BA2A-D5BA68793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102" y="1556615"/>
            <a:ext cx="5476875" cy="211280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6C0B0EA-3852-4FB1-9894-9FB23F07D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23987"/>
            <a:ext cx="5476875" cy="515277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EA857B2-B808-41D2-AA15-B76F4DFF3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102" y="3707740"/>
            <a:ext cx="5476875" cy="252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144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2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ZORRITOS –  SE (01- 52)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52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D19C184-3D78-44D1-BD81-A6E19326D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9287"/>
            <a:ext cx="12192000" cy="454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5096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2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ZORRITOS –  SE (01- 52)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52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168F993-8966-4542-9F80-511A41456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0348"/>
            <a:ext cx="12192000" cy="300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7684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2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COMPORTAMIENTO DEL DENGUE</a:t>
            </a:r>
            <a:b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PE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MICRORED DE ZORRITOS –  SE (01- 52)</a:t>
            </a:r>
          </a:p>
          <a:p>
            <a:pPr algn="ctr"/>
            <a:endParaRPr lang="es-PE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25DEDA24-BA4E-1869-F13E-728BFDCBB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1598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52</a:t>
            </a:r>
            <a:endParaRPr lang="es-PE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0D733F4-6C4D-473B-A196-1A75D53EA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475" y="3324225"/>
            <a:ext cx="781050" cy="2095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99DCCFE-0D17-4D60-ACFF-8886D1100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475" y="3324225"/>
            <a:ext cx="781050" cy="20955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302E015-92BA-4DA1-AD35-52B02A0AA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25" y="1361539"/>
            <a:ext cx="5615939" cy="301167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D24ACC2-8FA0-4573-B9CB-7881A2F31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3100" y="3930867"/>
            <a:ext cx="5403126" cy="281449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CBDFE73-FE92-4481-A6EA-B461913BCC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7722" y="1328433"/>
            <a:ext cx="3873692" cy="231591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27E5E20-3F6E-4CE5-AD67-057752447B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754" y="4671832"/>
            <a:ext cx="5438775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224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ZARUMILLA –  SE (01-52)</a:t>
            </a:r>
            <a:endParaRPr lang="es-PE" sz="36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52</a:t>
            </a:r>
            <a:endParaRPr lang="es-PE" dirty="0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B4F8D0B5-39C7-C66F-6A06-1FFBA43DAA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2426743"/>
              </p:ext>
            </p:extLst>
          </p:nvPr>
        </p:nvGraphicFramePr>
        <p:xfrm>
          <a:off x="684845" y="912158"/>
          <a:ext cx="5356225" cy="222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356683" imgH="2224977" progId="Excel.Sheet.12">
                  <p:link updateAutomatic="1"/>
                </p:oleObj>
              </mc:Choice>
              <mc:Fallback>
                <p:oleObj name="Worksheet" r:id="rId2" imgW="5356683" imgH="2224977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84845" y="912158"/>
                        <a:ext cx="5356225" cy="2225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8BC61CDC-87C5-B25E-A4B7-2FB3A15A1E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2073235"/>
              </p:ext>
            </p:extLst>
          </p:nvPr>
        </p:nvGraphicFramePr>
        <p:xfrm>
          <a:off x="6732476" y="1236832"/>
          <a:ext cx="4272221" cy="5482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5356683" imgH="7924721" progId="Excel.Sheet.12">
                  <p:link updateAutomatic="1"/>
                </p:oleObj>
              </mc:Choice>
              <mc:Fallback>
                <p:oleObj name="Worksheet" r:id="rId4" imgW="5356683" imgH="7924721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732476" y="1236832"/>
                        <a:ext cx="4272221" cy="54829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A353B2C9-7539-01FF-CAFC-3BDCFAEF4C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390283"/>
              </p:ext>
            </p:extLst>
          </p:nvPr>
        </p:nvGraphicFramePr>
        <p:xfrm>
          <a:off x="706937" y="3191257"/>
          <a:ext cx="5083793" cy="34067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5356683" imgH="3589044" progId="Excel.Sheet.12">
                  <p:link updateAutomatic="1"/>
                </p:oleObj>
              </mc:Choice>
              <mc:Fallback>
                <p:oleObj name="Worksheet" r:id="rId6" imgW="5356683" imgH="3589044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06937" y="3191257"/>
                        <a:ext cx="5083793" cy="34067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85964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D2992F8-C80A-4D60-88EF-2C0735611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5774"/>
            <a:ext cx="12192000" cy="158496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D777E30-7984-4B06-87C1-A3513166E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070" y="1331793"/>
            <a:ext cx="11012556" cy="528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845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4E8F786-AFE4-44F4-81DD-1D840BA18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B3229B5-E302-4EE9-83A1-5B6789BB1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9446"/>
            <a:ext cx="12192000" cy="158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5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6862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ZARUMILLA –  SE (01-52)</a:t>
            </a:r>
            <a:endParaRPr lang="es-PE" sz="3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52</a:t>
            </a:r>
            <a:endParaRPr lang="es-PE" dirty="0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D0548D21-BD37-1F0B-7E68-6A89D0FE4C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9132805"/>
              </p:ext>
            </p:extLst>
          </p:nvPr>
        </p:nvGraphicFramePr>
        <p:xfrm>
          <a:off x="246698" y="1041986"/>
          <a:ext cx="11790080" cy="2945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34343163" imgH="8572429" progId="Excel.Sheet.12">
                  <p:link updateAutomatic="1"/>
                </p:oleObj>
              </mc:Choice>
              <mc:Fallback>
                <p:oleObj name="Worksheet" r:id="rId2" imgW="34343163" imgH="8572429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46698" y="1041986"/>
                        <a:ext cx="11790080" cy="29452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6046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6862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ZARUMILLA –  SE (01-52)</a:t>
            </a:r>
            <a:endParaRPr lang="es-PE" sz="3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52</a:t>
            </a:r>
            <a:endParaRPr lang="es-PE" dirty="0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6A9BA6E9-84D1-2C23-EDF3-1DD0DC1102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6473587"/>
              </p:ext>
            </p:extLst>
          </p:nvPr>
        </p:nvGraphicFramePr>
        <p:xfrm>
          <a:off x="250039" y="1116410"/>
          <a:ext cx="11778697" cy="16586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34343163" imgH="4831159" progId="Excel.Sheet.12">
                  <p:link updateAutomatic="1"/>
                </p:oleObj>
              </mc:Choice>
              <mc:Fallback>
                <p:oleObj name="Worksheet" r:id="rId2" imgW="34343163" imgH="4831159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0039" y="1116410"/>
                        <a:ext cx="11778697" cy="16586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6377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COMPORTAMIENTO DEL DENGUE</a:t>
            </a:r>
            <a:b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PE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MICRORED DE ZARUMILLA –  </a:t>
            </a:r>
            <a:r>
              <a:rPr lang="es-PE" sz="3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 (01-52)</a:t>
            </a:r>
          </a:p>
          <a:p>
            <a:pPr algn="ctr"/>
            <a:endParaRPr lang="es-PE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25DEDA24-BA4E-1869-F13E-728BFDCBB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1598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52</a:t>
            </a:r>
            <a:endParaRPr lang="es-PE" dirty="0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74633052-394D-D18C-2178-538BC34CD9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0588093"/>
              </p:ext>
            </p:extLst>
          </p:nvPr>
        </p:nvGraphicFramePr>
        <p:xfrm>
          <a:off x="94802" y="1222996"/>
          <a:ext cx="6186643" cy="33383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0640631" imgH="5742661" progId="Excel.Sheet.12">
                  <p:link updateAutomatic="1"/>
                </p:oleObj>
              </mc:Choice>
              <mc:Fallback>
                <p:oleObj name="Worksheet" r:id="rId3" imgW="10640631" imgH="5742661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4802" y="1222996"/>
                        <a:ext cx="6186643" cy="33383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EFB98967-A3F2-2906-569C-3A23E2EED0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0314971"/>
              </p:ext>
            </p:extLst>
          </p:nvPr>
        </p:nvGraphicFramePr>
        <p:xfrm>
          <a:off x="6345242" y="3176502"/>
          <a:ext cx="5690828" cy="3614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11014138" imgH="6996897" progId="Excel.Sheet.12">
                  <p:link updateAutomatic="1"/>
                </p:oleObj>
              </mc:Choice>
              <mc:Fallback>
                <p:oleObj name="Worksheet" r:id="rId5" imgW="11014138" imgH="6996897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345242" y="3176502"/>
                        <a:ext cx="5690828" cy="36145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FA43627C-47C3-6D25-202B-B494260646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3853349"/>
              </p:ext>
            </p:extLst>
          </p:nvPr>
        </p:nvGraphicFramePr>
        <p:xfrm>
          <a:off x="271079" y="4630639"/>
          <a:ext cx="5834088" cy="19042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7" imgW="5417926" imgH="1767872" progId="Excel.Sheet.12">
                  <p:link updateAutomatic="1"/>
                </p:oleObj>
              </mc:Choice>
              <mc:Fallback>
                <p:oleObj name="Worksheet" r:id="rId7" imgW="5417926" imgH="1767872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71079" y="4630639"/>
                        <a:ext cx="5834088" cy="19042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407B3B99-CE77-C6D8-06D8-B297A03B52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709147"/>
              </p:ext>
            </p:extLst>
          </p:nvPr>
        </p:nvGraphicFramePr>
        <p:xfrm>
          <a:off x="7166347" y="1193111"/>
          <a:ext cx="3934047" cy="1972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9" imgW="5702998" imgH="3332972" progId="Excel.Sheet.12">
                  <p:link updateAutomatic="1"/>
                </p:oleObj>
              </mc:Choice>
              <mc:Fallback>
                <p:oleObj name="Worksheet" r:id="rId9" imgW="5702998" imgH="3332972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166347" y="1193111"/>
                        <a:ext cx="3934047" cy="19727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91464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4821F45-F43A-7E89-5BE0-ECE5C4E8B0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</a:rPr>
              <a:t>MAPAS DE RIESGO DE FIEBRE POR VIRUS DENGUE EN LA MICRORED DE ZARUMILLA – SE 01-52/2024</a:t>
            </a:r>
            <a:endParaRPr lang="es-PE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963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55E8BC6-E2CC-04B3-083E-651A79D9DC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35"/>
          <a:stretch/>
        </p:blipFill>
        <p:spPr>
          <a:xfrm>
            <a:off x="2624667" y="0"/>
            <a:ext cx="9567333" cy="695013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614AE4-32A9-90A5-172E-C41B4BBFB6A0}"/>
              </a:ext>
            </a:extLst>
          </p:cNvPr>
          <p:cNvSpPr txBox="1"/>
          <p:nvPr/>
        </p:nvSpPr>
        <p:spPr>
          <a:xfrm>
            <a:off x="3343024" y="5269130"/>
            <a:ext cx="5439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SALA SITUACIONAL DENGUE</a:t>
            </a:r>
          </a:p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MICRORED DE PAMPA GRANDE</a:t>
            </a:r>
            <a:endParaRPr lang="es-PE" sz="2000" b="1" dirty="0">
              <a:solidFill>
                <a:srgbClr val="0044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1A5A7CD-EFA1-4DE2-CE5F-D9D8D21AE8D8}"/>
              </a:ext>
            </a:extLst>
          </p:cNvPr>
          <p:cNvSpPr txBox="1"/>
          <p:nvPr/>
        </p:nvSpPr>
        <p:spPr>
          <a:xfrm>
            <a:off x="3544981" y="5987124"/>
            <a:ext cx="5221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Semana Epidemiológica 52</a:t>
            </a:r>
            <a:endParaRPr lang="es-PE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8" name="Picture 4" descr="Ciclos de la vida de los mosquitos de la especie Aedes | Mosquitos | CDC">
            <a:extLst>
              <a:ext uri="{FF2B5EF4-FFF2-40B4-BE49-F238E27FC236}">
                <a16:creationId xmlns:a16="http://schemas.microsoft.com/office/drawing/2014/main" id="{55F2ACF7-30F3-9773-FE0F-20109D70E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91" y="600728"/>
            <a:ext cx="2050377" cy="152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71856DF7-7471-6E8E-AC93-71407EBCEFA4}"/>
              </a:ext>
            </a:extLst>
          </p:cNvPr>
          <p:cNvSpPr txBox="1"/>
          <p:nvPr/>
        </p:nvSpPr>
        <p:spPr>
          <a:xfrm>
            <a:off x="3803078" y="1225073"/>
            <a:ext cx="7761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>
                <a:latin typeface="Arial Narrow" panose="020B0606020202030204" pitchFamily="34" charset="0"/>
              </a:rPr>
              <a:t>Ciclos de vida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1034" name="Picture 10" descr="Cómo prevenir el dengue – CDC MINSA">
            <a:extLst>
              <a:ext uri="{FF2B5EF4-FFF2-40B4-BE49-F238E27FC236}">
                <a16:creationId xmlns:a16="http://schemas.microsoft.com/office/drawing/2014/main" id="{CBAEEB16-3510-7765-EEA1-BBB2C029E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132" y="3269570"/>
            <a:ext cx="2607316" cy="180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032C823-09B1-BAB5-2E18-A8A50E982F91}"/>
              </a:ext>
            </a:extLst>
          </p:cNvPr>
          <p:cNvSpPr txBox="1"/>
          <p:nvPr/>
        </p:nvSpPr>
        <p:spPr>
          <a:xfrm>
            <a:off x="10175845" y="3045504"/>
            <a:ext cx="16022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>
                <a:latin typeface="Arial Narrow" panose="020B0606020202030204" pitchFamily="34" charset="0"/>
              </a:rPr>
              <a:t>¿Cómo se transmite el Dengue?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3CE3FAC5-3267-D760-1824-1B8A65F144A0}"/>
              </a:ext>
            </a:extLst>
          </p:cNvPr>
          <p:cNvSpPr/>
          <p:nvPr/>
        </p:nvSpPr>
        <p:spPr>
          <a:xfrm>
            <a:off x="279399" y="0"/>
            <a:ext cx="1266737" cy="68580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25" y="94795"/>
            <a:ext cx="1140863" cy="1521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0"/>
          <a:stretch/>
        </p:blipFill>
        <p:spPr>
          <a:xfrm>
            <a:off x="279399" y="3147069"/>
            <a:ext cx="1192298" cy="1743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653" y="5068685"/>
            <a:ext cx="1128044" cy="1504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509A44B-7E04-795B-8B13-5FAAD241BC7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6180"/>
          <a:stretch/>
        </p:blipFill>
        <p:spPr>
          <a:xfrm>
            <a:off x="423401" y="1710741"/>
            <a:ext cx="904293" cy="1318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2893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uchemos contra el Dengue - Asociación Española">
            <a:extLst>
              <a:ext uri="{FF2B5EF4-FFF2-40B4-BE49-F238E27FC236}">
                <a16:creationId xmlns:a16="http://schemas.microsoft.com/office/drawing/2014/main" id="{EDBB697F-20F7-881D-90A2-D49DD4E9B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253" y="1520889"/>
            <a:ext cx="8523903" cy="513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411458F6-9939-D852-34BA-E9641873BFC7}"/>
              </a:ext>
            </a:extLst>
          </p:cNvPr>
          <p:cNvSpPr txBox="1">
            <a:spLocks/>
          </p:cNvSpPr>
          <p:nvPr/>
        </p:nvSpPr>
        <p:spPr>
          <a:xfrm>
            <a:off x="0" y="398699"/>
            <a:ext cx="12027467" cy="11901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  <a:prstDash val="dashDot"/>
          </a:ln>
        </p:spPr>
        <p:txBody>
          <a:bodyPr>
            <a:noAutofit/>
          </a:bodyPr>
          <a:lstStyle>
            <a:defPPr>
              <a:defRPr lang="es-PE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PE" dirty="0"/>
              <a:t>DENGUE - 2024</a:t>
            </a:r>
            <a:br>
              <a:rPr lang="es-PE" dirty="0"/>
            </a:br>
            <a:r>
              <a:rPr lang="es-PE" dirty="0"/>
              <a:t>MICRORED DE PAMPA GRANDE –  SE (01-52)</a:t>
            </a:r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0040435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1361</TotalTime>
  <Words>587</Words>
  <Application>Microsoft Office PowerPoint</Application>
  <PresentationFormat>Panorámica</PresentationFormat>
  <Paragraphs>64</Paragraphs>
  <Slides>31</Slides>
  <Notes>3</Notes>
  <HiddenSlides>0</HiddenSlides>
  <MMClips>0</MMClips>
  <ScaleCrop>false</ScaleCrop>
  <HeadingPairs>
    <vt:vector size="10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Vínculos</vt:lpstr>
      </vt:variant>
      <vt:variant>
        <vt:i4>27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66" baseType="lpstr">
      <vt:lpstr>Arial</vt:lpstr>
      <vt:lpstr>Arial Narrow</vt:lpstr>
      <vt:lpstr>Arial Rounded MT Bold</vt:lpstr>
      <vt:lpstr>Calibri</vt:lpstr>
      <vt:lpstr>Calibri Light</vt:lpstr>
      <vt:lpstr>Cambria</vt:lpstr>
      <vt:lpstr>Tema de Office</vt:lpstr>
      <vt:lpstr>file:///C:\SALA_ZARUMILLA\Sala_situacional_ZA-51.xlsx!TRABAJO!F13C1:F19C5</vt:lpstr>
      <vt:lpstr>file:///C:\SALA_ZARUMILLA\Sala_situacional_ZA-51.xlsx!TRABAJO!F58C1:F87C5</vt:lpstr>
      <vt:lpstr>file:///C:\SALA_ZARUMILLA\Sala_situacional_ZA-51.xlsx!TRABAJO!F121C1:F136C5</vt:lpstr>
      <vt:lpstr>file:///C:\SALA_ZARUMILLA\Sala_situacional_ZA-51.xlsx!TRABAJO2!F35C1:F59C54</vt:lpstr>
      <vt:lpstr>file:///C:\SALA_ZARUMILLA\Sala_situacional_ZA-51.xlsx!TRABAJO2!F87C1:F101C54</vt:lpstr>
      <vt:lpstr>file:///C:\SALA_ZARUMILLA\Sala_situacional_ZA-51.xlsx!TRABAJO3!%5bSala_situacional_ZA-51.xlsx%5dTRABAJO3%20Gráfico%201</vt:lpstr>
      <vt:lpstr>file:///C:\SALA_ZARUMILLA\Sala_situacional_ZA-51.xlsx!TRABAJO3!%5bSala_situacional_ZA-51.xlsx%5dTRABAJO3%20Gráfico%202</vt:lpstr>
      <vt:lpstr>file:///C:\SALA_ZARUMILLA\Sala_situacional_ZA-51.xlsx!TRABAJO!F13C9:F17C14</vt:lpstr>
      <vt:lpstr>file:///C:\SALA_ZARUMILLA\Sala_situacional_ZA-51.xlsx!TRABAJO!%5bSala_situacional_ZA-51.xlsx%5dTRABAJO%20Gráfico%202</vt:lpstr>
      <vt:lpstr>file:///C:\SALA_PAMPA_GRANDE\sala_situacional%20-%2052.xlsx!TRABAJO!F133C1:F146C5</vt:lpstr>
      <vt:lpstr>file:///C:\SALA_PAMPA_GRANDE\sala_situacional%20-%2052.xlsx!TRABAJO!F15C1:F21C5</vt:lpstr>
      <vt:lpstr>file:///C:\SALA_PAMPA_GRANDE\sala_situacional%20-%2052.xlsx!TRABAJO!F77C1:F107C5</vt:lpstr>
      <vt:lpstr>file:///C:\SALA_PAMPA_GRANDE\sala_situacional%20-%2052.xlsx!TRABAJO2!F42C1:F69C54</vt:lpstr>
      <vt:lpstr>file:///C:\SALA_PAMPA_GRANDE\sala_situacional%20-%2052.xlsx!TRABAJO2!F101C1:F115C54</vt:lpstr>
      <vt:lpstr>file:///C:\SALA_PAMPA_GRANDE\sala_situacional%20-%2052.xlsx!TRABAJO3!%5bsala_situacional%20-%2052.xlsx%5dTRABAJO3%20Gráfico%202</vt:lpstr>
      <vt:lpstr>file:///C:\SALA_PAMPA_GRANDE\sala_situacional%20-%2052.xlsx!CE-PG!%5bsala_situacional%20-%2052.xlsx%5dCE-PG%202%20Gráfico</vt:lpstr>
      <vt:lpstr>file:///C:\SALA_%20CORRALES\sala_situacional%20-%20SE%2051%20C.xlsx!canal!%5bsala_situacional%20-%20SE%2051%20C.xlsx%5dcanal%202%20Gráfico</vt:lpstr>
      <vt:lpstr>file:///C:\SALA_%20CORRALES\sala_situacional%20-%20SE%2051%20C.xlsx!TRABAJO!F14C1:F20C5</vt:lpstr>
      <vt:lpstr>file:///C:\SALA_%20CORRALES\sala_situacional%20-%20SE%2051%20C.xlsx!TRABAJO!F97C1:F112C5</vt:lpstr>
      <vt:lpstr>file:///C:\SALA_%20CORRALES\sala_situacional%20-%20SE%2051%20C.xlsx!TRABAJO!F53C1:F76C5</vt:lpstr>
      <vt:lpstr>file:///C:\SALA_%20CORRALES\sala_situacional%20-%20SE%2051%20C.xlsx!TRABAJO2!F35C1:F54C54</vt:lpstr>
      <vt:lpstr>file:///C:\SALA_%20CORRALES\sala_situacional%20-%20SE%2051%20C.xlsx!TRABAJO2!F86C1:F96C54</vt:lpstr>
      <vt:lpstr>file:///C:\SALA_%20CORRALES\sala_situacional%20-%20SE%2028%20C.xlsx!TRABAJO!F6C18:F10C23</vt:lpstr>
      <vt:lpstr>file:///C:\SALA_%20CORRALES\sala_situacional%20-%20SE%2051%20C.xlsx!TRABAJO!F12C9:F16C14</vt:lpstr>
      <vt:lpstr>file:///C:\SALA_%20CORRALES\sala_situacional%20-%20SE%2051%20C.xlsx!TRABAJO!%5bsala_situacional%20-%20SE%2051%20C.xlsx%5dTRABAJO%20Gráfico%202</vt:lpstr>
      <vt:lpstr>file:///C:\SALA_%20CORRALES\sala_situacional%20-%20SE%2051%20C.xlsx!TRABAJO3!%5bsala_situacional%20-%20SE%2051%20C.xlsx%5dTRABAJO3%20Gráfico%202</vt:lpstr>
      <vt:lpstr>file:///C:\SALA_%20CORRALES\sala_situacional%20-%20SE%2051%20C.xlsx!TRABAJO3!%5bsala_situacional%20-%20SE%2051%20C.xlsx%5dTRABAJO3%20Gráfico%201</vt:lpstr>
      <vt:lpstr>Worksheet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PALACIOS CHALEN CESAR AUGUSTO</cp:lastModifiedBy>
  <cp:revision>149</cp:revision>
  <cp:lastPrinted>2024-03-20T23:17:57Z</cp:lastPrinted>
  <dcterms:created xsi:type="dcterms:W3CDTF">2023-06-21T15:50:33Z</dcterms:created>
  <dcterms:modified xsi:type="dcterms:W3CDTF">2025-01-06T14:16:41Z</dcterms:modified>
</cp:coreProperties>
</file>