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0" r:id="rId2"/>
    <p:sldId id="342" r:id="rId3"/>
    <p:sldId id="299" r:id="rId4"/>
    <p:sldId id="379" r:id="rId5"/>
    <p:sldId id="381" r:id="rId6"/>
    <p:sldId id="380" r:id="rId7"/>
    <p:sldId id="291" r:id="rId8"/>
    <p:sldId id="290" r:id="rId9"/>
    <p:sldId id="391" r:id="rId10"/>
    <p:sldId id="316" r:id="rId11"/>
    <p:sldId id="371" r:id="rId12"/>
    <p:sldId id="389" r:id="rId13"/>
    <p:sldId id="390" r:id="rId14"/>
    <p:sldId id="388" r:id="rId15"/>
    <p:sldId id="372" r:id="rId16"/>
    <p:sldId id="386" r:id="rId17"/>
    <p:sldId id="387" r:id="rId18"/>
    <p:sldId id="354" r:id="rId19"/>
    <p:sldId id="355" r:id="rId20"/>
    <p:sldId id="300" r:id="rId21"/>
    <p:sldId id="351" r:id="rId22"/>
    <p:sldId id="347" r:id="rId23"/>
    <p:sldId id="348" r:id="rId24"/>
    <p:sldId id="343" r:id="rId25"/>
    <p:sldId id="279" r:id="rId26"/>
    <p:sldId id="293" r:id="rId27"/>
    <p:sldId id="344" r:id="rId28"/>
    <p:sldId id="273" r:id="rId29"/>
    <p:sldId id="280" r:id="rId30"/>
    <p:sldId id="274" r:id="rId31"/>
    <p:sldId id="345" r:id="rId32"/>
    <p:sldId id="315" r:id="rId33"/>
    <p:sldId id="346" r:id="rId34"/>
    <p:sldId id="301" r:id="rId35"/>
    <p:sldId id="358" r:id="rId36"/>
    <p:sldId id="357" r:id="rId37"/>
    <p:sldId id="384" r:id="rId38"/>
    <p:sldId id="385" r:id="rId39"/>
    <p:sldId id="383" r:id="rId40"/>
    <p:sldId id="382" r:id="rId41"/>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79FD22-2DEF-4626-99BB-30873F94D13B}">
          <p14:sldIdLst>
            <p14:sldId id="260"/>
            <p14:sldId id="342"/>
            <p14:sldId id="299"/>
            <p14:sldId id="379"/>
            <p14:sldId id="381"/>
            <p14:sldId id="380"/>
            <p14:sldId id="291"/>
            <p14:sldId id="290"/>
            <p14:sldId id="391"/>
            <p14:sldId id="316"/>
            <p14:sldId id="371"/>
            <p14:sldId id="389"/>
            <p14:sldId id="390"/>
            <p14:sldId id="388"/>
            <p14:sldId id="372"/>
            <p14:sldId id="386"/>
            <p14:sldId id="387"/>
            <p14:sldId id="354"/>
            <p14:sldId id="355"/>
            <p14:sldId id="300"/>
            <p14:sldId id="351"/>
            <p14:sldId id="347"/>
            <p14:sldId id="348"/>
            <p14:sldId id="343"/>
            <p14:sldId id="279"/>
            <p14:sldId id="293"/>
            <p14:sldId id="344"/>
            <p14:sldId id="273"/>
            <p14:sldId id="280"/>
            <p14:sldId id="274"/>
            <p14:sldId id="345"/>
            <p14:sldId id="315"/>
            <p14:sldId id="346"/>
            <p14:sldId id="301"/>
            <p14:sldId id="358"/>
            <p14:sldId id="357"/>
            <p14:sldId id="384"/>
            <p14:sldId id="385"/>
            <p14:sldId id="383"/>
            <p14:sldId id="382"/>
          </p14:sldIdLst>
        </p14:section>
        <p14:section name="Sección sin título" id="{0B544EFA-789E-4520-936C-512B8DA477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tonio Quintana Ynfante" initials="FAQY" lastIdx="1" clrIdx="0"/>
  <p:cmAuthor id="2" name="Usuario" initials="U" lastIdx="1" clrIdx="1">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6C"/>
    <a:srgbClr val="FF0000"/>
    <a:srgbClr val="118E9F"/>
    <a:srgbClr val="059BAB"/>
    <a:srgbClr val="00CDC8"/>
    <a:srgbClr val="00D5D0"/>
    <a:srgbClr val="FF9999"/>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91" autoAdjust="0"/>
  </p:normalViewPr>
  <p:slideViewPr>
    <p:cSldViewPr snapToGrid="0">
      <p:cViewPr varScale="1">
        <p:scale>
          <a:sx n="107" d="100"/>
          <a:sy n="107" d="100"/>
        </p:scale>
        <p:origin x="69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4"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293" cy="497040"/>
          </a:xfrm>
          <a:prstGeom prst="rect">
            <a:avLst/>
          </a:prstGeom>
        </p:spPr>
        <p:txBody>
          <a:bodyPr vert="horz" lIns="90450" tIns="45225" rIns="90450" bIns="45225" rtlCol="0"/>
          <a:lstStyle>
            <a:lvl1pPr algn="l">
              <a:defRPr sz="1200"/>
            </a:lvl1pPr>
          </a:lstStyle>
          <a:p>
            <a:endParaRPr lang="es-PE"/>
          </a:p>
        </p:txBody>
      </p:sp>
      <p:sp>
        <p:nvSpPr>
          <p:cNvPr id="3" name="Marcador de fecha 2"/>
          <p:cNvSpPr>
            <a:spLocks noGrp="1"/>
          </p:cNvSpPr>
          <p:nvPr>
            <p:ph type="dt" idx="1"/>
          </p:nvPr>
        </p:nvSpPr>
        <p:spPr>
          <a:xfrm>
            <a:off x="3850816" y="0"/>
            <a:ext cx="2945293" cy="497040"/>
          </a:xfrm>
          <a:prstGeom prst="rect">
            <a:avLst/>
          </a:prstGeom>
        </p:spPr>
        <p:txBody>
          <a:bodyPr vert="horz" lIns="90450" tIns="45225" rIns="90450" bIns="45225" rtlCol="0"/>
          <a:lstStyle>
            <a:lvl1pPr algn="r">
              <a:defRPr sz="1200"/>
            </a:lvl1pPr>
          </a:lstStyle>
          <a:p>
            <a:fld id="{20C9C34E-B3AD-4966-8AFB-E25360A40499}" type="datetimeFigureOut">
              <a:rPr lang="es-PE" smtClean="0"/>
              <a:t>30/12/2024</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50" tIns="45225" rIns="90450" bIns="45225" rtlCol="0" anchor="ctr"/>
          <a:lstStyle/>
          <a:p>
            <a:endParaRPr lang="es-PE"/>
          </a:p>
        </p:txBody>
      </p:sp>
      <p:sp>
        <p:nvSpPr>
          <p:cNvPr id="5" name="Marcador de notas 4"/>
          <p:cNvSpPr>
            <a:spLocks noGrp="1"/>
          </p:cNvSpPr>
          <p:nvPr>
            <p:ph type="body" sz="quarter" idx="3"/>
          </p:nvPr>
        </p:nvSpPr>
        <p:spPr>
          <a:xfrm>
            <a:off x="679925" y="4778510"/>
            <a:ext cx="5437827" cy="3908689"/>
          </a:xfrm>
          <a:prstGeom prst="rect">
            <a:avLst/>
          </a:prstGeom>
        </p:spPr>
        <p:txBody>
          <a:bodyPr vert="horz" lIns="90450" tIns="45225" rIns="90450" bIns="4522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1185"/>
            <a:ext cx="2945293" cy="497040"/>
          </a:xfrm>
          <a:prstGeom prst="rect">
            <a:avLst/>
          </a:prstGeom>
        </p:spPr>
        <p:txBody>
          <a:bodyPr vert="horz" lIns="90450" tIns="45225" rIns="90450" bIns="4522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816" y="9431185"/>
            <a:ext cx="2945293" cy="497040"/>
          </a:xfrm>
          <a:prstGeom prst="rect">
            <a:avLst/>
          </a:prstGeom>
        </p:spPr>
        <p:txBody>
          <a:bodyPr vert="horz" lIns="90450" tIns="45225" rIns="90450" bIns="45225" rtlCol="0" anchor="b"/>
          <a:lstStyle>
            <a:lvl1pPr algn="r">
              <a:defRPr sz="1200"/>
            </a:lvl1pPr>
          </a:lstStyle>
          <a:p>
            <a:fld id="{C4E6DED3-B9CE-4C57-9727-B3CD9BDDAEB0}" type="slidenum">
              <a:rPr lang="es-PE" smtClean="0"/>
              <a:t>‹Nº›</a:t>
            </a:fld>
            <a:endParaRPr lang="es-PE"/>
          </a:p>
        </p:txBody>
      </p:sp>
    </p:spTree>
    <p:extLst>
      <p:ext uri="{BB962C8B-B14F-4D97-AF65-F5344CB8AC3E}">
        <p14:creationId xmlns:p14="http://schemas.microsoft.com/office/powerpoint/2010/main" val="109871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3</a:t>
            </a:fld>
            <a:endParaRPr lang="es-PE"/>
          </a:p>
        </p:txBody>
      </p:sp>
    </p:spTree>
    <p:extLst>
      <p:ext uri="{BB962C8B-B14F-4D97-AF65-F5344CB8AC3E}">
        <p14:creationId xmlns:p14="http://schemas.microsoft.com/office/powerpoint/2010/main" val="80616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4</a:t>
            </a:fld>
            <a:endParaRPr lang="es-PE"/>
          </a:p>
        </p:txBody>
      </p:sp>
    </p:spTree>
    <p:extLst>
      <p:ext uri="{BB962C8B-B14F-4D97-AF65-F5344CB8AC3E}">
        <p14:creationId xmlns:p14="http://schemas.microsoft.com/office/powerpoint/2010/main" val="24520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5</a:t>
            </a:fld>
            <a:endParaRPr lang="es-PE"/>
          </a:p>
        </p:txBody>
      </p:sp>
    </p:spTree>
    <p:extLst>
      <p:ext uri="{BB962C8B-B14F-4D97-AF65-F5344CB8AC3E}">
        <p14:creationId xmlns:p14="http://schemas.microsoft.com/office/powerpoint/2010/main" val="273218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6</a:t>
            </a:fld>
            <a:endParaRPr lang="es-PE"/>
          </a:p>
        </p:txBody>
      </p:sp>
    </p:spTree>
    <p:extLst>
      <p:ext uri="{BB962C8B-B14F-4D97-AF65-F5344CB8AC3E}">
        <p14:creationId xmlns:p14="http://schemas.microsoft.com/office/powerpoint/2010/main" val="132639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7</a:t>
            </a:fld>
            <a:endParaRPr lang="es-PE"/>
          </a:p>
        </p:txBody>
      </p:sp>
    </p:spTree>
    <p:extLst>
      <p:ext uri="{BB962C8B-B14F-4D97-AF65-F5344CB8AC3E}">
        <p14:creationId xmlns:p14="http://schemas.microsoft.com/office/powerpoint/2010/main" val="415525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25</a:t>
            </a:fld>
            <a:endParaRPr lang="es-PE"/>
          </a:p>
        </p:txBody>
      </p:sp>
    </p:spTree>
    <p:extLst>
      <p:ext uri="{BB962C8B-B14F-4D97-AF65-F5344CB8AC3E}">
        <p14:creationId xmlns:p14="http://schemas.microsoft.com/office/powerpoint/2010/main" val="413649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28</a:t>
            </a:fld>
            <a:endParaRPr lang="es-PE"/>
          </a:p>
        </p:txBody>
      </p:sp>
    </p:spTree>
    <p:extLst>
      <p:ext uri="{BB962C8B-B14F-4D97-AF65-F5344CB8AC3E}">
        <p14:creationId xmlns:p14="http://schemas.microsoft.com/office/powerpoint/2010/main" val="306718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30/12/2024</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9071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30/12/2024</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8600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30/12/2024</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8897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30/12/2024</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03088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4C70FE0-E9FF-4DB9-ACFB-FE49961C93D1}" type="datetimeFigureOut">
              <a:rPr lang="es-PE" smtClean="0"/>
              <a:pPr/>
              <a:t>30/12/2024</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1677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54C70FE0-E9FF-4DB9-ACFB-FE49961C93D1}" type="datetimeFigureOut">
              <a:rPr lang="es-PE" smtClean="0"/>
              <a:pPr/>
              <a:t>30/12/2024</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07211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54C70FE0-E9FF-4DB9-ACFB-FE49961C93D1}" type="datetimeFigureOut">
              <a:rPr lang="es-PE" smtClean="0"/>
              <a:pPr/>
              <a:t>30/12/2024</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40162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54C70FE0-E9FF-4DB9-ACFB-FE49961C93D1}" type="datetimeFigureOut">
              <a:rPr lang="es-PE" smtClean="0"/>
              <a:pPr/>
              <a:t>30/12/2024</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92315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4C70FE0-E9FF-4DB9-ACFB-FE49961C93D1}" type="datetimeFigureOut">
              <a:rPr lang="es-PE" smtClean="0"/>
              <a:pPr/>
              <a:t>30/12/2024</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42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4C70FE0-E9FF-4DB9-ACFB-FE49961C93D1}" type="datetimeFigureOut">
              <a:rPr lang="es-PE" smtClean="0"/>
              <a:pPr/>
              <a:t>30/12/2024</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57154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4C70FE0-E9FF-4DB9-ACFB-FE49961C93D1}" type="datetimeFigureOut">
              <a:rPr lang="es-PE" smtClean="0"/>
              <a:pPr/>
              <a:t>30/12/2024</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414552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70FE0-E9FF-4DB9-ACFB-FE49961C93D1}" type="datetimeFigureOut">
              <a:rPr lang="es-PE" smtClean="0"/>
              <a:pPr/>
              <a:t>30/12/2024</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83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file:///C:\BOLETINES_2020\HOJA%20DE%20TRABAJO\2020\HOJA_MALARIA.xlsm!MALARIA_G_ETAREO_DISTRITOS!%5bHOJA_MALARIA.xlsm%5dMALARIA_G_ETAREO_DISTRITOS%20Gr&#225;fico%20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file:///C:\BOLETIN_SALA_EPI\HOJA_TRABAJO\HOJA_DENGUE.xlsm!MAPDENGUE!F16C1:F20C4" TargetMode="Externa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emf"/><Relationship Id="rId5" Type="http://schemas.openxmlformats.org/officeDocument/2006/relationships/oleObject" Target="file:///C:\BOLETIN_SALA_EPI\HOJA_TRABAJO\HOJA_DENGUE.xlsm!MAPRIESGO_DENGUE_6SEMNAS!F16C1:F20C4" TargetMode="Externa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32.png"/><Relationship Id="rId9" Type="http://schemas.openxmlformats.org/officeDocument/2006/relationships/hyperlink" Target="https://www.senamhi.gob.pe/?&amp;p=pronostico-climatic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file:///C:\BOLETIN_SALA_EPI\DENSIDAD_DENGUE\APP_DENGUE\TABLA_DINAMICA_APP_DENGUE.xlsx!TD!F46C1:F87C35" TargetMode="Externa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7.png"/><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file:///C:\BOLETIN_SALA_EPI\HOJA_TRABAJO\HOJA_CHIKUNGUNYA.xlsm!CHK_POR%20A&#209;OS!F8C1:F15C3" TargetMode="External"/><Relationship Id="rId7" Type="http://schemas.openxmlformats.org/officeDocument/2006/relationships/image" Target="../media/image42.png"/><Relationship Id="rId12"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9.emf"/><Relationship Id="rId11" Type="http://schemas.openxmlformats.org/officeDocument/2006/relationships/oleObject" Target="file:///C:\BOLETIN_SALA_EPI\HOJA_TRABAJO\HOJA_CHIKUNGUNYA.xlsm!MAPRIESGO_CHK_6SEM!F16C1:F20C4" TargetMode="External"/><Relationship Id="rId5" Type="http://schemas.openxmlformats.org/officeDocument/2006/relationships/oleObject" Target="file:///C:\BOLETIN_SALA_EPI\HOJA_TRABAJO\HOJA_CHIKUNGUNYA.xlsm!CHK_POR%20A&#209;OS!F135C10:F144C16" TargetMode="External"/><Relationship Id="rId10" Type="http://schemas.openxmlformats.org/officeDocument/2006/relationships/image" Target="../media/image40.emf"/><Relationship Id="rId4" Type="http://schemas.openxmlformats.org/officeDocument/2006/relationships/image" Target="../media/image38.emf"/><Relationship Id="rId9" Type="http://schemas.openxmlformats.org/officeDocument/2006/relationships/oleObject" Target="file:///C:\BOLETIN_SALA_EPI\HOJA_TRABAJO\HOJA_CHIKUNGUNYA.xlsm!MAPA_T.I!F16C1:F20C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file:///C:\BOLETIN_SALA_EPI\HOJA_TRABAJO\HOJA_LEPTOSPIROSIS.xlsm!TENDENCIAX%20A&#209;OS!F4C13:F19C19" TargetMode="External"/><Relationship Id="rId7" Type="http://schemas.openxmlformats.org/officeDocument/2006/relationships/oleObject" Target="file:///C:\BOLETIN_SALA_EPI\HOJA_TRABAJO\HOJA_LEPTOSPIROSIS.xlsm!TENDENCIAX%20A&#209;OS!F168C1:F174C4"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5.emf"/><Relationship Id="rId5" Type="http://schemas.openxmlformats.org/officeDocument/2006/relationships/oleObject" Target="file:///C:\BOLETIN_SALA_EPI\HOJA_TRABAJO\HOJA_LEPTOSPIROSIS.xlsm!TENDENCIAX%20A&#209;OS!%5bHOJA_LEPTOSPIROSIS.xlsm%5dTENDENCIAX%20A&#209;OS%20Gr&#225;fico%201" TargetMode="External"/><Relationship Id="rId10" Type="http://schemas.openxmlformats.org/officeDocument/2006/relationships/image" Target="../media/image47.emf"/><Relationship Id="rId4" Type="http://schemas.openxmlformats.org/officeDocument/2006/relationships/image" Target="../media/image44.emf"/><Relationship Id="rId9" Type="http://schemas.openxmlformats.org/officeDocument/2006/relationships/oleObject" Target="file:///C:\BOLETIN_SALA_EPI\HOJA_TRABAJO\HOJA_LEPTOSPIROSIS.xlsm!TENDENCIAX%20A&#209;OS!%5bHOJA_LEPTOSPIROSIS.xlsm%5dTENDENCIAX%20A&#209;OS%20Gr&#225;fico%20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file:///C:\BOLETIN_SALA_EPI\HOJA_TRABAJO\HOJA_IRA.xlsm!MAPRIESGO_IRAS_6SEM!F16C1:F20C4" TargetMode="External"/><Relationship Id="rId3" Type="http://schemas.openxmlformats.org/officeDocument/2006/relationships/notesSlide" Target="../notesSlides/notesSlide6.xml"/><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file:///C:\BOLETIN_SALA_EPI\HOJA_TRABAJO\HOJA_IRA.xlsm!MAPRIESGO_IRAS!F16C1:F20C4" TargetMode="External"/><Relationship Id="rId11" Type="http://schemas.openxmlformats.org/officeDocument/2006/relationships/image" Target="../media/image52.png"/><Relationship Id="rId5" Type="http://schemas.openxmlformats.org/officeDocument/2006/relationships/image" Target="../media/image48.emf"/><Relationship Id="rId10" Type="http://schemas.openxmlformats.org/officeDocument/2006/relationships/image" Target="../media/image51.png"/><Relationship Id="rId4" Type="http://schemas.openxmlformats.org/officeDocument/2006/relationships/oleObject" Target="file:///C:\BOLETIN_SALA_EPI\HOJA_TRABAJO\HOJA_IRA.xlsm!MAPRIESGO_IRAS!F143C27:F157C30" TargetMode="External"/><Relationship Id="rId9" Type="http://schemas.openxmlformats.org/officeDocument/2006/relationships/image" Target="../media/image50.emf"/></Relationships>
</file>

<file path=ppt/slides/_rels/slide26.xml.rels><?xml version="1.0" encoding="UTF-8" standalone="yes"?>
<Relationships xmlns="http://schemas.openxmlformats.org/package/2006/relationships"><Relationship Id="rId3" Type="http://schemas.openxmlformats.org/officeDocument/2006/relationships/oleObject" Target="file:///C:\BOLETIN_SALA_EPI\HOJA_TRABAJO\monitoreo_IRAS_REGIONAL.xlsx!iras!%5bmonitoreo_IRAS_REGIONAL.xlsx%5diras%203%20Gr&#225;fico" TargetMode="Externa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4.emf"/><Relationship Id="rId4" Type="http://schemas.openxmlformats.org/officeDocument/2006/relationships/image" Target="../media/image53.emf"/></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file:///C:\BOLETIN_SALA_EPI\HOJA_TRABAJO\HOJA_EDA.xlsm!MAPRIESGO_EDAS_GRAL!F16C1:F20C4" TargetMode="External"/><Relationship Id="rId3" Type="http://schemas.openxmlformats.org/officeDocument/2006/relationships/notesSlide" Target="../notesSlides/notesSlide7.xml"/><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file:///C:\BOLETIN_SALA_EPI\HOJA_TRABAJO\HOJA_EDA.xlsm!MAPRIESGO_EDAS_GRAL6M!F16C1:F20C4" TargetMode="External"/><Relationship Id="rId11" Type="http://schemas.openxmlformats.org/officeDocument/2006/relationships/image" Target="../media/image59.png"/><Relationship Id="rId5" Type="http://schemas.openxmlformats.org/officeDocument/2006/relationships/image" Target="../media/image55.emf"/><Relationship Id="rId10" Type="http://schemas.openxmlformats.org/officeDocument/2006/relationships/image" Target="../media/image58.png"/><Relationship Id="rId4" Type="http://schemas.openxmlformats.org/officeDocument/2006/relationships/oleObject" Target="file:///C:\BOLETIN_SALA_EPI\HOJA_TRABAJO\HOJA_EDA.xlsm!MAPRIESGO_EDAS_GRAL!F90C9:F104C12" TargetMode="External"/><Relationship Id="rId9" Type="http://schemas.openxmlformats.org/officeDocument/2006/relationships/image" Target="../media/image57.emf"/></Relationships>
</file>

<file path=ppt/slides/_rels/slide2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60.emf"/><Relationship Id="rId4" Type="http://schemas.openxmlformats.org/officeDocument/2006/relationships/oleObject" Target="file:///C:\BOLETIN_SALA_EPI\HOJA_TRABAJO\monitoreo_EDAS_REGIONAL.xlsx!c.endemico!%5bmonitoreo_EDAS_REGIONAL.xlsx%5dc.endemico%201%20Gr&#225;fico" TargetMode="External"/></Relationships>
</file>

<file path=ppt/slides/_rels/slide3.xml.rels><?xml version="1.0" encoding="UTF-8" standalone="yes"?>
<Relationships xmlns="http://schemas.openxmlformats.org/package/2006/relationships"><Relationship Id="rId8" Type="http://schemas.openxmlformats.org/officeDocument/2006/relationships/oleObject" Target="file:///C:\BOLETIN_SALA_EPI\HOJA_TRABAJO\HOJA_DENGUE.xlsm!F_INGRESO_ULT_6SE!F116C11:F131C18" TargetMode="External"/><Relationship Id="rId13" Type="http://schemas.openxmlformats.org/officeDocument/2006/relationships/image" Target="../media/image10.emf"/><Relationship Id="rId3" Type="http://schemas.openxmlformats.org/officeDocument/2006/relationships/notesSlide" Target="../notesSlides/notesSlide1.xml"/><Relationship Id="rId7" Type="http://schemas.openxmlformats.org/officeDocument/2006/relationships/image" Target="../media/image7.emf"/><Relationship Id="rId12" Type="http://schemas.openxmlformats.org/officeDocument/2006/relationships/oleObject" Target="file:///C:\BOLETIN_SALA_EPI\HOJA_TRABAJO\HOJA_DENGUE.xlsm!DIST_G_ETAREO!F260C2:F263C7"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file:///C:\BOLETIN_SALA_EPI\HOJA_TRABAJO\HOJA_DENGUE.xlsm!DIAGNO!F18C13:F23C16" TargetMode="External"/><Relationship Id="rId11" Type="http://schemas.openxmlformats.org/officeDocument/2006/relationships/image" Target="../media/image9.emf"/><Relationship Id="rId5" Type="http://schemas.openxmlformats.org/officeDocument/2006/relationships/image" Target="../media/image6.emf"/><Relationship Id="rId15" Type="http://schemas.openxmlformats.org/officeDocument/2006/relationships/image" Target="../media/image11.emf"/><Relationship Id="rId10" Type="http://schemas.openxmlformats.org/officeDocument/2006/relationships/oleObject" Target="file:///C:\BOLETIN_SALA_EPI\HOJA_TRABAJO\HOJA_DENGUE.xlsm!SEXO!%5bHOJA_DENGUE.xlsm%5dSEXO%201%20Gr&#225;fico-1" TargetMode="External"/><Relationship Id="rId4" Type="http://schemas.openxmlformats.org/officeDocument/2006/relationships/oleObject" Target="file:///C:\BOLETIN_SALA_EPI\HOJA_TRABAJO\HOJA_DENGUE.xlsm!DIAGNO!F49C7:F54C11" TargetMode="External"/><Relationship Id="rId9" Type="http://schemas.openxmlformats.org/officeDocument/2006/relationships/image" Target="../media/image8.emf"/><Relationship Id="rId14" Type="http://schemas.openxmlformats.org/officeDocument/2006/relationships/oleObject" Target="file:///C:\BOLETIN_SALA_EPI\HOJA_TRABAJO\HOJA_DENGUE.xlsm!F_INGRESO_ULT_6SE!F105C1:F111C3"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file:///C:\BOLETIN_SALA_EPI\HOJA_TRABAJO\HOJA_EDA.xlsm!MAPRIESGO_EDAS_MEN5A!F64C17:F78C20" TargetMode="External"/><Relationship Id="rId7" Type="http://schemas.openxmlformats.org/officeDocument/2006/relationships/oleObject" Target="file:///C:\BOLETIN_SALA_EPI\HOJA_TRABAJO\HOJA_EDA.xlsm!MAPRIESGO_EDAS_MEN5A6SEM!F16C1:F20C4" TargetMode="Externa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3.emf"/><Relationship Id="rId5" Type="http://schemas.openxmlformats.org/officeDocument/2006/relationships/oleObject" Target="file:///C:\BOLETIN_SALA_EPI\HOJA_TRABAJO\HOJA_EDA.xlsm!MAPRIESGO_EDAS_MEN5A!F16C1:F20C4" TargetMode="External"/><Relationship Id="rId10" Type="http://schemas.openxmlformats.org/officeDocument/2006/relationships/image" Target="../media/image66.png"/><Relationship Id="rId4" Type="http://schemas.openxmlformats.org/officeDocument/2006/relationships/image" Target="../media/image62.emf"/><Relationship Id="rId9" Type="http://schemas.openxmlformats.org/officeDocument/2006/relationships/image" Target="../media/image65.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file:///C:\BOLETIN_SALA_EPI\HOJA_TRABAJO\MUERTE_NEO_PERINATAL_COBERTURA.xlsx!MNEONATAL_PERINATAL!%5bMUERTE_NEO_PERINATAL_COBERTURA.xlsx%5dMNEONATAL_PERINATAL%201%20Gr&#225;fico" TargetMode="Externa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8.emf"/><Relationship Id="rId5" Type="http://schemas.openxmlformats.org/officeDocument/2006/relationships/oleObject" Target="file:///C:\BOLETIN_SALA_EPI\HOJA_TRABAJO\MUERTE_NEO_PERINATAL_COBERTURA.xlsx!MNEONATAL_PERINATAL!F312C1:F324C7" TargetMode="External"/><Relationship Id="rId4" Type="http://schemas.openxmlformats.org/officeDocument/2006/relationships/image" Target="../media/image67.emf"/></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binacional.shinyapps.io/binacional_peru_ecuador/"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hyperlink" Target="https://binacional.shinyapps.io/sala/"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file:///C:\BOLETIN_SALA_EPI\HOJA_TRABAJO\DENGUE_LEPTO_EDA_IRA_GRAFICO_A_ACTUAL-2.xlsx!dengue!%5bDENGUE_LEPTO_EDA_IRA_GRAFICO_A_ACTUAL-2.xlsx%5ddengue%20Gr&#225;fico%20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1.xml"/><Relationship Id="rId5" Type="http://schemas.openxmlformats.org/officeDocument/2006/relationships/image" Target="../media/image76.gif"/><Relationship Id="rId4" Type="http://schemas.openxmlformats.org/officeDocument/2006/relationships/hyperlink" Target="mailto:epitumbes@dge.gob.p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file:///C:\BOLETIN_SALA_EPI\HOJA_TRABAJO\HOJA_DENGUE.xlsm!DIAGNO!F13C32:F19C125" TargetMode="External"/><Relationship Id="rId5" Type="http://schemas.openxmlformats.org/officeDocument/2006/relationships/image" Target="../media/image13.emf"/><Relationship Id="rId4" Type="http://schemas.openxmlformats.org/officeDocument/2006/relationships/oleObject" Target="file:///C:\BOLETIN_SALA_EPI\HOJA_TRABAJO\HOJA_DENGUE.xlsm!DIAGNO!%5bHOJA_DENGUE.xlsm%5dDIAGNO%20Gr&#225;fico%204" TargetMode="External"/></Relationships>
</file>

<file path=ppt/slides/_rels/slide6.xml.rels><?xml version="1.0" encoding="UTF-8" standalone="yes"?>
<Relationships xmlns="http://schemas.openxmlformats.org/package/2006/relationships"><Relationship Id="rId8" Type="http://schemas.openxmlformats.org/officeDocument/2006/relationships/oleObject" Target="file:///C:\BOLETIN_SALA_EPI\HOSPITALIZADOS_DENGUE\Hospitalizados.xlsx!TD!%5bHospitalizados.xlsx%5dTD%20Gr&#225;fico%202" TargetMode="External"/><Relationship Id="rId3" Type="http://schemas.openxmlformats.org/officeDocument/2006/relationships/notesSlide" Target="../notesSlides/notesSlide4.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file:///C:\BOLETIN_SALA_EPI\HOSPITALIZADOS_DENGUE\Hospitalizados.xlsx!TD!%5bHospitalizados.xlsx%5dTD%20Gr&#225;fico%201" TargetMode="External"/><Relationship Id="rId5" Type="http://schemas.openxmlformats.org/officeDocument/2006/relationships/image" Target="../media/image15.emf"/><Relationship Id="rId4" Type="http://schemas.openxmlformats.org/officeDocument/2006/relationships/oleObject" Target="file:///D:\dashword_arbovirosis_tumbes\plot\FORMAS%20CLINICAS%20Y%20TIPO%20DE%20DX.xlsx!Sheet1!F26C1:F42C18" TargetMode="External"/><Relationship Id="rId9"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oleObject" Target="file:///C:\BOLETIN_SALA_EPI\HOJA_TRABAJO\CANALES%20END&#201;MICOS_LIMA_NOTI.xlsx!CANAL_ENDEMICO_REG_TUMBES%202024!%5bCANALES%20END&#201;MICOS_LIMA_NOTI.xlsx%5dCANAL_ENDEMICO_REG_TUMBES%202024%202%20Gr&#225;fico"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file:///C:\BOLETIN_SALA_EPI\HOJA_TRABAJO\HOJA_DENGUE.xlsm!FEB_VS_CASOS_Y_A&#209;OS!%5bHOJA_DENGUE.xlsm%5dFEB_VS_CASOS_Y_A&#209;OS%201%20Gr&#225;fico"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23DF038-A263-4F53-8BE3-75C45EC6D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
            <a:ext cx="12192000" cy="6857143"/>
          </a:xfrm>
          <a:prstGeom prst="rect">
            <a:avLst/>
          </a:prstGeom>
        </p:spPr>
      </p:pic>
      <p:pic>
        <p:nvPicPr>
          <p:cNvPr id="27" name="Imagen 26">
            <a:extLst>
              <a:ext uri="{FF2B5EF4-FFF2-40B4-BE49-F238E27FC236}">
                <a16:creationId xmlns:a16="http://schemas.microsoft.com/office/drawing/2014/main" id="{49E816FB-F578-422C-9BFB-5E0ACDA4B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770" y="4093067"/>
            <a:ext cx="1901323" cy="941859"/>
          </a:xfrm>
          <a:prstGeom prst="rect">
            <a:avLst/>
          </a:prstGeom>
        </p:spPr>
      </p:pic>
      <p:graphicFrame>
        <p:nvGraphicFramePr>
          <p:cNvPr id="28" name="Objeto 27">
            <a:extLst>
              <a:ext uri="{FF2B5EF4-FFF2-40B4-BE49-F238E27FC236}">
                <a16:creationId xmlns:a16="http://schemas.microsoft.com/office/drawing/2014/main" id="{64359C68-BF90-479C-9E41-C9D884109F63}"/>
              </a:ext>
            </a:extLst>
          </p:cNvPr>
          <p:cNvGraphicFramePr>
            <a:graphicFrameLocks noChangeAspect="1"/>
          </p:cNvGraphicFramePr>
          <p:nvPr>
            <p:extLst>
              <p:ext uri="{D42A27DB-BD31-4B8C-83A1-F6EECF244321}">
                <p14:modId xmlns:p14="http://schemas.microsoft.com/office/powerpoint/2010/main" val="862271973"/>
              </p:ext>
            </p:extLst>
          </p:nvPr>
        </p:nvGraphicFramePr>
        <p:xfrm>
          <a:off x="8734425" y="2906713"/>
          <a:ext cx="1497013" cy="976312"/>
        </p:xfrm>
        <a:graphic>
          <a:graphicData uri="http://schemas.openxmlformats.org/presentationml/2006/ole">
            <mc:AlternateContent xmlns:mc="http://schemas.openxmlformats.org/markup-compatibility/2006">
              <mc:Choice xmlns:v="urn:schemas-microsoft-com:vml" Requires="v">
                <p:oleObj spid="_x0000_s1124" name="Macro-Enabled Worksheet" r:id="rId5" imgW="4086237" imgH="2666943" progId="Excel.SheetMacroEnabled.12">
                  <p:link updateAutomatic="1"/>
                </p:oleObj>
              </mc:Choice>
              <mc:Fallback>
                <p:oleObj name="Macro-Enabled Worksheet" r:id="rId5" imgW="4086237" imgH="2666943" progId="Excel.SheetMacroEnabled.12">
                  <p:link updateAutomatic="1"/>
                  <p:pic>
                    <p:nvPicPr>
                      <p:cNvPr id="28" name="Objeto 27">
                        <a:extLst>
                          <a:ext uri="{FF2B5EF4-FFF2-40B4-BE49-F238E27FC236}">
                            <a16:creationId xmlns:a16="http://schemas.microsoft.com/office/drawing/2014/main" id="{64359C68-BF90-479C-9E41-C9D884109F63}"/>
                          </a:ext>
                        </a:extLst>
                      </p:cNvPr>
                      <p:cNvPicPr/>
                      <p:nvPr/>
                    </p:nvPicPr>
                    <p:blipFill>
                      <a:blip r:embed="rId6"/>
                      <a:stretch>
                        <a:fillRect/>
                      </a:stretch>
                    </p:blipFill>
                    <p:spPr>
                      <a:xfrm>
                        <a:off x="8734425" y="2906713"/>
                        <a:ext cx="1497013" cy="976312"/>
                      </a:xfrm>
                      <a:prstGeom prst="rect">
                        <a:avLst/>
                      </a:prstGeom>
                    </p:spPr>
                  </p:pic>
                </p:oleObj>
              </mc:Fallback>
            </mc:AlternateContent>
          </a:graphicData>
        </a:graphic>
      </p:graphicFrame>
      <p:pic>
        <p:nvPicPr>
          <p:cNvPr id="30" name="Imagen 29">
            <a:extLst>
              <a:ext uri="{FF2B5EF4-FFF2-40B4-BE49-F238E27FC236}">
                <a16:creationId xmlns:a16="http://schemas.microsoft.com/office/drawing/2014/main" id="{A48DE32F-1482-4204-A72F-7EA19E166A90}"/>
              </a:ext>
            </a:extLst>
          </p:cNvPr>
          <p:cNvPicPr>
            <a:picLocks noChangeAspect="1"/>
          </p:cNvPicPr>
          <p:nvPr/>
        </p:nvPicPr>
        <p:blipFill rotWithShape="1">
          <a:blip r:embed="rId7">
            <a:extLst>
              <a:ext uri="{28A0092B-C50C-407E-A947-70E740481C1C}">
                <a14:useLocalDpi xmlns:a14="http://schemas.microsoft.com/office/drawing/2010/main" val="0"/>
              </a:ext>
            </a:extLst>
          </a:blip>
          <a:srcRect l="32224" t="40169" r="37241" b="35343"/>
          <a:stretch/>
        </p:blipFill>
        <p:spPr>
          <a:xfrm>
            <a:off x="10184235" y="2954150"/>
            <a:ext cx="1174459" cy="941860"/>
          </a:xfrm>
          <a:prstGeom prst="rect">
            <a:avLst/>
          </a:prstGeom>
        </p:spPr>
      </p:pic>
      <p:pic>
        <p:nvPicPr>
          <p:cNvPr id="31" name="Imagen 30">
            <a:extLst>
              <a:ext uri="{FF2B5EF4-FFF2-40B4-BE49-F238E27FC236}">
                <a16:creationId xmlns:a16="http://schemas.microsoft.com/office/drawing/2014/main" id="{6EBDE6BC-5636-4F58-BD02-1D5593260FCB}"/>
              </a:ext>
            </a:extLst>
          </p:cNvPr>
          <p:cNvPicPr>
            <a:picLocks noChangeAspect="1"/>
          </p:cNvPicPr>
          <p:nvPr/>
        </p:nvPicPr>
        <p:blipFill rotWithShape="1">
          <a:blip r:embed="rId7">
            <a:extLst>
              <a:ext uri="{28A0092B-C50C-407E-A947-70E740481C1C}">
                <a14:useLocalDpi xmlns:a14="http://schemas.microsoft.com/office/drawing/2010/main" val="0"/>
              </a:ext>
            </a:extLst>
          </a:blip>
          <a:srcRect l="3434" t="69676" r="66031" b="5836"/>
          <a:stretch/>
        </p:blipFill>
        <p:spPr>
          <a:xfrm>
            <a:off x="10458093" y="4021791"/>
            <a:ext cx="1174459" cy="941860"/>
          </a:xfrm>
          <a:prstGeom prst="rect">
            <a:avLst/>
          </a:prstGeom>
        </p:spPr>
      </p:pic>
      <p:sp>
        <p:nvSpPr>
          <p:cNvPr id="16" name="Título 1">
            <a:extLst>
              <a:ext uri="{FF2B5EF4-FFF2-40B4-BE49-F238E27FC236}">
                <a16:creationId xmlns:a16="http://schemas.microsoft.com/office/drawing/2014/main" id="{EE71973C-1A86-4638-8445-AA38EB184B0F}"/>
              </a:ext>
            </a:extLst>
          </p:cNvPr>
          <p:cNvSpPr txBox="1">
            <a:spLocks/>
          </p:cNvSpPr>
          <p:nvPr/>
        </p:nvSpPr>
        <p:spPr>
          <a:xfrm>
            <a:off x="2822714" y="5944523"/>
            <a:ext cx="6037456" cy="550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000" b="1" dirty="0">
                <a:solidFill>
                  <a:schemeClr val="bg1"/>
                </a:solidFill>
              </a:rPr>
              <a:t>Del 15 al 21 diciembre 2024</a:t>
            </a:r>
          </a:p>
        </p:txBody>
      </p:sp>
      <p:sp>
        <p:nvSpPr>
          <p:cNvPr id="12" name="Título 1">
            <a:extLst>
              <a:ext uri="{FF2B5EF4-FFF2-40B4-BE49-F238E27FC236}">
                <a16:creationId xmlns:a16="http://schemas.microsoft.com/office/drawing/2014/main" id="{0F3A53F6-C24F-49D6-BB95-E1BF745C9EFA}"/>
              </a:ext>
            </a:extLst>
          </p:cNvPr>
          <p:cNvSpPr txBox="1">
            <a:spLocks/>
          </p:cNvSpPr>
          <p:nvPr/>
        </p:nvSpPr>
        <p:spPr>
          <a:xfrm>
            <a:off x="2664903" y="6392411"/>
            <a:ext cx="5891867" cy="422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1800" dirty="0">
                <a:solidFill>
                  <a:schemeClr val="bg1"/>
                </a:solidFill>
              </a:rPr>
              <a:t>epitumbes@dge.gob.pe    /   www.diresatumbes.gob.pe</a:t>
            </a:r>
          </a:p>
        </p:txBody>
      </p:sp>
      <p:sp>
        <p:nvSpPr>
          <p:cNvPr id="4" name="Rectángulo 3">
            <a:extLst>
              <a:ext uri="{FF2B5EF4-FFF2-40B4-BE49-F238E27FC236}">
                <a16:creationId xmlns:a16="http://schemas.microsoft.com/office/drawing/2014/main" id="{5AC0C336-31A0-4177-8B07-EAB1CF0312FB}"/>
              </a:ext>
            </a:extLst>
          </p:cNvPr>
          <p:cNvSpPr/>
          <p:nvPr/>
        </p:nvSpPr>
        <p:spPr>
          <a:xfrm>
            <a:off x="6375697" y="2787763"/>
            <a:ext cx="1677062" cy="707886"/>
          </a:xfrm>
          <a:prstGeom prst="rect">
            <a:avLst/>
          </a:prstGeom>
          <a:noFill/>
        </p:spPr>
        <p:txBody>
          <a:bodyPr wrap="square" lIns="91440" tIns="45720" rIns="91440" bIns="45720">
            <a:spAutoFit/>
          </a:bodyPr>
          <a:lstStyle/>
          <a:p>
            <a:pPr algn="ctr"/>
            <a:r>
              <a:rPr lang="es-ES" sz="4000" b="1" cap="none" spc="0" dirty="0">
                <a:ln w="22225">
                  <a:solidFill>
                    <a:srgbClr val="04606C"/>
                  </a:solidFill>
                  <a:prstDash val="solid"/>
                </a:ln>
                <a:solidFill>
                  <a:srgbClr val="118E9F"/>
                </a:solidFill>
                <a:effectLst/>
              </a:rPr>
              <a:t>S.E.51</a:t>
            </a:r>
          </a:p>
        </p:txBody>
      </p:sp>
      <p:sp>
        <p:nvSpPr>
          <p:cNvPr id="2" name="CuadroTexto 1">
            <a:extLst>
              <a:ext uri="{FF2B5EF4-FFF2-40B4-BE49-F238E27FC236}">
                <a16:creationId xmlns:a16="http://schemas.microsoft.com/office/drawing/2014/main" id="{FD028345-8F6F-42C7-8D9A-BCA2C2D4B136}"/>
              </a:ext>
            </a:extLst>
          </p:cNvPr>
          <p:cNvSpPr txBox="1"/>
          <p:nvPr/>
        </p:nvSpPr>
        <p:spPr>
          <a:xfrm>
            <a:off x="4426226" y="5194854"/>
            <a:ext cx="7765774" cy="430887"/>
          </a:xfrm>
          <a:prstGeom prst="rect">
            <a:avLst/>
          </a:prstGeom>
          <a:noFill/>
        </p:spPr>
        <p:txBody>
          <a:bodyPr wrap="square" rtlCol="0">
            <a:spAutoFit/>
          </a:bodyPr>
          <a:lstStyle/>
          <a:p>
            <a:r>
              <a:rPr lang="es-PE" sz="1100" dirty="0"/>
              <a:t>La sala de situación de salud es un producto de la Dirección Ejecutiva de Epidemiología de la Dirección Regional de Salud Tumbes. Se autoriza su uso total o parcial siempre y cuando se citen expresamente las fuentes de información de este producto. </a:t>
            </a:r>
          </a:p>
        </p:txBody>
      </p:sp>
      <p:sp>
        <p:nvSpPr>
          <p:cNvPr id="5" name="CuadroTexto 4">
            <a:extLst>
              <a:ext uri="{FF2B5EF4-FFF2-40B4-BE49-F238E27FC236}">
                <a16:creationId xmlns:a16="http://schemas.microsoft.com/office/drawing/2014/main" id="{09018AA8-7B9A-4BDF-B1C0-D6A1B006525D}"/>
              </a:ext>
            </a:extLst>
          </p:cNvPr>
          <p:cNvSpPr txBox="1"/>
          <p:nvPr/>
        </p:nvSpPr>
        <p:spPr>
          <a:xfrm>
            <a:off x="6596209" y="3655577"/>
            <a:ext cx="1278406" cy="646331"/>
          </a:xfrm>
          <a:prstGeom prst="rect">
            <a:avLst/>
          </a:prstGeom>
          <a:solidFill>
            <a:schemeClr val="bg1"/>
          </a:solidFill>
        </p:spPr>
        <p:txBody>
          <a:bodyPr wrap="square" rtlCol="0">
            <a:spAutoFit/>
          </a:bodyPr>
          <a:lstStyle/>
          <a:p>
            <a:r>
              <a:rPr lang="es-PE" sz="3600" b="1" dirty="0">
                <a:solidFill>
                  <a:srgbClr val="04606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2024</a:t>
            </a:r>
          </a:p>
        </p:txBody>
      </p:sp>
    </p:spTree>
    <p:extLst>
      <p:ext uri="{BB962C8B-B14F-4D97-AF65-F5344CB8AC3E}">
        <p14:creationId xmlns:p14="http://schemas.microsoft.com/office/powerpoint/2010/main" val="79959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593" y="120639"/>
            <a:ext cx="11988813" cy="784067"/>
          </a:xfrm>
          <a:solidFill>
            <a:srgbClr val="FF0000"/>
          </a:solidFill>
        </p:spPr>
        <p:txBody>
          <a:bodyPr>
            <a:noAutofit/>
          </a:bodyPr>
          <a:lstStyle/>
          <a:p>
            <a:pPr algn="ctr"/>
            <a:r>
              <a:rPr lang="es-PE" sz="2400" b="1" dirty="0">
                <a:solidFill>
                  <a:schemeClr val="bg1"/>
                </a:solidFill>
              </a:rPr>
              <a:t>MAPAS DE RIESGO DE FIEBRE POR VIRUS DENGUE EN LA REGION TUMBES  SE 01-51/2024</a:t>
            </a:r>
          </a:p>
        </p:txBody>
      </p:sp>
      <p:sp>
        <p:nvSpPr>
          <p:cNvPr id="8" name="Text Box 2">
            <a:extLst>
              <a:ext uri="{FF2B5EF4-FFF2-40B4-BE49-F238E27FC236}">
                <a16:creationId xmlns:a16="http://schemas.microsoft.com/office/drawing/2014/main" id="{60937C3C-0C30-4EB5-9D76-D6CF149EDA4E}"/>
              </a:ext>
            </a:extLst>
          </p:cNvPr>
          <p:cNvSpPr txBox="1">
            <a:spLocks noChangeArrowheads="1"/>
          </p:cNvSpPr>
          <p:nvPr/>
        </p:nvSpPr>
        <p:spPr bwMode="auto">
          <a:xfrm>
            <a:off x="74850" y="1294253"/>
            <a:ext cx="2190037"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01-51/2024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5" name="Text Box 2">
            <a:extLst>
              <a:ext uri="{FF2B5EF4-FFF2-40B4-BE49-F238E27FC236}">
                <a16:creationId xmlns:a16="http://schemas.microsoft.com/office/drawing/2014/main" id="{B4E48502-2FBF-4C7B-8523-31B93414C786}"/>
              </a:ext>
            </a:extLst>
          </p:cNvPr>
          <p:cNvSpPr txBox="1">
            <a:spLocks noChangeArrowheads="1"/>
          </p:cNvSpPr>
          <p:nvPr/>
        </p:nvSpPr>
        <p:spPr bwMode="auto">
          <a:xfrm>
            <a:off x="6460067" y="1356303"/>
            <a:ext cx="4363421" cy="467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según 06 últimas semanas epidemiológicas (45-50/2024)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3" name="Título 1">
            <a:extLst>
              <a:ext uri="{FF2B5EF4-FFF2-40B4-BE49-F238E27FC236}">
                <a16:creationId xmlns:a16="http://schemas.microsoft.com/office/drawing/2014/main" id="{7C55DB89-F395-43B3-829A-7D758A9021CF}"/>
              </a:ext>
            </a:extLst>
          </p:cNvPr>
          <p:cNvSpPr txBox="1">
            <a:spLocks/>
          </p:cNvSpPr>
          <p:nvPr/>
        </p:nvSpPr>
        <p:spPr>
          <a:xfrm>
            <a:off x="79739" y="6597986"/>
            <a:ext cx="5879444" cy="19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graphicFrame>
        <p:nvGraphicFramePr>
          <p:cNvPr id="10" name="Objeto 9">
            <a:extLst>
              <a:ext uri="{FF2B5EF4-FFF2-40B4-BE49-F238E27FC236}">
                <a16:creationId xmlns:a16="http://schemas.microsoft.com/office/drawing/2014/main" id="{E2707785-C5D5-7C54-6B1B-7B8FE3A3A60E}"/>
              </a:ext>
            </a:extLst>
          </p:cNvPr>
          <p:cNvGraphicFramePr>
            <a:graphicFrameLocks noChangeAspect="1"/>
          </p:cNvGraphicFramePr>
          <p:nvPr>
            <p:extLst>
              <p:ext uri="{D42A27DB-BD31-4B8C-83A1-F6EECF244321}">
                <p14:modId xmlns:p14="http://schemas.microsoft.com/office/powerpoint/2010/main" val="128447300"/>
              </p:ext>
            </p:extLst>
          </p:nvPr>
        </p:nvGraphicFramePr>
        <p:xfrm>
          <a:off x="2670175" y="4867275"/>
          <a:ext cx="2438400" cy="819150"/>
        </p:xfrm>
        <a:graphic>
          <a:graphicData uri="http://schemas.openxmlformats.org/presentationml/2006/ole">
            <mc:AlternateContent xmlns:mc="http://schemas.openxmlformats.org/markup-compatibility/2006">
              <mc:Choice xmlns:v="urn:schemas-microsoft-com:vml" Requires="v">
                <p:oleObj spid="_x0000_s8390" name="Macro-Enabled Worksheet" r:id="rId3" imgW="2438400" imgH="819122" progId="Excel.SheetMacroEnabled.12">
                  <p:link updateAutomatic="1"/>
                </p:oleObj>
              </mc:Choice>
              <mc:Fallback>
                <p:oleObj name="Macro-Enabled Worksheet" r:id="rId3" imgW="2438400" imgH="819122" progId="Excel.SheetMacroEnabled.12">
                  <p:link updateAutomatic="1"/>
                  <p:pic>
                    <p:nvPicPr>
                      <p:cNvPr id="5" name="Objeto 4">
                        <a:extLst>
                          <a:ext uri="{FF2B5EF4-FFF2-40B4-BE49-F238E27FC236}">
                            <a16:creationId xmlns:a16="http://schemas.microsoft.com/office/drawing/2014/main" id="{B8625AE7-C317-FBB0-9762-43C700898C49}"/>
                          </a:ext>
                        </a:extLst>
                      </p:cNvPr>
                      <p:cNvPicPr/>
                      <p:nvPr/>
                    </p:nvPicPr>
                    <p:blipFill>
                      <a:blip r:embed="rId4"/>
                      <a:stretch>
                        <a:fillRect/>
                      </a:stretch>
                    </p:blipFill>
                    <p:spPr>
                      <a:xfrm>
                        <a:off x="2670175" y="4867275"/>
                        <a:ext cx="2438400" cy="819150"/>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C5331296-2194-56D1-3798-0AF6F287CD1E}"/>
              </a:ext>
            </a:extLst>
          </p:cNvPr>
          <p:cNvGraphicFramePr>
            <a:graphicFrameLocks noChangeAspect="1"/>
          </p:cNvGraphicFramePr>
          <p:nvPr>
            <p:extLst>
              <p:ext uri="{D42A27DB-BD31-4B8C-83A1-F6EECF244321}">
                <p14:modId xmlns:p14="http://schemas.microsoft.com/office/powerpoint/2010/main" val="3981007730"/>
              </p:ext>
            </p:extLst>
          </p:nvPr>
        </p:nvGraphicFramePr>
        <p:xfrm>
          <a:off x="9109198" y="4867938"/>
          <a:ext cx="2695575" cy="857250"/>
        </p:xfrm>
        <a:graphic>
          <a:graphicData uri="http://schemas.openxmlformats.org/presentationml/2006/ole">
            <mc:AlternateContent xmlns:mc="http://schemas.openxmlformats.org/markup-compatibility/2006">
              <mc:Choice xmlns:v="urn:schemas-microsoft-com:vml" Requires="v">
                <p:oleObj spid="_x0000_s8391" name="Macro-Enabled Worksheet" r:id="rId5" imgW="2695659" imgH="857122" progId="Excel.SheetMacroEnabled.12">
                  <p:link updateAutomatic="1"/>
                </p:oleObj>
              </mc:Choice>
              <mc:Fallback>
                <p:oleObj name="Macro-Enabled Worksheet" r:id="rId5" imgW="2695659" imgH="857122" progId="Excel.SheetMacroEnabled.12">
                  <p:link updateAutomatic="1"/>
                  <p:pic>
                    <p:nvPicPr>
                      <p:cNvPr id="10" name="Objeto 9">
                        <a:extLst>
                          <a:ext uri="{FF2B5EF4-FFF2-40B4-BE49-F238E27FC236}">
                            <a16:creationId xmlns:a16="http://schemas.microsoft.com/office/drawing/2014/main" id="{09774BA1-4B0C-5B9D-FD2D-F953EA9392D4}"/>
                          </a:ext>
                        </a:extLst>
                      </p:cNvPr>
                      <p:cNvPicPr/>
                      <p:nvPr/>
                    </p:nvPicPr>
                    <p:blipFill>
                      <a:blip r:embed="rId6"/>
                      <a:stretch>
                        <a:fillRect/>
                      </a:stretch>
                    </p:blipFill>
                    <p:spPr>
                      <a:xfrm>
                        <a:off x="9109198" y="4867938"/>
                        <a:ext cx="2695575" cy="857250"/>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CE8D0DA3-AB7C-4D1E-9511-1664965CB3BA}"/>
              </a:ext>
            </a:extLst>
          </p:cNvPr>
          <p:cNvPicPr>
            <a:picLocks noChangeAspect="1"/>
          </p:cNvPicPr>
          <p:nvPr/>
        </p:nvPicPr>
        <p:blipFill>
          <a:blip r:embed="rId7"/>
          <a:stretch>
            <a:fillRect/>
          </a:stretch>
        </p:blipFill>
        <p:spPr>
          <a:xfrm>
            <a:off x="37684" y="1823690"/>
            <a:ext cx="4212184" cy="3520800"/>
          </a:xfrm>
          <a:prstGeom prst="rect">
            <a:avLst/>
          </a:prstGeom>
        </p:spPr>
      </p:pic>
      <p:pic>
        <p:nvPicPr>
          <p:cNvPr id="4" name="Imagen 3">
            <a:extLst>
              <a:ext uri="{FF2B5EF4-FFF2-40B4-BE49-F238E27FC236}">
                <a16:creationId xmlns:a16="http://schemas.microsoft.com/office/drawing/2014/main" id="{7D8F54B7-6652-4FC4-8BEC-E27FAB6E46AE}"/>
              </a:ext>
            </a:extLst>
          </p:cNvPr>
          <p:cNvPicPr>
            <a:picLocks noChangeAspect="1"/>
          </p:cNvPicPr>
          <p:nvPr/>
        </p:nvPicPr>
        <p:blipFill>
          <a:blip r:embed="rId8"/>
          <a:stretch>
            <a:fillRect/>
          </a:stretch>
        </p:blipFill>
        <p:spPr>
          <a:xfrm>
            <a:off x="6077347" y="2083666"/>
            <a:ext cx="4346287" cy="3520800"/>
          </a:xfrm>
          <a:prstGeom prst="rect">
            <a:avLst/>
          </a:prstGeom>
        </p:spPr>
      </p:pic>
    </p:spTree>
    <p:extLst>
      <p:ext uri="{BB962C8B-B14F-4D97-AF65-F5344CB8AC3E}">
        <p14:creationId xmlns:p14="http://schemas.microsoft.com/office/powerpoint/2010/main" val="260336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vs VARIABLES CLIMATICAS 2024</a:t>
            </a:r>
            <a:br>
              <a:rPr lang="es-PE" sz="4000" b="1" dirty="0">
                <a:solidFill>
                  <a:schemeClr val="bg1"/>
                </a:solidFill>
              </a:rPr>
            </a:br>
            <a:r>
              <a:rPr lang="es-PE" sz="3600" b="1" dirty="0">
                <a:solidFill>
                  <a:schemeClr val="bg1"/>
                </a:solidFill>
              </a:rPr>
              <a:t>REGION TUMBES –  SE (51)</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74415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7" name="CuadroTexto 6">
            <a:extLst>
              <a:ext uri="{FF2B5EF4-FFF2-40B4-BE49-F238E27FC236}">
                <a16:creationId xmlns:a16="http://schemas.microsoft.com/office/drawing/2014/main" id="{57A72C19-F867-4FE8-92B8-6DBD99DBD21F}"/>
              </a:ext>
            </a:extLst>
          </p:cNvPr>
          <p:cNvSpPr txBox="1"/>
          <p:nvPr/>
        </p:nvSpPr>
        <p:spPr>
          <a:xfrm>
            <a:off x="6578600" y="671691"/>
            <a:ext cx="5453538" cy="6109365"/>
          </a:xfrm>
          <a:prstGeom prst="rect">
            <a:avLst/>
          </a:prstGeom>
          <a:noFill/>
        </p:spPr>
        <p:txBody>
          <a:bodyPr wrap="square" rtlCol="0">
            <a:spAutoFit/>
          </a:bodyPr>
          <a:lstStyle/>
          <a:p>
            <a:pPr algn="just"/>
            <a:r>
              <a:rPr lang="es-ES" sz="1700" dirty="0"/>
              <a:t>Se observa que la temperatura y la lluvia presenta una relación directa con los casos de dengue, se atribuye que frente al aumento de temperatura el ciclo biológico de reproducción se acorta incrementando la población del vector y por ende el riesgo de transmisión en la Región Tumbes. Desde la SE 16-2024 la temperatura media ambiental ha disminuido trayendo consigo una disminución de los casos de dengue, frente a este escenario el ciclo biológico del vector se alarga, relativamente disminuyendo la población del vector.</a:t>
            </a:r>
          </a:p>
          <a:p>
            <a:endParaRPr lang="es-ES" sz="1700" dirty="0"/>
          </a:p>
          <a:p>
            <a:pPr algn="just"/>
            <a:r>
              <a:rPr lang="es-ES" sz="1700" dirty="0"/>
              <a:t>Según proyección de la temperatura media para lo que queda del 2024 se espera un incremento de la misma proyectándose también probablemente un mayor número de casos de dengue por las circunstancias antes mencionadas.</a:t>
            </a:r>
          </a:p>
          <a:p>
            <a:pPr algn="just"/>
            <a:endParaRPr lang="es-ES" sz="1700" dirty="0"/>
          </a:p>
          <a:p>
            <a:pPr algn="just"/>
            <a:r>
              <a:rPr lang="es-ES" sz="1700" dirty="0"/>
              <a:t>Situación similar se observa con las precipitaciones pluviales y su relación con los casos de dengue, atribuyéndose que en este periodo lluvioso incrementan los micro criaderos del vector favoreciendo el incremento de la población del vector. Al inicio de año ante el incremento de lluvias doce semanas después los casos ascendieron.</a:t>
            </a:r>
            <a:endParaRPr lang="es-PE" sz="1700" dirty="0"/>
          </a:p>
        </p:txBody>
      </p:sp>
      <p:sp>
        <p:nvSpPr>
          <p:cNvPr id="10" name="CuadroTexto 9">
            <a:extLst>
              <a:ext uri="{FF2B5EF4-FFF2-40B4-BE49-F238E27FC236}">
                <a16:creationId xmlns:a16="http://schemas.microsoft.com/office/drawing/2014/main" id="{D27B9393-075F-4B11-B05F-E203A52537E7}"/>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5F4EFC3B-DD4E-4F54-8606-50E9FA40C999}"/>
              </a:ext>
            </a:extLst>
          </p:cNvPr>
          <p:cNvPicPr>
            <a:picLocks noChangeAspect="1"/>
          </p:cNvPicPr>
          <p:nvPr/>
        </p:nvPicPr>
        <p:blipFill rotWithShape="1">
          <a:blip r:embed="rId3">
            <a:extLst>
              <a:ext uri="{28A0092B-C50C-407E-A947-70E740481C1C}">
                <a14:useLocalDpi xmlns:a14="http://schemas.microsoft.com/office/drawing/2010/main" val="0"/>
              </a:ext>
            </a:extLst>
          </a:blip>
          <a:srcRect t="78820" r="3348" b="6978"/>
          <a:stretch/>
        </p:blipFill>
        <p:spPr>
          <a:xfrm>
            <a:off x="159862" y="3174210"/>
            <a:ext cx="5196426" cy="430886"/>
          </a:xfrm>
          <a:prstGeom prst="rect">
            <a:avLst/>
          </a:prstGeom>
        </p:spPr>
      </p:pic>
      <p:pic>
        <p:nvPicPr>
          <p:cNvPr id="11" name="Imagen 10">
            <a:extLst>
              <a:ext uri="{FF2B5EF4-FFF2-40B4-BE49-F238E27FC236}">
                <a16:creationId xmlns:a16="http://schemas.microsoft.com/office/drawing/2014/main" id="{092771FC-FC55-4A93-BDF7-EB03980AA761}"/>
              </a:ext>
            </a:extLst>
          </p:cNvPr>
          <p:cNvPicPr>
            <a:picLocks noChangeAspect="1"/>
          </p:cNvPicPr>
          <p:nvPr/>
        </p:nvPicPr>
        <p:blipFill rotWithShape="1">
          <a:blip r:embed="rId4">
            <a:extLst>
              <a:ext uri="{28A0092B-C50C-407E-A947-70E740481C1C}">
                <a14:useLocalDpi xmlns:a14="http://schemas.microsoft.com/office/drawing/2010/main" val="0"/>
              </a:ext>
            </a:extLst>
          </a:blip>
          <a:srcRect t="78218" r="3148" b="7689"/>
          <a:stretch/>
        </p:blipFill>
        <p:spPr>
          <a:xfrm>
            <a:off x="145842" y="6320735"/>
            <a:ext cx="5072086" cy="416497"/>
          </a:xfrm>
          <a:prstGeom prst="rect">
            <a:avLst/>
          </a:prstGeom>
        </p:spPr>
      </p:pic>
      <p:pic>
        <p:nvPicPr>
          <p:cNvPr id="14" name="Imagen 13">
            <a:extLst>
              <a:ext uri="{FF2B5EF4-FFF2-40B4-BE49-F238E27FC236}">
                <a16:creationId xmlns:a16="http://schemas.microsoft.com/office/drawing/2014/main" id="{7C2A581F-A197-4232-BCD0-0D7AF573AA1C}"/>
              </a:ext>
            </a:extLst>
          </p:cNvPr>
          <p:cNvPicPr>
            <a:picLocks noChangeAspect="1"/>
          </p:cNvPicPr>
          <p:nvPr/>
        </p:nvPicPr>
        <p:blipFill>
          <a:blip r:embed="rId5"/>
          <a:stretch>
            <a:fillRect/>
          </a:stretch>
        </p:blipFill>
        <p:spPr>
          <a:xfrm>
            <a:off x="268551" y="566442"/>
            <a:ext cx="4680792" cy="2491200"/>
          </a:xfrm>
          <a:prstGeom prst="rect">
            <a:avLst/>
          </a:prstGeom>
        </p:spPr>
      </p:pic>
      <p:pic>
        <p:nvPicPr>
          <p:cNvPr id="15" name="Imagen 14">
            <a:extLst>
              <a:ext uri="{FF2B5EF4-FFF2-40B4-BE49-F238E27FC236}">
                <a16:creationId xmlns:a16="http://schemas.microsoft.com/office/drawing/2014/main" id="{F75C1D67-099F-4DAA-A1A0-4E1FB4361C79}"/>
              </a:ext>
            </a:extLst>
          </p:cNvPr>
          <p:cNvPicPr>
            <a:picLocks noChangeAspect="1"/>
          </p:cNvPicPr>
          <p:nvPr/>
        </p:nvPicPr>
        <p:blipFill>
          <a:blip r:embed="rId6"/>
          <a:stretch>
            <a:fillRect/>
          </a:stretch>
        </p:blipFill>
        <p:spPr>
          <a:xfrm>
            <a:off x="159862" y="3660565"/>
            <a:ext cx="4672132" cy="2599200"/>
          </a:xfrm>
          <a:prstGeom prst="rect">
            <a:avLst/>
          </a:prstGeom>
        </p:spPr>
      </p:pic>
    </p:spTree>
    <p:extLst>
      <p:ext uri="{BB962C8B-B14F-4D97-AF65-F5344CB8AC3E}">
        <p14:creationId xmlns:p14="http://schemas.microsoft.com/office/powerpoint/2010/main" val="167631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a:extLst>
              <a:ext uri="{FF2B5EF4-FFF2-40B4-BE49-F238E27FC236}">
                <a16:creationId xmlns:a16="http://schemas.microsoft.com/office/drawing/2014/main" id="{5FDAEABA-F2E9-42CE-B950-7BCCBCADA3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25" t="3962" r="19794" b="18144"/>
          <a:stretch/>
        </p:blipFill>
        <p:spPr>
          <a:xfrm>
            <a:off x="8071272" y="1906031"/>
            <a:ext cx="3971294" cy="3034800"/>
          </a:xfrm>
          <a:prstGeom prst="rect">
            <a:avLst/>
          </a:prstGeom>
        </p:spPr>
      </p:pic>
      <p:pic>
        <p:nvPicPr>
          <p:cNvPr id="29" name="Imagen 28">
            <a:extLst>
              <a:ext uri="{FF2B5EF4-FFF2-40B4-BE49-F238E27FC236}">
                <a16:creationId xmlns:a16="http://schemas.microsoft.com/office/drawing/2014/main" id="{C159D78E-8C14-4ACB-9FD3-B5C670713C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40" t="6819" r="15995" b="11296"/>
          <a:stretch/>
        </p:blipFill>
        <p:spPr>
          <a:xfrm>
            <a:off x="4094749" y="1920891"/>
            <a:ext cx="3792655" cy="3034800"/>
          </a:xfrm>
          <a:prstGeom prst="rect">
            <a:avLst/>
          </a:prstGeom>
        </p:spPr>
      </p:pic>
      <p:pic>
        <p:nvPicPr>
          <p:cNvPr id="10" name="Imagen 9">
            <a:extLst>
              <a:ext uri="{FF2B5EF4-FFF2-40B4-BE49-F238E27FC236}">
                <a16:creationId xmlns:a16="http://schemas.microsoft.com/office/drawing/2014/main" id="{AE4AA8D7-93B4-4316-9412-8A574EBCFB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12" t="3963" r="5312" b="1991"/>
          <a:stretch/>
        </p:blipFill>
        <p:spPr>
          <a:xfrm>
            <a:off x="9772" y="1911805"/>
            <a:ext cx="3963864" cy="2986319"/>
          </a:xfrm>
          <a:prstGeom prst="rect">
            <a:avLst/>
          </a:prstGeom>
        </p:spPr>
      </p:pic>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5">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A766B7D7-FB02-4991-969E-5D94D43851B8}"/>
              </a:ext>
            </a:extLst>
          </p:cNvPr>
          <p:cNvPicPr>
            <a:picLocks noChangeAspect="1"/>
          </p:cNvPicPr>
          <p:nvPr/>
        </p:nvPicPr>
        <p:blipFill>
          <a:blip r:embed="rId6"/>
          <a:stretch>
            <a:fillRect/>
          </a:stretch>
        </p:blipFill>
        <p:spPr>
          <a:xfrm>
            <a:off x="2642415" y="4472265"/>
            <a:ext cx="1284792" cy="956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83EEDEF0-83B1-4C95-8F08-A6685C30B355}"/>
              </a:ext>
            </a:extLst>
          </p:cNvPr>
          <p:cNvPicPr>
            <a:picLocks noChangeAspect="1"/>
          </p:cNvPicPr>
          <p:nvPr/>
        </p:nvPicPr>
        <p:blipFill>
          <a:blip r:embed="rId7"/>
          <a:stretch>
            <a:fillRect/>
          </a:stretch>
        </p:blipFill>
        <p:spPr>
          <a:xfrm>
            <a:off x="6682583" y="4469949"/>
            <a:ext cx="1326175" cy="802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68952343-C3B9-490D-AF58-D645B4E232E9}"/>
              </a:ext>
            </a:extLst>
          </p:cNvPr>
          <p:cNvPicPr>
            <a:picLocks noChangeAspect="1"/>
          </p:cNvPicPr>
          <p:nvPr/>
        </p:nvPicPr>
        <p:blipFill>
          <a:blip r:embed="rId8"/>
          <a:stretch>
            <a:fillRect/>
          </a:stretch>
        </p:blipFill>
        <p:spPr>
          <a:xfrm>
            <a:off x="10763813" y="4480508"/>
            <a:ext cx="1294170" cy="80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1221EE9D-7D26-4E35-A353-84F8D43582BE}"/>
              </a:ext>
            </a:extLst>
          </p:cNvPr>
          <p:cNvSpPr txBox="1"/>
          <p:nvPr/>
        </p:nvSpPr>
        <p:spPr>
          <a:xfrm>
            <a:off x="-112407" y="1498077"/>
            <a:ext cx="3941400" cy="523220"/>
          </a:xfrm>
          <a:prstGeom prst="rect">
            <a:avLst/>
          </a:prstGeom>
          <a:noFill/>
        </p:spPr>
        <p:txBody>
          <a:bodyPr wrap="square" rtlCol="0">
            <a:spAutoFit/>
          </a:bodyPr>
          <a:lstStyle/>
          <a:p>
            <a:pPr algn="ctr"/>
            <a:r>
              <a:rPr lang="es-ES" sz="2800" dirty="0"/>
              <a:t>Precipitación</a:t>
            </a:r>
            <a:endParaRPr lang="es-PE" sz="2800" dirty="0"/>
          </a:p>
        </p:txBody>
      </p:sp>
      <p:sp>
        <p:nvSpPr>
          <p:cNvPr id="21" name="CuadroTexto 20">
            <a:extLst>
              <a:ext uri="{FF2B5EF4-FFF2-40B4-BE49-F238E27FC236}">
                <a16:creationId xmlns:a16="http://schemas.microsoft.com/office/drawing/2014/main" id="{B94E7034-44CC-4DC9-82C3-230A01FEB6C0}"/>
              </a:ext>
            </a:extLst>
          </p:cNvPr>
          <p:cNvSpPr txBox="1"/>
          <p:nvPr/>
        </p:nvSpPr>
        <p:spPr>
          <a:xfrm>
            <a:off x="8154986" y="1479104"/>
            <a:ext cx="3941400" cy="523220"/>
          </a:xfrm>
          <a:prstGeom prst="rect">
            <a:avLst/>
          </a:prstGeom>
          <a:noFill/>
        </p:spPr>
        <p:txBody>
          <a:bodyPr wrap="square" rtlCol="0">
            <a:spAutoFit/>
          </a:bodyPr>
          <a:lstStyle/>
          <a:p>
            <a:pPr algn="ctr"/>
            <a:r>
              <a:rPr lang="es-ES" sz="2800" dirty="0"/>
              <a:t>Temperatura mínima</a:t>
            </a:r>
            <a:endParaRPr lang="es-PE" sz="2800" dirty="0"/>
          </a:p>
        </p:txBody>
      </p:sp>
      <p:sp>
        <p:nvSpPr>
          <p:cNvPr id="22" name="CuadroTexto 21">
            <a:extLst>
              <a:ext uri="{FF2B5EF4-FFF2-40B4-BE49-F238E27FC236}">
                <a16:creationId xmlns:a16="http://schemas.microsoft.com/office/drawing/2014/main" id="{466CE1A9-123F-45D8-8986-C186948A7378}"/>
              </a:ext>
            </a:extLst>
          </p:cNvPr>
          <p:cNvSpPr txBox="1"/>
          <p:nvPr/>
        </p:nvSpPr>
        <p:spPr>
          <a:xfrm>
            <a:off x="4223008" y="1487822"/>
            <a:ext cx="3941400" cy="523220"/>
          </a:xfrm>
          <a:prstGeom prst="rect">
            <a:avLst/>
          </a:prstGeom>
          <a:noFill/>
        </p:spPr>
        <p:txBody>
          <a:bodyPr wrap="square" rtlCol="0">
            <a:spAutoFit/>
          </a:bodyPr>
          <a:lstStyle/>
          <a:p>
            <a:pPr algn="ctr"/>
            <a:r>
              <a:rPr lang="es-ES" sz="2800" dirty="0"/>
              <a:t>Temperatura máxima</a:t>
            </a:r>
            <a:endParaRPr lang="es-PE" sz="2800" dirty="0"/>
          </a:p>
        </p:txBody>
      </p:sp>
      <p:sp>
        <p:nvSpPr>
          <p:cNvPr id="15" name="CuadroTexto 14">
            <a:extLst>
              <a:ext uri="{FF2B5EF4-FFF2-40B4-BE49-F238E27FC236}">
                <a16:creationId xmlns:a16="http://schemas.microsoft.com/office/drawing/2014/main" id="{A6B72992-0908-487C-8E9B-76F4C18BD9BF}"/>
              </a:ext>
            </a:extLst>
          </p:cNvPr>
          <p:cNvSpPr txBox="1"/>
          <p:nvPr/>
        </p:nvSpPr>
        <p:spPr>
          <a:xfrm>
            <a:off x="2557183" y="467652"/>
            <a:ext cx="6172200" cy="369332"/>
          </a:xfrm>
          <a:prstGeom prst="rect">
            <a:avLst/>
          </a:prstGeom>
          <a:noFill/>
        </p:spPr>
        <p:txBody>
          <a:bodyPr wrap="square">
            <a:spAutoFit/>
          </a:bodyPr>
          <a:lstStyle/>
          <a:p>
            <a:pPr algn="ctr"/>
            <a:r>
              <a:rPr lang="es-PE" b="1" i="0" dirty="0">
                <a:solidFill>
                  <a:srgbClr val="000000"/>
                </a:solidFill>
                <a:effectLst/>
                <a:latin typeface="Raleway" panose="020B0604020202020204" pitchFamily="2" charset="0"/>
              </a:rPr>
              <a:t>Enero 2025 - Marzo 2025</a:t>
            </a:r>
          </a:p>
        </p:txBody>
      </p:sp>
      <p:sp>
        <p:nvSpPr>
          <p:cNvPr id="17" name="CuadroTexto 16">
            <a:extLst>
              <a:ext uri="{FF2B5EF4-FFF2-40B4-BE49-F238E27FC236}">
                <a16:creationId xmlns:a16="http://schemas.microsoft.com/office/drawing/2014/main" id="{8157ADBD-43E9-43DE-A70E-425E8EDDE5D9}"/>
              </a:ext>
            </a:extLst>
          </p:cNvPr>
          <p:cNvSpPr txBox="1"/>
          <p:nvPr/>
        </p:nvSpPr>
        <p:spPr>
          <a:xfrm>
            <a:off x="111389" y="774673"/>
            <a:ext cx="11928204" cy="646331"/>
          </a:xfrm>
          <a:prstGeom prst="rect">
            <a:avLst/>
          </a:prstGeom>
          <a:noFill/>
        </p:spPr>
        <p:txBody>
          <a:bodyPr wrap="square">
            <a:spAutoFit/>
          </a:bodyPr>
          <a:lstStyle/>
          <a:p>
            <a:pPr algn="just"/>
            <a:r>
              <a:rPr lang="es-ES" sz="1200" b="0" i="0" dirty="0">
                <a:solidFill>
                  <a:srgbClr val="717171"/>
                </a:solidFill>
                <a:effectLst/>
                <a:latin typeface="Arial Narrow" panose="020B0606020202030204" pitchFamily="34" charset="0"/>
              </a:rPr>
              <a:t>El Servicio Nacional de Meteorología e hidrología del Perú - SENAMHI, pone a disposición el pronóstico trimestral de lluvias y temperaturas extremas para los tomadores de decisiones de los sectores sensibles al clima como la agricultura, la salud, los recursos hídricos y la gestión de riesgos de desastres. Los pronósticos trimestrales están enmarcados en la escala estacional y obedecen a las condiciones esperadas de la temperatura superficial del mar, así como los factores atmosféricos asociados a la variabilidad del clima que posteriormente son analizados bajo un enfoque de Consenso.</a:t>
            </a:r>
            <a:endParaRPr lang="es-PE" sz="1200" dirty="0">
              <a:latin typeface="Arial Narrow" panose="020B0606020202030204" pitchFamily="34" charset="0"/>
            </a:endParaRPr>
          </a:p>
        </p:txBody>
      </p:sp>
      <p:sp>
        <p:nvSpPr>
          <p:cNvPr id="26" name="CuadroTexto 25">
            <a:extLst>
              <a:ext uri="{FF2B5EF4-FFF2-40B4-BE49-F238E27FC236}">
                <a16:creationId xmlns:a16="http://schemas.microsoft.com/office/drawing/2014/main" id="{7AA80864-A389-4D4B-8276-A82D34864AEE}"/>
              </a:ext>
            </a:extLst>
          </p:cNvPr>
          <p:cNvSpPr txBox="1"/>
          <p:nvPr/>
        </p:nvSpPr>
        <p:spPr>
          <a:xfrm>
            <a:off x="87325" y="1366475"/>
            <a:ext cx="3277270" cy="369332"/>
          </a:xfrm>
          <a:prstGeom prst="rect">
            <a:avLst/>
          </a:prstGeom>
          <a:noFill/>
        </p:spPr>
        <p:txBody>
          <a:bodyPr wrap="square">
            <a:spAutoFit/>
          </a:bodyPr>
          <a:lstStyle/>
          <a:p>
            <a:r>
              <a:rPr lang="es-PE" sz="900" dirty="0"/>
              <a:t>Fuente: </a:t>
            </a:r>
            <a:r>
              <a:rPr lang="es-PE" sz="900" dirty="0">
                <a:hlinkClick r:id="rId9"/>
              </a:rPr>
              <a:t>https://www.senamhi.gob.pe/?&amp;p=pronostico-climatico</a:t>
            </a:r>
            <a:endParaRPr lang="es-PE" sz="900" dirty="0"/>
          </a:p>
          <a:p>
            <a:endParaRPr lang="es-PE" sz="900" dirty="0"/>
          </a:p>
        </p:txBody>
      </p:sp>
      <p:sp>
        <p:nvSpPr>
          <p:cNvPr id="3" name="CuadroTexto 2">
            <a:extLst>
              <a:ext uri="{FF2B5EF4-FFF2-40B4-BE49-F238E27FC236}">
                <a16:creationId xmlns:a16="http://schemas.microsoft.com/office/drawing/2014/main" id="{21C37281-2DB0-F446-539D-61918CC18C45}"/>
              </a:ext>
            </a:extLst>
          </p:cNvPr>
          <p:cNvSpPr txBox="1"/>
          <p:nvPr/>
        </p:nvSpPr>
        <p:spPr>
          <a:xfrm>
            <a:off x="38631" y="5723641"/>
            <a:ext cx="1125940" cy="861774"/>
          </a:xfrm>
          <a:prstGeom prst="rect">
            <a:avLst/>
          </a:prstGeom>
          <a:noFill/>
        </p:spPr>
        <p:txBody>
          <a:bodyPr wrap="square">
            <a:spAutoFit/>
          </a:bodyPr>
          <a:lstStyle/>
          <a:p>
            <a:pPr algn="just"/>
            <a:r>
              <a:rPr lang="es-ES" sz="1000" b="0" i="0" dirty="0">
                <a:solidFill>
                  <a:srgbClr val="343A40"/>
                </a:solidFill>
                <a:effectLst/>
                <a:latin typeface="Arial Narrow" panose="020B0606020202030204" pitchFamily="34" charset="0"/>
              </a:rPr>
              <a:t>Escenario más probable de lluvia "Inferior" a lo normal (inferior al percentil 33).</a:t>
            </a:r>
          </a:p>
        </p:txBody>
      </p:sp>
      <p:sp>
        <p:nvSpPr>
          <p:cNvPr id="5" name="CuadroTexto 4">
            <a:extLst>
              <a:ext uri="{FF2B5EF4-FFF2-40B4-BE49-F238E27FC236}">
                <a16:creationId xmlns:a16="http://schemas.microsoft.com/office/drawing/2014/main" id="{AABCCF4A-D065-F608-768F-4098781F5F7B}"/>
              </a:ext>
            </a:extLst>
          </p:cNvPr>
          <p:cNvSpPr txBox="1"/>
          <p:nvPr/>
        </p:nvSpPr>
        <p:spPr>
          <a:xfrm>
            <a:off x="3971285" y="5265931"/>
            <a:ext cx="3781435" cy="369332"/>
          </a:xfrm>
          <a:prstGeom prst="rect">
            <a:avLst/>
          </a:prstGeom>
          <a:noFill/>
        </p:spPr>
        <p:txBody>
          <a:bodyPr wrap="square">
            <a:spAutoFit/>
          </a:bodyPr>
          <a:lstStyle/>
          <a:p>
            <a:pPr algn="l"/>
            <a:r>
              <a:rPr lang="es-ES" b="1" i="0" dirty="0">
                <a:solidFill>
                  <a:srgbClr val="04606C"/>
                </a:solidFill>
                <a:effectLst/>
                <a:latin typeface="Raleway" panose="020B0604020202020204" pitchFamily="2" charset="0"/>
              </a:rPr>
              <a:t>DESCRIPCIÓN DE ESCENARIOS</a:t>
            </a:r>
          </a:p>
        </p:txBody>
      </p:sp>
      <p:pic>
        <p:nvPicPr>
          <p:cNvPr id="7" name="Imagen 6">
            <a:extLst>
              <a:ext uri="{FF2B5EF4-FFF2-40B4-BE49-F238E27FC236}">
                <a16:creationId xmlns:a16="http://schemas.microsoft.com/office/drawing/2014/main" id="{A8C7CFDA-66F4-3BA8-6C33-C2AC03094135}"/>
              </a:ext>
            </a:extLst>
          </p:cNvPr>
          <p:cNvPicPr>
            <a:picLocks noChangeAspect="1"/>
          </p:cNvPicPr>
          <p:nvPr/>
        </p:nvPicPr>
        <p:blipFill rotWithShape="1">
          <a:blip r:embed="rId6"/>
          <a:srcRect l="3492" t="22764" r="68516" b="60466"/>
          <a:stretch/>
        </p:blipFill>
        <p:spPr>
          <a:xfrm>
            <a:off x="293110" y="5519891"/>
            <a:ext cx="492260" cy="219563"/>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A353AB09-7856-4851-A32D-B19256A2F252}"/>
              </a:ext>
            </a:extLst>
          </p:cNvPr>
          <p:cNvPicPr>
            <a:picLocks noChangeAspect="1"/>
          </p:cNvPicPr>
          <p:nvPr/>
        </p:nvPicPr>
        <p:blipFill rotWithShape="1">
          <a:blip r:embed="rId6"/>
          <a:srcRect l="34765" t="22764" r="17507" b="60466"/>
          <a:stretch/>
        </p:blipFill>
        <p:spPr>
          <a:xfrm>
            <a:off x="1453994" y="5519891"/>
            <a:ext cx="839337" cy="219563"/>
          </a:xfrm>
          <a:prstGeom prst="rect">
            <a:avLst/>
          </a:prstGeom>
          <a:ln>
            <a:noFill/>
          </a:ln>
          <a:effectLst>
            <a:outerShdw blurRad="190500" algn="tl" rotWithShape="0">
              <a:srgbClr val="000000">
                <a:alpha val="70000"/>
              </a:srgbClr>
            </a:outerShdw>
          </a:effectLst>
        </p:spPr>
      </p:pic>
      <p:sp>
        <p:nvSpPr>
          <p:cNvPr id="16" name="CuadroTexto 15">
            <a:extLst>
              <a:ext uri="{FF2B5EF4-FFF2-40B4-BE49-F238E27FC236}">
                <a16:creationId xmlns:a16="http://schemas.microsoft.com/office/drawing/2014/main" id="{00A7AA50-28A1-5DBB-DEE8-06A492D0196F}"/>
              </a:ext>
            </a:extLst>
          </p:cNvPr>
          <p:cNvSpPr txBox="1"/>
          <p:nvPr/>
        </p:nvSpPr>
        <p:spPr>
          <a:xfrm>
            <a:off x="1161750" y="5739454"/>
            <a:ext cx="1624101"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lluvia entre el escenario "Normal" (entre el percentil 66 y percentil 33) e "Inferior" a lo normal (inferior al percentil 33) son próximas y son las más altas.</a:t>
            </a:r>
            <a:endParaRPr lang="es-PE" sz="1000" dirty="0"/>
          </a:p>
        </p:txBody>
      </p:sp>
      <p:pic>
        <p:nvPicPr>
          <p:cNvPr id="23" name="Imagen 22">
            <a:extLst>
              <a:ext uri="{FF2B5EF4-FFF2-40B4-BE49-F238E27FC236}">
                <a16:creationId xmlns:a16="http://schemas.microsoft.com/office/drawing/2014/main" id="{8F31F8B9-DD1C-462A-84F2-C6A08D1CF08F}"/>
              </a:ext>
            </a:extLst>
          </p:cNvPr>
          <p:cNvPicPr>
            <a:picLocks noChangeAspect="1"/>
          </p:cNvPicPr>
          <p:nvPr/>
        </p:nvPicPr>
        <p:blipFill rotWithShape="1">
          <a:blip r:embed="rId6"/>
          <a:srcRect l="4405" t="41216" r="71049" b="40542"/>
          <a:stretch/>
        </p:blipFill>
        <p:spPr>
          <a:xfrm>
            <a:off x="3241516" y="5535432"/>
            <a:ext cx="431676" cy="238836"/>
          </a:xfrm>
          <a:prstGeom prst="rect">
            <a:avLst/>
          </a:prstGeom>
          <a:ln>
            <a:noFill/>
          </a:ln>
          <a:effectLst>
            <a:outerShdw blurRad="190500" algn="tl" rotWithShape="0">
              <a:srgbClr val="000000">
                <a:alpha val="70000"/>
              </a:srgbClr>
            </a:outerShdw>
          </a:effectLst>
        </p:spPr>
      </p:pic>
      <p:sp>
        <p:nvSpPr>
          <p:cNvPr id="25" name="CuadroTexto 24">
            <a:extLst>
              <a:ext uri="{FF2B5EF4-FFF2-40B4-BE49-F238E27FC236}">
                <a16:creationId xmlns:a16="http://schemas.microsoft.com/office/drawing/2014/main" id="{7F2BB93A-D90D-AAB6-FAD7-67D9E8AF7B27}"/>
              </a:ext>
            </a:extLst>
          </p:cNvPr>
          <p:cNvSpPr txBox="1"/>
          <p:nvPr/>
        </p:nvSpPr>
        <p:spPr>
          <a:xfrm>
            <a:off x="2885418" y="5734360"/>
            <a:ext cx="1217456"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lluvia dentro de condiciones normales (entre el percentil 66 y percentil 33).</a:t>
            </a:r>
            <a:endParaRPr lang="es-PE" sz="1000" dirty="0"/>
          </a:p>
        </p:txBody>
      </p:sp>
      <p:pic>
        <p:nvPicPr>
          <p:cNvPr id="27" name="Imagen 26">
            <a:extLst>
              <a:ext uri="{FF2B5EF4-FFF2-40B4-BE49-F238E27FC236}">
                <a16:creationId xmlns:a16="http://schemas.microsoft.com/office/drawing/2014/main" id="{1D6EDA52-C512-7AB1-06EE-EC7171D5F0F5}"/>
              </a:ext>
            </a:extLst>
          </p:cNvPr>
          <p:cNvPicPr>
            <a:picLocks noChangeAspect="1"/>
          </p:cNvPicPr>
          <p:nvPr/>
        </p:nvPicPr>
        <p:blipFill rotWithShape="1">
          <a:blip r:embed="rId7"/>
          <a:srcRect l="5033" t="23587" r="67386" b="53998"/>
          <a:stretch/>
        </p:blipFill>
        <p:spPr>
          <a:xfrm>
            <a:off x="5043038" y="5613684"/>
            <a:ext cx="490539" cy="241351"/>
          </a:xfrm>
          <a:prstGeom prst="rect">
            <a:avLst/>
          </a:prstGeom>
          <a:ln>
            <a:noFill/>
          </a:ln>
          <a:effectLst>
            <a:outerShdw blurRad="190500" algn="tl" rotWithShape="0">
              <a:srgbClr val="000000">
                <a:alpha val="70000"/>
              </a:srgbClr>
            </a:outerShdw>
          </a:effectLst>
        </p:spPr>
      </p:pic>
      <p:sp>
        <p:nvSpPr>
          <p:cNvPr id="28" name="CuadroTexto 27">
            <a:extLst>
              <a:ext uri="{FF2B5EF4-FFF2-40B4-BE49-F238E27FC236}">
                <a16:creationId xmlns:a16="http://schemas.microsoft.com/office/drawing/2014/main" id="{EB998C94-7BB8-0AF1-1BAC-1A0E1121B32F}"/>
              </a:ext>
            </a:extLst>
          </p:cNvPr>
          <p:cNvSpPr txBox="1"/>
          <p:nvPr/>
        </p:nvSpPr>
        <p:spPr>
          <a:xfrm>
            <a:off x="4202440" y="5871323"/>
            <a:ext cx="2015479"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temperatura entre el escenario "Normal" (entre el percentil 66 y percentil 33) e "Inferior" a lo normal (inferior al percentil 33) son próximas y son las más altas.</a:t>
            </a:r>
            <a:endParaRPr lang="es-PE" sz="1000" dirty="0"/>
          </a:p>
        </p:txBody>
      </p:sp>
      <p:cxnSp>
        <p:nvCxnSpPr>
          <p:cNvPr id="30" name="Conector recto 29">
            <a:extLst>
              <a:ext uri="{FF2B5EF4-FFF2-40B4-BE49-F238E27FC236}">
                <a16:creationId xmlns:a16="http://schemas.microsoft.com/office/drawing/2014/main" id="{1A5C78EA-B105-0A8C-8E4B-00E5D4505283}"/>
              </a:ext>
            </a:extLst>
          </p:cNvPr>
          <p:cNvCxnSpPr/>
          <p:nvPr/>
        </p:nvCxnSpPr>
        <p:spPr>
          <a:xfrm>
            <a:off x="1147134"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22D015-F894-D64E-D561-6280F6F85EB1}"/>
              </a:ext>
            </a:extLst>
          </p:cNvPr>
          <p:cNvCxnSpPr/>
          <p:nvPr/>
        </p:nvCxnSpPr>
        <p:spPr>
          <a:xfrm>
            <a:off x="2873510"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41FE91F-3EE5-F786-A2D4-DD3274798ED5}"/>
              </a:ext>
            </a:extLst>
          </p:cNvPr>
          <p:cNvCxnSpPr/>
          <p:nvPr/>
        </p:nvCxnSpPr>
        <p:spPr>
          <a:xfrm>
            <a:off x="4175258" y="5613684"/>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874FC7E-E0DA-3BB1-02CE-B55781CDD751}"/>
              </a:ext>
            </a:extLst>
          </p:cNvPr>
          <p:cNvCxnSpPr/>
          <p:nvPr/>
        </p:nvCxnSpPr>
        <p:spPr>
          <a:xfrm>
            <a:off x="6324901" y="5680088"/>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7A9C706-02CA-7388-340F-4456F835F71F}"/>
              </a:ext>
            </a:extLst>
          </p:cNvPr>
          <p:cNvPicPr>
            <a:picLocks noChangeAspect="1"/>
          </p:cNvPicPr>
          <p:nvPr/>
        </p:nvPicPr>
        <p:blipFill rotWithShape="1">
          <a:blip r:embed="rId7"/>
          <a:srcRect l="33902" t="25932" r="18379" b="54380"/>
          <a:stretch/>
        </p:blipFill>
        <p:spPr>
          <a:xfrm>
            <a:off x="6544975" y="5675385"/>
            <a:ext cx="1018905" cy="254496"/>
          </a:xfrm>
          <a:prstGeom prst="rect">
            <a:avLst/>
          </a:prstGeom>
          <a:ln>
            <a:noFill/>
          </a:ln>
          <a:effectLst>
            <a:outerShdw blurRad="190500" algn="tl" rotWithShape="0">
              <a:srgbClr val="000000">
                <a:alpha val="70000"/>
              </a:srgbClr>
            </a:outerShdw>
          </a:effectLst>
        </p:spPr>
      </p:pic>
      <p:sp>
        <p:nvSpPr>
          <p:cNvPr id="35" name="CuadroTexto 34">
            <a:extLst>
              <a:ext uri="{FF2B5EF4-FFF2-40B4-BE49-F238E27FC236}">
                <a16:creationId xmlns:a16="http://schemas.microsoft.com/office/drawing/2014/main" id="{2B9B581C-645D-6E17-E1E3-AED50C7AD69C}"/>
              </a:ext>
            </a:extLst>
          </p:cNvPr>
          <p:cNvSpPr txBox="1"/>
          <p:nvPr/>
        </p:nvSpPr>
        <p:spPr>
          <a:xfrm>
            <a:off x="6395613" y="5999419"/>
            <a:ext cx="1517192" cy="707886"/>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"Inferior" a lo normal (inferior al percentil 33).</a:t>
            </a:r>
            <a:endParaRPr lang="es-PE" sz="1000" dirty="0"/>
          </a:p>
        </p:txBody>
      </p:sp>
      <p:cxnSp>
        <p:nvCxnSpPr>
          <p:cNvPr id="36" name="Conector recto 35">
            <a:extLst>
              <a:ext uri="{FF2B5EF4-FFF2-40B4-BE49-F238E27FC236}">
                <a16:creationId xmlns:a16="http://schemas.microsoft.com/office/drawing/2014/main" id="{B1A8D968-B4F5-B382-A961-C44894A6E76C}"/>
              </a:ext>
            </a:extLst>
          </p:cNvPr>
          <p:cNvCxnSpPr/>
          <p:nvPr/>
        </p:nvCxnSpPr>
        <p:spPr>
          <a:xfrm>
            <a:off x="8008758" y="5384455"/>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D8BA9212-DFCC-7B50-7289-7F7D8866EB11}"/>
              </a:ext>
            </a:extLst>
          </p:cNvPr>
          <p:cNvPicPr>
            <a:picLocks noChangeAspect="1"/>
          </p:cNvPicPr>
          <p:nvPr/>
        </p:nvPicPr>
        <p:blipFill rotWithShape="1">
          <a:blip r:embed="rId6"/>
          <a:srcRect l="4405" t="41216" r="71049" b="40542"/>
          <a:stretch/>
        </p:blipFill>
        <p:spPr>
          <a:xfrm>
            <a:off x="8264795" y="5645404"/>
            <a:ext cx="431676" cy="238836"/>
          </a:xfrm>
          <a:prstGeom prst="rect">
            <a:avLst/>
          </a:prstGeom>
          <a:ln>
            <a:noFill/>
          </a:ln>
          <a:effectLst>
            <a:outerShdw blurRad="190500" algn="tl" rotWithShape="0">
              <a:srgbClr val="000000">
                <a:alpha val="70000"/>
              </a:srgbClr>
            </a:outerShdw>
          </a:effectLst>
        </p:spPr>
      </p:pic>
      <p:sp>
        <p:nvSpPr>
          <p:cNvPr id="39" name="CuadroTexto 38">
            <a:extLst>
              <a:ext uri="{FF2B5EF4-FFF2-40B4-BE49-F238E27FC236}">
                <a16:creationId xmlns:a16="http://schemas.microsoft.com/office/drawing/2014/main" id="{F7B41686-9C0C-70CC-B0C0-6B2562538532}"/>
              </a:ext>
            </a:extLst>
          </p:cNvPr>
          <p:cNvSpPr txBox="1"/>
          <p:nvPr/>
        </p:nvSpPr>
        <p:spPr>
          <a:xfrm>
            <a:off x="7983517" y="5912549"/>
            <a:ext cx="1232672"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dentro de condiciones normales (entre el percentil 66 y percentil 33).</a:t>
            </a:r>
            <a:endParaRPr lang="es-PE" sz="1000" dirty="0"/>
          </a:p>
        </p:txBody>
      </p:sp>
      <p:cxnSp>
        <p:nvCxnSpPr>
          <p:cNvPr id="40" name="Conector recto 39">
            <a:extLst>
              <a:ext uri="{FF2B5EF4-FFF2-40B4-BE49-F238E27FC236}">
                <a16:creationId xmlns:a16="http://schemas.microsoft.com/office/drawing/2014/main" id="{43CD48EE-9A98-D677-C08C-DC489E939FE0}"/>
              </a:ext>
            </a:extLst>
          </p:cNvPr>
          <p:cNvCxnSpPr/>
          <p:nvPr/>
        </p:nvCxnSpPr>
        <p:spPr>
          <a:xfrm>
            <a:off x="9216189" y="5188934"/>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36130BF3-8D8B-8251-9C1E-70F65A0EE3A2}"/>
              </a:ext>
            </a:extLst>
          </p:cNvPr>
          <p:cNvPicPr>
            <a:picLocks noChangeAspect="1"/>
          </p:cNvPicPr>
          <p:nvPr/>
        </p:nvPicPr>
        <p:blipFill rotWithShape="1">
          <a:blip r:embed="rId7"/>
          <a:srcRect l="3625" t="77522" r="67692" b="-4505"/>
          <a:stretch/>
        </p:blipFill>
        <p:spPr>
          <a:xfrm>
            <a:off x="9429681" y="5645404"/>
            <a:ext cx="612452" cy="348802"/>
          </a:xfrm>
          <a:prstGeom prst="rect">
            <a:avLst/>
          </a:prstGeom>
          <a:ln>
            <a:noFill/>
          </a:ln>
          <a:effectLst>
            <a:outerShdw blurRad="190500" algn="tl" rotWithShape="0">
              <a:srgbClr val="000000">
                <a:alpha val="70000"/>
              </a:srgbClr>
            </a:outerShdw>
          </a:effectLst>
        </p:spPr>
      </p:pic>
      <p:sp>
        <p:nvSpPr>
          <p:cNvPr id="43" name="CuadroTexto 42">
            <a:extLst>
              <a:ext uri="{FF2B5EF4-FFF2-40B4-BE49-F238E27FC236}">
                <a16:creationId xmlns:a16="http://schemas.microsoft.com/office/drawing/2014/main" id="{6C6A7839-D400-1374-E947-79F77FED23D7}"/>
              </a:ext>
            </a:extLst>
          </p:cNvPr>
          <p:cNvSpPr txBox="1"/>
          <p:nvPr/>
        </p:nvSpPr>
        <p:spPr>
          <a:xfrm>
            <a:off x="9237024" y="5938527"/>
            <a:ext cx="1232672" cy="861774"/>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"Superior" a lo normal (sobre el percentil 66).</a:t>
            </a:r>
            <a:endParaRPr lang="es-PE" sz="1000" dirty="0"/>
          </a:p>
        </p:txBody>
      </p:sp>
      <p:cxnSp>
        <p:nvCxnSpPr>
          <p:cNvPr id="44" name="Conector recto 43">
            <a:extLst>
              <a:ext uri="{FF2B5EF4-FFF2-40B4-BE49-F238E27FC236}">
                <a16:creationId xmlns:a16="http://schemas.microsoft.com/office/drawing/2014/main" id="{BAACC4F7-13DD-62A3-FC79-FEBB34AA42B1}"/>
              </a:ext>
            </a:extLst>
          </p:cNvPr>
          <p:cNvCxnSpPr/>
          <p:nvPr/>
        </p:nvCxnSpPr>
        <p:spPr>
          <a:xfrm>
            <a:off x="10465685" y="5348302"/>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39490D96-66EF-2745-0EAE-F7DC1AE80027}"/>
              </a:ext>
            </a:extLst>
          </p:cNvPr>
          <p:cNvPicPr>
            <a:picLocks noChangeAspect="1"/>
          </p:cNvPicPr>
          <p:nvPr/>
        </p:nvPicPr>
        <p:blipFill rotWithShape="1">
          <a:blip r:embed="rId7"/>
          <a:srcRect l="35003" t="78337" r="13141" b="3145"/>
          <a:stretch/>
        </p:blipFill>
        <p:spPr>
          <a:xfrm>
            <a:off x="10855216" y="5426267"/>
            <a:ext cx="1107235" cy="239389"/>
          </a:xfrm>
          <a:prstGeom prst="rect">
            <a:avLst/>
          </a:prstGeom>
          <a:ln>
            <a:noFill/>
          </a:ln>
          <a:effectLst>
            <a:outerShdw blurRad="190500" algn="tl" rotWithShape="0">
              <a:srgbClr val="000000">
                <a:alpha val="70000"/>
              </a:srgbClr>
            </a:outerShdw>
          </a:effectLst>
        </p:spPr>
      </p:pic>
      <p:sp>
        <p:nvSpPr>
          <p:cNvPr id="46" name="CuadroTexto 45">
            <a:extLst>
              <a:ext uri="{FF2B5EF4-FFF2-40B4-BE49-F238E27FC236}">
                <a16:creationId xmlns:a16="http://schemas.microsoft.com/office/drawing/2014/main" id="{761071F9-A2DD-AE3B-8F5D-80816EF1E261}"/>
              </a:ext>
            </a:extLst>
          </p:cNvPr>
          <p:cNvSpPr txBox="1"/>
          <p:nvPr/>
        </p:nvSpPr>
        <p:spPr>
          <a:xfrm>
            <a:off x="10496963" y="5665664"/>
            <a:ext cx="1656405"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temperatura entre el escenario "Normal" (entre el percentil 66 y percentil 33) y "Superior" a lo normal (superior al percentil 66) son próximas y son las más altas.</a:t>
            </a:r>
            <a:endParaRPr lang="es-PE" sz="1000" dirty="0"/>
          </a:p>
        </p:txBody>
      </p:sp>
    </p:spTree>
    <p:extLst>
      <p:ext uri="{BB962C8B-B14F-4D97-AF65-F5344CB8AC3E}">
        <p14:creationId xmlns:p14="http://schemas.microsoft.com/office/powerpoint/2010/main" val="325676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CONTROL VECTORIAL- 2024</a:t>
            </a:r>
            <a:br>
              <a:rPr lang="es-PE" sz="4000" b="1" dirty="0">
                <a:solidFill>
                  <a:schemeClr val="bg1"/>
                </a:solidFill>
              </a:rPr>
            </a:br>
            <a:r>
              <a:rPr lang="es-PE" sz="3600" b="1" dirty="0">
                <a:solidFill>
                  <a:schemeClr val="bg1"/>
                </a:solidFill>
              </a:rPr>
              <a:t>REGION TUMBES –  SE (51)</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94434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19D4F-349C-659E-2A13-12163A6BD8CF}"/>
              </a:ext>
            </a:extLst>
          </p:cNvPr>
          <p:cNvSpPr txBox="1">
            <a:spLocks/>
          </p:cNvSpPr>
          <p:nvPr/>
        </p:nvSpPr>
        <p:spPr>
          <a:xfrm>
            <a:off x="1" y="11249"/>
            <a:ext cx="12192000" cy="513581"/>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800" b="1" dirty="0">
                <a:solidFill>
                  <a:schemeClr val="bg1"/>
                </a:solidFill>
              </a:rPr>
              <a:t>CONTROL VECTORIAL</a:t>
            </a:r>
          </a:p>
          <a:p>
            <a:pPr algn="ctr"/>
            <a:r>
              <a:rPr lang="es-PE" sz="1800" b="1" dirty="0">
                <a:solidFill>
                  <a:schemeClr val="bg1"/>
                </a:solidFill>
              </a:rPr>
              <a:t>REGION TUMBES  SE 51/2024</a:t>
            </a:r>
          </a:p>
        </p:txBody>
      </p:sp>
      <p:sp>
        <p:nvSpPr>
          <p:cNvPr id="11" name="Título 1">
            <a:extLst>
              <a:ext uri="{FF2B5EF4-FFF2-40B4-BE49-F238E27FC236}">
                <a16:creationId xmlns:a16="http://schemas.microsoft.com/office/drawing/2014/main" id="{2AE1BFBF-6C28-C74B-B2AB-EE7BCD0824AA}"/>
              </a:ext>
            </a:extLst>
          </p:cNvPr>
          <p:cNvSpPr txBox="1">
            <a:spLocks/>
          </p:cNvSpPr>
          <p:nvPr/>
        </p:nvSpPr>
        <p:spPr>
          <a:xfrm>
            <a:off x="6746462" y="6650186"/>
            <a:ext cx="5879444" cy="304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APP DENGUE – DIRESA TUMBES </a:t>
            </a:r>
          </a:p>
          <a:p>
            <a:r>
              <a:rPr lang="es-PE" sz="1200" b="1" i="1" dirty="0">
                <a:solidFill>
                  <a:srgbClr val="FF0000"/>
                </a:solidFill>
              </a:rPr>
              <a:t>                </a:t>
            </a:r>
          </a:p>
        </p:txBody>
      </p:sp>
      <p:graphicFrame>
        <p:nvGraphicFramePr>
          <p:cNvPr id="4" name="Objeto 3">
            <a:extLst>
              <a:ext uri="{FF2B5EF4-FFF2-40B4-BE49-F238E27FC236}">
                <a16:creationId xmlns:a16="http://schemas.microsoft.com/office/drawing/2014/main" id="{F50C7219-9641-4F54-B196-6B5CD0B28543}"/>
              </a:ext>
            </a:extLst>
          </p:cNvPr>
          <p:cNvGraphicFramePr>
            <a:graphicFrameLocks noChangeAspect="1"/>
          </p:cNvGraphicFramePr>
          <p:nvPr>
            <p:extLst>
              <p:ext uri="{D42A27DB-BD31-4B8C-83A1-F6EECF244321}">
                <p14:modId xmlns:p14="http://schemas.microsoft.com/office/powerpoint/2010/main" val="1671529413"/>
              </p:ext>
            </p:extLst>
          </p:nvPr>
        </p:nvGraphicFramePr>
        <p:xfrm>
          <a:off x="5432680" y="2181774"/>
          <a:ext cx="7087829" cy="3806650"/>
        </p:xfrm>
        <a:graphic>
          <a:graphicData uri="http://schemas.openxmlformats.org/presentationml/2006/ole">
            <mc:AlternateContent xmlns:mc="http://schemas.openxmlformats.org/markup-compatibility/2006">
              <mc:Choice xmlns:v="urn:schemas-microsoft-com:vml" Requires="v">
                <p:oleObj spid="_x0000_s17506" name="Worksheet" r:id="rId3" imgW="14916030" imgH="8010425" progId="Excel.Sheet.12">
                  <p:link updateAutomatic="1"/>
                </p:oleObj>
              </mc:Choice>
              <mc:Fallback>
                <p:oleObj name="Worksheet" r:id="rId3" imgW="14916030" imgH="8010425" progId="Excel.Sheet.12">
                  <p:link updateAutomatic="1"/>
                  <p:pic>
                    <p:nvPicPr>
                      <p:cNvPr id="0" name=""/>
                      <p:cNvPicPr/>
                      <p:nvPr/>
                    </p:nvPicPr>
                    <p:blipFill>
                      <a:blip r:embed="rId4"/>
                      <a:stretch>
                        <a:fillRect/>
                      </a:stretch>
                    </p:blipFill>
                    <p:spPr>
                      <a:xfrm>
                        <a:off x="5432680" y="2181774"/>
                        <a:ext cx="7087829" cy="3806650"/>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18304F80-5940-4ABF-96BE-489D98BAB3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30" y="696449"/>
            <a:ext cx="5316071" cy="3956024"/>
          </a:xfrm>
          <a:prstGeom prst="rect">
            <a:avLst/>
          </a:prstGeom>
        </p:spPr>
      </p:pic>
    </p:spTree>
    <p:extLst>
      <p:ext uri="{BB962C8B-B14F-4D97-AF65-F5344CB8AC3E}">
        <p14:creationId xmlns:p14="http://schemas.microsoft.com/office/powerpoint/2010/main" val="354133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VIRUS VIRUELA DEL MONO - 2024</a:t>
            </a:r>
            <a:br>
              <a:rPr lang="es-PE" sz="4000" b="1" dirty="0">
                <a:solidFill>
                  <a:schemeClr val="bg1"/>
                </a:solidFill>
              </a:rPr>
            </a:br>
            <a:r>
              <a:rPr lang="es-PE" sz="3600" b="1" dirty="0">
                <a:solidFill>
                  <a:schemeClr val="bg1"/>
                </a:solidFill>
              </a:rPr>
              <a:t>REGION TUMBES –  SE (51)</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417667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19D4F-349C-659E-2A13-12163A6BD8CF}"/>
              </a:ext>
            </a:extLst>
          </p:cNvPr>
          <p:cNvSpPr txBox="1">
            <a:spLocks/>
          </p:cNvSpPr>
          <p:nvPr/>
        </p:nvSpPr>
        <p:spPr>
          <a:xfrm>
            <a:off x="1" y="11249"/>
            <a:ext cx="12192000" cy="513581"/>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800" b="1" dirty="0">
                <a:solidFill>
                  <a:schemeClr val="bg1"/>
                </a:solidFill>
              </a:rPr>
              <a:t>VIRUS DE VIRUELA DEL MONO </a:t>
            </a:r>
          </a:p>
          <a:p>
            <a:pPr algn="ctr"/>
            <a:r>
              <a:rPr lang="es-PE" sz="1800" b="1" dirty="0">
                <a:solidFill>
                  <a:schemeClr val="bg1"/>
                </a:solidFill>
              </a:rPr>
              <a:t>REGION TUMBES  SE 51/2024</a:t>
            </a:r>
          </a:p>
        </p:txBody>
      </p:sp>
      <p:sp>
        <p:nvSpPr>
          <p:cNvPr id="11" name="Título 1">
            <a:extLst>
              <a:ext uri="{FF2B5EF4-FFF2-40B4-BE49-F238E27FC236}">
                <a16:creationId xmlns:a16="http://schemas.microsoft.com/office/drawing/2014/main" id="{2AE1BFBF-6C28-C74B-B2AB-EE7BCD0824AA}"/>
              </a:ext>
            </a:extLst>
          </p:cNvPr>
          <p:cNvSpPr txBox="1">
            <a:spLocks/>
          </p:cNvSpPr>
          <p:nvPr/>
        </p:nvSpPr>
        <p:spPr>
          <a:xfrm>
            <a:off x="6746462" y="6650186"/>
            <a:ext cx="5879444" cy="304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sp>
        <p:nvSpPr>
          <p:cNvPr id="3" name="Text Box 2">
            <a:extLst>
              <a:ext uri="{FF2B5EF4-FFF2-40B4-BE49-F238E27FC236}">
                <a16:creationId xmlns:a16="http://schemas.microsoft.com/office/drawing/2014/main" id="{58A2721C-9108-7C38-4020-9CD8BD1F667A}"/>
              </a:ext>
            </a:extLst>
          </p:cNvPr>
          <p:cNvSpPr txBox="1">
            <a:spLocks noChangeArrowheads="1"/>
          </p:cNvSpPr>
          <p:nvPr/>
        </p:nvSpPr>
        <p:spPr bwMode="auto">
          <a:xfrm>
            <a:off x="391058" y="1625358"/>
            <a:ext cx="11099100" cy="3283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s-PE" altLang="es-PE" sz="6600" b="1" dirty="0"/>
              <a:t>A</a:t>
            </a:r>
            <a:r>
              <a:rPr kumimoji="0" lang="es-PE" altLang="es-PE" sz="6600" b="1" i="0" u="none" strike="noStrike" cap="none" normalizeH="0" baseline="0" dirty="0">
                <a:ln>
                  <a:noFill/>
                </a:ln>
                <a:solidFill>
                  <a:schemeClr val="tx1"/>
                </a:solidFill>
                <a:effectLst/>
              </a:rPr>
              <a:t> la SE 51 – 2024 NO se han reportado casos </a:t>
            </a:r>
            <a:r>
              <a:rPr lang="es-PE" altLang="es-PE" sz="6600" b="1" dirty="0"/>
              <a:t>del Virus de Viruela del Mono</a:t>
            </a:r>
            <a:endParaRPr kumimoji="0" lang="es-PE" altLang="es-PE" sz="66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169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MALARIA - 2024</a:t>
            </a:r>
            <a:br>
              <a:rPr lang="es-PE" sz="4000" b="1" dirty="0">
                <a:solidFill>
                  <a:schemeClr val="bg1"/>
                </a:solidFill>
              </a:rPr>
            </a:br>
            <a:r>
              <a:rPr lang="es-PE" sz="3600" b="1" dirty="0">
                <a:solidFill>
                  <a:schemeClr val="bg1"/>
                </a:solidFill>
              </a:rPr>
              <a:t>REGION TUMBES   SE (51)</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320911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3EFF8-8095-4AE4-832E-E7539EC96159}"/>
              </a:ext>
            </a:extLst>
          </p:cNvPr>
          <p:cNvSpPr txBox="1">
            <a:spLocks/>
          </p:cNvSpPr>
          <p:nvPr/>
        </p:nvSpPr>
        <p:spPr>
          <a:xfrm>
            <a:off x="82645" y="5553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MALARIA - 2024</a:t>
            </a:r>
            <a:br>
              <a:rPr lang="es-PE" sz="4000" b="1" dirty="0">
                <a:solidFill>
                  <a:schemeClr val="bg1"/>
                </a:solidFill>
              </a:rPr>
            </a:br>
            <a:r>
              <a:rPr lang="es-PE" sz="3600" b="1" dirty="0">
                <a:solidFill>
                  <a:schemeClr val="bg1"/>
                </a:solidFill>
              </a:rPr>
              <a:t>REGION TUMBES –  SE (51)</a:t>
            </a:r>
          </a:p>
          <a:p>
            <a:pPr algn="ctr"/>
            <a:endParaRPr lang="es-PE" sz="3600" b="1" dirty="0">
              <a:solidFill>
                <a:schemeClr val="bg1"/>
              </a:solidFill>
            </a:endParaRPr>
          </a:p>
        </p:txBody>
      </p:sp>
      <p:sp>
        <p:nvSpPr>
          <p:cNvPr id="9" name="Título 1">
            <a:extLst>
              <a:ext uri="{FF2B5EF4-FFF2-40B4-BE49-F238E27FC236}">
                <a16:creationId xmlns:a16="http://schemas.microsoft.com/office/drawing/2014/main" id="{65ABE4AC-A94C-40E4-809D-558A2D552EE3}"/>
              </a:ext>
            </a:extLst>
          </p:cNvPr>
          <p:cNvSpPr txBox="1">
            <a:spLocks/>
          </p:cNvSpPr>
          <p:nvPr/>
        </p:nvSpPr>
        <p:spPr>
          <a:xfrm>
            <a:off x="79739" y="6748114"/>
            <a:ext cx="5879444" cy="19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sp>
        <p:nvSpPr>
          <p:cNvPr id="4" name="Text Box 2">
            <a:extLst>
              <a:ext uri="{FF2B5EF4-FFF2-40B4-BE49-F238E27FC236}">
                <a16:creationId xmlns:a16="http://schemas.microsoft.com/office/drawing/2014/main" id="{4B526D98-E38F-477E-647E-9620C9500A13}"/>
              </a:ext>
            </a:extLst>
          </p:cNvPr>
          <p:cNvSpPr txBox="1">
            <a:spLocks noChangeArrowheads="1"/>
          </p:cNvSpPr>
          <p:nvPr/>
        </p:nvSpPr>
        <p:spPr bwMode="auto">
          <a:xfrm>
            <a:off x="391058" y="1625358"/>
            <a:ext cx="11099100" cy="3283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s-PE" altLang="es-PE" sz="6600" b="1" dirty="0"/>
              <a:t>A</a:t>
            </a:r>
            <a:r>
              <a:rPr kumimoji="0" lang="es-PE" altLang="es-PE" sz="6600" b="1" i="0" u="none" strike="noStrike" cap="none" normalizeH="0" baseline="0" dirty="0">
                <a:ln>
                  <a:noFill/>
                </a:ln>
                <a:solidFill>
                  <a:schemeClr val="tx1"/>
                </a:solidFill>
                <a:effectLst/>
              </a:rPr>
              <a:t> la SE 51 – 2024 NO se han reportado casos </a:t>
            </a:r>
            <a:r>
              <a:rPr lang="es-PE" altLang="es-PE" sz="6600" b="1" dirty="0"/>
              <a:t>de Malaria</a:t>
            </a:r>
            <a:endParaRPr kumimoji="0" lang="es-PE" altLang="es-PE" sz="66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5621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- 2024</a:t>
            </a:r>
            <a:br>
              <a:rPr lang="es-PE" sz="4000" b="1" dirty="0">
                <a:solidFill>
                  <a:schemeClr val="bg1"/>
                </a:solidFill>
              </a:rPr>
            </a:br>
            <a:r>
              <a:rPr lang="es-PE" sz="3600" b="1" dirty="0">
                <a:solidFill>
                  <a:schemeClr val="bg1"/>
                </a:solidFill>
              </a:rPr>
              <a:t>REGION TUMBES –  SE (01-51)</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998236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CHIKUNGUNYA - 2024</a:t>
            </a:r>
            <a:br>
              <a:rPr lang="es-PE" sz="4000" b="1" dirty="0">
                <a:solidFill>
                  <a:schemeClr val="bg1"/>
                </a:solidFill>
              </a:rPr>
            </a:br>
            <a:r>
              <a:rPr lang="es-PE" sz="3600" b="1" dirty="0">
                <a:solidFill>
                  <a:schemeClr val="bg1"/>
                </a:solidFill>
              </a:rPr>
              <a:t>REGION TUMBES –  SE (01-51)</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84574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168" y="124107"/>
            <a:ext cx="12063663" cy="680209"/>
          </a:xfrm>
          <a:solidFill>
            <a:srgbClr val="FF0000"/>
          </a:solidFill>
        </p:spPr>
        <p:txBody>
          <a:bodyPr>
            <a:noAutofit/>
          </a:bodyPr>
          <a:lstStyle/>
          <a:p>
            <a:pPr algn="ctr"/>
            <a:r>
              <a:rPr lang="es-PE" sz="2400" b="1" dirty="0">
                <a:solidFill>
                  <a:schemeClr val="bg1"/>
                </a:solidFill>
              </a:rPr>
              <a:t>TASAS DE INCIDENCIA ACUMULADA (TIA) Y CASOS ACUMULADOS DE FIEBRE POR VIRUS CHIKUNGUNYA – REGION TUMBES SE 01-51/2024</a:t>
            </a:r>
          </a:p>
        </p:txBody>
      </p:sp>
      <p:sp>
        <p:nvSpPr>
          <p:cNvPr id="7" name="Título 1">
            <a:extLst>
              <a:ext uri="{FF2B5EF4-FFF2-40B4-BE49-F238E27FC236}">
                <a16:creationId xmlns:a16="http://schemas.microsoft.com/office/drawing/2014/main" id="{FD3C33ED-FFE0-48E6-BCAF-023D668EE40B}"/>
              </a:ext>
            </a:extLst>
          </p:cNvPr>
          <p:cNvSpPr txBox="1">
            <a:spLocks/>
          </p:cNvSpPr>
          <p:nvPr/>
        </p:nvSpPr>
        <p:spPr>
          <a:xfrm>
            <a:off x="222847" y="6635837"/>
            <a:ext cx="7517144" cy="3193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a:t>
            </a:r>
          </a:p>
        </p:txBody>
      </p:sp>
      <p:sp>
        <p:nvSpPr>
          <p:cNvPr id="5" name="Text Box 2">
            <a:extLst>
              <a:ext uri="{FF2B5EF4-FFF2-40B4-BE49-F238E27FC236}">
                <a16:creationId xmlns:a16="http://schemas.microsoft.com/office/drawing/2014/main" id="{FA2B5918-7E23-301A-49BF-B9A9FAE0A965}"/>
              </a:ext>
            </a:extLst>
          </p:cNvPr>
          <p:cNvSpPr txBox="1">
            <a:spLocks noChangeArrowheads="1"/>
          </p:cNvSpPr>
          <p:nvPr/>
        </p:nvSpPr>
        <p:spPr bwMode="auto">
          <a:xfrm>
            <a:off x="7602189" y="4695925"/>
            <a:ext cx="3707645" cy="316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b="1" i="0" u="none" strike="noStrike" cap="none" normalizeH="0" baseline="0" dirty="0">
                <a:ln>
                  <a:noFill/>
                </a:ln>
                <a:solidFill>
                  <a:schemeClr val="tx1"/>
                </a:solidFill>
                <a:effectLst/>
              </a:rPr>
              <a:t>Tipo de </a:t>
            </a:r>
            <a:r>
              <a:rPr kumimoji="0" lang="es-PE" altLang="es-PE" sz="1400" b="1" i="0" u="none" strike="noStrike" cap="none" normalizeH="0" baseline="0" dirty="0" err="1">
                <a:ln>
                  <a:noFill/>
                </a:ln>
                <a:solidFill>
                  <a:schemeClr val="tx1"/>
                </a:solidFill>
                <a:effectLst/>
              </a:rPr>
              <a:t>Dx</a:t>
            </a:r>
            <a:endParaRPr kumimoji="0" lang="es-PE" altLang="es-PE" sz="1400" b="0" i="0" u="none" strike="noStrike" cap="none" normalizeH="0" baseline="0" dirty="0">
              <a:ln>
                <a:noFill/>
              </a:ln>
              <a:solidFill>
                <a:schemeClr val="tx1"/>
              </a:solidFill>
              <a:effectLst/>
            </a:endParaRPr>
          </a:p>
        </p:txBody>
      </p:sp>
      <p:sp>
        <p:nvSpPr>
          <p:cNvPr id="9" name="Text Box 2">
            <a:extLst>
              <a:ext uri="{FF2B5EF4-FFF2-40B4-BE49-F238E27FC236}">
                <a16:creationId xmlns:a16="http://schemas.microsoft.com/office/drawing/2014/main" id="{5F5379AA-F595-DBC2-2E1D-90F3CC1B37D8}"/>
              </a:ext>
            </a:extLst>
          </p:cNvPr>
          <p:cNvSpPr txBox="1">
            <a:spLocks noChangeArrowheads="1"/>
          </p:cNvSpPr>
          <p:nvPr/>
        </p:nvSpPr>
        <p:spPr bwMode="auto">
          <a:xfrm>
            <a:off x="4385497" y="4804788"/>
            <a:ext cx="3707645" cy="316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b="1" i="0" u="none" strike="noStrike" cap="none" normalizeH="0" baseline="0" dirty="0">
                <a:ln>
                  <a:noFill/>
                </a:ln>
                <a:solidFill>
                  <a:schemeClr val="tx1"/>
                </a:solidFill>
                <a:effectLst/>
              </a:rPr>
              <a:t>Grupos de Edad </a:t>
            </a:r>
            <a:endParaRPr kumimoji="0" lang="es-PE" altLang="es-PE" sz="1400" b="0" i="0" u="none" strike="noStrike" cap="none" normalizeH="0" baseline="0" dirty="0">
              <a:ln>
                <a:noFill/>
              </a:ln>
              <a:solidFill>
                <a:schemeClr val="tx1"/>
              </a:solidFill>
              <a:effectLst/>
            </a:endParaRPr>
          </a:p>
        </p:txBody>
      </p:sp>
      <p:sp>
        <p:nvSpPr>
          <p:cNvPr id="13" name="Text Box 2">
            <a:extLst>
              <a:ext uri="{FF2B5EF4-FFF2-40B4-BE49-F238E27FC236}">
                <a16:creationId xmlns:a16="http://schemas.microsoft.com/office/drawing/2014/main" id="{3C6FF963-F168-F549-FA87-DB667EC4ABA6}"/>
              </a:ext>
            </a:extLst>
          </p:cNvPr>
          <p:cNvSpPr txBox="1">
            <a:spLocks noChangeArrowheads="1"/>
          </p:cNvSpPr>
          <p:nvPr/>
        </p:nvSpPr>
        <p:spPr bwMode="auto">
          <a:xfrm>
            <a:off x="64168" y="988340"/>
            <a:ext cx="2190037" cy="607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01-51/2024 </a:t>
            </a:r>
            <a:r>
              <a:rPr kumimoji="0" lang="es-PE" altLang="es-PE" sz="1100" i="0" u="none" strike="noStrike" cap="none" normalizeH="0" baseline="0" dirty="0">
                <a:ln>
                  <a:noFill/>
                </a:ln>
                <a:effectLst/>
              </a:rPr>
              <a:t>de Fiebre por virus </a:t>
            </a:r>
            <a:r>
              <a:rPr kumimoji="0" lang="es-PE" altLang="es-PE" sz="1100" i="0" u="none" strike="noStrike" cap="none" normalizeH="0" baseline="0" dirty="0" err="1">
                <a:ln>
                  <a:noFill/>
                </a:ln>
                <a:effectLst/>
              </a:rPr>
              <a:t>Chikungunya</a:t>
            </a:r>
            <a:r>
              <a:rPr kumimoji="0" lang="es-PE" altLang="es-PE" sz="1100" i="0" u="none" strike="noStrike" cap="none" normalizeH="0" baseline="0" dirty="0">
                <a:ln>
                  <a:noFill/>
                </a:ln>
                <a:effectLst/>
              </a:rPr>
              <a:t> - Región Tumbes</a:t>
            </a:r>
            <a:endParaRPr kumimoji="0" lang="es-PE" altLang="es-PE" sz="3200" i="0" u="none" strike="noStrike" cap="none" normalizeH="0" baseline="0" dirty="0">
              <a:ln>
                <a:noFill/>
              </a:ln>
              <a:effectLst/>
            </a:endParaRPr>
          </a:p>
        </p:txBody>
      </p:sp>
      <p:sp>
        <p:nvSpPr>
          <p:cNvPr id="14" name="Text Box 2">
            <a:extLst>
              <a:ext uri="{FF2B5EF4-FFF2-40B4-BE49-F238E27FC236}">
                <a16:creationId xmlns:a16="http://schemas.microsoft.com/office/drawing/2014/main" id="{88BFC15A-ABAF-618C-DF4B-620FA12F8EB3}"/>
              </a:ext>
            </a:extLst>
          </p:cNvPr>
          <p:cNvSpPr txBox="1">
            <a:spLocks noChangeArrowheads="1"/>
          </p:cNvSpPr>
          <p:nvPr/>
        </p:nvSpPr>
        <p:spPr bwMode="auto">
          <a:xfrm>
            <a:off x="5305830" y="1067292"/>
            <a:ext cx="2712103" cy="754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según 03 última semanas epidemiológicas (48-50/2024) </a:t>
            </a:r>
            <a:r>
              <a:rPr kumimoji="0" lang="es-PE" altLang="es-PE" sz="1100" i="0" u="none" strike="noStrike" cap="none" normalizeH="0" baseline="0" dirty="0">
                <a:ln>
                  <a:noFill/>
                </a:ln>
                <a:effectLst/>
              </a:rPr>
              <a:t>de Fiebre por virus </a:t>
            </a:r>
            <a:r>
              <a:rPr kumimoji="0" lang="es-PE" altLang="es-PE" sz="1100" i="0" u="none" strike="noStrike" cap="none" normalizeH="0" baseline="0" dirty="0" err="1">
                <a:ln>
                  <a:noFill/>
                </a:ln>
                <a:effectLst/>
              </a:rPr>
              <a:t>Chikungunya</a:t>
            </a:r>
            <a:r>
              <a:rPr kumimoji="0" lang="es-PE" altLang="es-PE" sz="1100" i="0" u="none" strike="noStrike" cap="none" normalizeH="0" baseline="0" dirty="0">
                <a:ln>
                  <a:noFill/>
                </a:ln>
                <a:effectLst/>
              </a:rPr>
              <a:t> - Región Tumbes</a:t>
            </a:r>
            <a:endParaRPr kumimoji="0" lang="es-PE" altLang="es-PE" sz="3200" i="0" u="none" strike="noStrike" cap="none" normalizeH="0" baseline="0" dirty="0">
              <a:ln>
                <a:noFill/>
              </a:ln>
              <a:effectLst/>
            </a:endParaRPr>
          </a:p>
        </p:txBody>
      </p:sp>
      <p:graphicFrame>
        <p:nvGraphicFramePr>
          <p:cNvPr id="3" name="Objeto 2">
            <a:extLst>
              <a:ext uri="{FF2B5EF4-FFF2-40B4-BE49-F238E27FC236}">
                <a16:creationId xmlns:a16="http://schemas.microsoft.com/office/drawing/2014/main" id="{0517867C-36FF-FE72-9DE5-56F6DE07CD8C}"/>
              </a:ext>
            </a:extLst>
          </p:cNvPr>
          <p:cNvGraphicFramePr>
            <a:graphicFrameLocks noChangeAspect="1"/>
          </p:cNvGraphicFramePr>
          <p:nvPr>
            <p:extLst>
              <p:ext uri="{D42A27DB-BD31-4B8C-83A1-F6EECF244321}">
                <p14:modId xmlns:p14="http://schemas.microsoft.com/office/powerpoint/2010/main" val="4165768843"/>
              </p:ext>
            </p:extLst>
          </p:nvPr>
        </p:nvGraphicFramePr>
        <p:xfrm>
          <a:off x="4873648" y="5109893"/>
          <a:ext cx="2731341" cy="1400175"/>
        </p:xfrm>
        <a:graphic>
          <a:graphicData uri="http://schemas.openxmlformats.org/presentationml/2006/ole">
            <mc:AlternateContent xmlns:mc="http://schemas.openxmlformats.org/markup-compatibility/2006">
              <mc:Choice xmlns:v="urn:schemas-microsoft-com:vml" Requires="v">
                <p:oleObj spid="_x0000_s9646" name="Macro-Enabled Worksheet" r:id="rId3" imgW="2857452" imgH="1533454" progId="Excel.SheetMacroEnabled.12">
                  <p:link updateAutomatic="1"/>
                </p:oleObj>
              </mc:Choice>
              <mc:Fallback>
                <p:oleObj name="Macro-Enabled Worksheet" r:id="rId3" imgW="2857452" imgH="1533454" progId="Excel.SheetMacroEnabled.12">
                  <p:link updateAutomatic="1"/>
                  <p:pic>
                    <p:nvPicPr>
                      <p:cNvPr id="3" name="Objeto 2">
                        <a:extLst>
                          <a:ext uri="{FF2B5EF4-FFF2-40B4-BE49-F238E27FC236}">
                            <a16:creationId xmlns:a16="http://schemas.microsoft.com/office/drawing/2014/main" id="{0517867C-36FF-FE72-9DE5-56F6DE07CD8C}"/>
                          </a:ext>
                        </a:extLst>
                      </p:cNvPr>
                      <p:cNvPicPr/>
                      <p:nvPr/>
                    </p:nvPicPr>
                    <p:blipFill>
                      <a:blip r:embed="rId4"/>
                      <a:stretch>
                        <a:fillRect/>
                      </a:stretch>
                    </p:blipFill>
                    <p:spPr>
                      <a:xfrm>
                        <a:off x="4873648" y="5109893"/>
                        <a:ext cx="2731341" cy="140017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0EADA81C-146D-2E1F-BCA9-1FEA49EBD542}"/>
              </a:ext>
            </a:extLst>
          </p:cNvPr>
          <p:cNvGraphicFramePr>
            <a:graphicFrameLocks noChangeAspect="1"/>
          </p:cNvGraphicFramePr>
          <p:nvPr>
            <p:extLst>
              <p:ext uri="{D42A27DB-BD31-4B8C-83A1-F6EECF244321}">
                <p14:modId xmlns:p14="http://schemas.microsoft.com/office/powerpoint/2010/main" val="487977897"/>
              </p:ext>
            </p:extLst>
          </p:nvPr>
        </p:nvGraphicFramePr>
        <p:xfrm>
          <a:off x="8340725" y="5167313"/>
          <a:ext cx="3074988" cy="1550987"/>
        </p:xfrm>
        <a:graphic>
          <a:graphicData uri="http://schemas.openxmlformats.org/presentationml/2006/ole">
            <mc:AlternateContent xmlns:mc="http://schemas.openxmlformats.org/markup-compatibility/2006">
              <mc:Choice xmlns:v="urn:schemas-microsoft-com:vml" Requires="v">
                <p:oleObj spid="_x0000_s9647" name="Macro-Enabled Worksheet" r:id="rId5" imgW="4705422" imgH="2028996" progId="Excel.SheetMacroEnabled.12">
                  <p:link updateAutomatic="1"/>
                </p:oleObj>
              </mc:Choice>
              <mc:Fallback>
                <p:oleObj name="Macro-Enabled Worksheet" r:id="rId5" imgW="4705422" imgH="2028996" progId="Excel.SheetMacroEnabled.12">
                  <p:link updateAutomatic="1"/>
                  <p:pic>
                    <p:nvPicPr>
                      <p:cNvPr id="6" name="Objeto 5">
                        <a:extLst>
                          <a:ext uri="{FF2B5EF4-FFF2-40B4-BE49-F238E27FC236}">
                            <a16:creationId xmlns:a16="http://schemas.microsoft.com/office/drawing/2014/main" id="{0EADA81C-146D-2E1F-BCA9-1FEA49EBD542}"/>
                          </a:ext>
                        </a:extLst>
                      </p:cNvPr>
                      <p:cNvPicPr/>
                      <p:nvPr/>
                    </p:nvPicPr>
                    <p:blipFill>
                      <a:blip r:embed="rId6"/>
                      <a:stretch>
                        <a:fillRect/>
                      </a:stretch>
                    </p:blipFill>
                    <p:spPr>
                      <a:xfrm>
                        <a:off x="8340725" y="5167313"/>
                        <a:ext cx="3074988" cy="1550987"/>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id="{9F48223A-5975-0A9F-351D-13E956E4F96C}"/>
              </a:ext>
            </a:extLst>
          </p:cNvPr>
          <p:cNvPicPr>
            <a:picLocks noChangeAspect="1"/>
          </p:cNvPicPr>
          <p:nvPr/>
        </p:nvPicPr>
        <p:blipFill>
          <a:blip r:embed="rId7"/>
          <a:stretch>
            <a:fillRect/>
          </a:stretch>
        </p:blipFill>
        <p:spPr>
          <a:xfrm>
            <a:off x="155770" y="1204395"/>
            <a:ext cx="5076000" cy="3424226"/>
          </a:xfrm>
          <a:prstGeom prst="rect">
            <a:avLst/>
          </a:prstGeom>
        </p:spPr>
      </p:pic>
      <p:pic>
        <p:nvPicPr>
          <p:cNvPr id="11" name="Imagen 10">
            <a:extLst>
              <a:ext uri="{FF2B5EF4-FFF2-40B4-BE49-F238E27FC236}">
                <a16:creationId xmlns:a16="http://schemas.microsoft.com/office/drawing/2014/main" id="{AB16CB9D-5858-9B6D-9DD3-61BE42C3F503}"/>
              </a:ext>
            </a:extLst>
          </p:cNvPr>
          <p:cNvPicPr>
            <a:picLocks noChangeAspect="1"/>
          </p:cNvPicPr>
          <p:nvPr/>
        </p:nvPicPr>
        <p:blipFill>
          <a:blip r:embed="rId8"/>
          <a:stretch>
            <a:fillRect/>
          </a:stretch>
        </p:blipFill>
        <p:spPr>
          <a:xfrm>
            <a:off x="6239319" y="1210572"/>
            <a:ext cx="4568400" cy="3222479"/>
          </a:xfrm>
          <a:prstGeom prst="rect">
            <a:avLst/>
          </a:prstGeom>
        </p:spPr>
      </p:pic>
      <p:graphicFrame>
        <p:nvGraphicFramePr>
          <p:cNvPr id="10" name="Objeto 9">
            <a:extLst>
              <a:ext uri="{FF2B5EF4-FFF2-40B4-BE49-F238E27FC236}">
                <a16:creationId xmlns:a16="http://schemas.microsoft.com/office/drawing/2014/main" id="{0BF63A7F-235F-6A20-DA63-E9B3EB3E7EB1}"/>
              </a:ext>
            </a:extLst>
          </p:cNvPr>
          <p:cNvGraphicFramePr>
            <a:graphicFrameLocks noChangeAspect="1"/>
          </p:cNvGraphicFramePr>
          <p:nvPr>
            <p:extLst>
              <p:ext uri="{D42A27DB-BD31-4B8C-83A1-F6EECF244321}">
                <p14:modId xmlns:p14="http://schemas.microsoft.com/office/powerpoint/2010/main" val="3738552581"/>
              </p:ext>
            </p:extLst>
          </p:nvPr>
        </p:nvGraphicFramePr>
        <p:xfrm>
          <a:off x="2711355" y="4154921"/>
          <a:ext cx="2027699" cy="744869"/>
        </p:xfrm>
        <a:graphic>
          <a:graphicData uri="http://schemas.openxmlformats.org/presentationml/2006/ole">
            <mc:AlternateContent xmlns:mc="http://schemas.openxmlformats.org/markup-compatibility/2006">
              <mc:Choice xmlns:v="urn:schemas-microsoft-com:vml" Requires="v">
                <p:oleObj spid="_x0000_s9648" name="Macro-Enabled Worksheet" r:id="rId9" imgW="2333733" imgH="857122" progId="Excel.SheetMacroEnabled.12">
                  <p:link updateAutomatic="1"/>
                </p:oleObj>
              </mc:Choice>
              <mc:Fallback>
                <p:oleObj name="Macro-Enabled Worksheet" r:id="rId9" imgW="2333733" imgH="857122" progId="Excel.SheetMacroEnabled.12">
                  <p:link updateAutomatic="1"/>
                  <p:pic>
                    <p:nvPicPr>
                      <p:cNvPr id="0" name=""/>
                      <p:cNvPicPr/>
                      <p:nvPr/>
                    </p:nvPicPr>
                    <p:blipFill>
                      <a:blip r:embed="rId10"/>
                      <a:stretch>
                        <a:fillRect/>
                      </a:stretch>
                    </p:blipFill>
                    <p:spPr>
                      <a:xfrm>
                        <a:off x="2711355" y="4154921"/>
                        <a:ext cx="2027699" cy="744869"/>
                      </a:xfrm>
                      <a:prstGeom prst="rect">
                        <a:avLst/>
                      </a:prstGeom>
                    </p:spPr>
                  </p:pic>
                </p:oleObj>
              </mc:Fallback>
            </mc:AlternateContent>
          </a:graphicData>
        </a:graphic>
      </p:graphicFrame>
      <p:graphicFrame>
        <p:nvGraphicFramePr>
          <p:cNvPr id="17" name="Objeto 16">
            <a:extLst>
              <a:ext uri="{FF2B5EF4-FFF2-40B4-BE49-F238E27FC236}">
                <a16:creationId xmlns:a16="http://schemas.microsoft.com/office/drawing/2014/main" id="{486E8562-21A1-51A1-86E6-F172E372ADBF}"/>
              </a:ext>
            </a:extLst>
          </p:cNvPr>
          <p:cNvGraphicFramePr>
            <a:graphicFrameLocks noChangeAspect="1"/>
          </p:cNvGraphicFramePr>
          <p:nvPr>
            <p:extLst>
              <p:ext uri="{D42A27DB-BD31-4B8C-83A1-F6EECF244321}">
                <p14:modId xmlns:p14="http://schemas.microsoft.com/office/powerpoint/2010/main" val="2369610574"/>
              </p:ext>
            </p:extLst>
          </p:nvPr>
        </p:nvGraphicFramePr>
        <p:xfrm>
          <a:off x="9725629" y="3872591"/>
          <a:ext cx="1903243" cy="725813"/>
        </p:xfrm>
        <a:graphic>
          <a:graphicData uri="http://schemas.openxmlformats.org/presentationml/2006/ole">
            <mc:AlternateContent xmlns:mc="http://schemas.openxmlformats.org/markup-compatibility/2006">
              <mc:Choice xmlns:v="urn:schemas-microsoft-com:vml" Requires="v">
                <p:oleObj spid="_x0000_s9649" name="Macro-Enabled Worksheet" r:id="rId11" imgW="2247852" imgH="857122" progId="Excel.SheetMacroEnabled.12">
                  <p:link updateAutomatic="1"/>
                </p:oleObj>
              </mc:Choice>
              <mc:Fallback>
                <p:oleObj name="Macro-Enabled Worksheet" r:id="rId11" imgW="2247852" imgH="857122" progId="Excel.SheetMacroEnabled.12">
                  <p:link updateAutomatic="1"/>
                  <p:pic>
                    <p:nvPicPr>
                      <p:cNvPr id="0" name=""/>
                      <p:cNvPicPr/>
                      <p:nvPr/>
                    </p:nvPicPr>
                    <p:blipFill>
                      <a:blip r:embed="rId12"/>
                      <a:stretch>
                        <a:fillRect/>
                      </a:stretch>
                    </p:blipFill>
                    <p:spPr>
                      <a:xfrm>
                        <a:off x="9725629" y="3872591"/>
                        <a:ext cx="1903243" cy="725813"/>
                      </a:xfrm>
                      <a:prstGeom prst="rect">
                        <a:avLst/>
                      </a:prstGeom>
                    </p:spPr>
                  </p:pic>
                </p:oleObj>
              </mc:Fallback>
            </mc:AlternateContent>
          </a:graphicData>
        </a:graphic>
      </p:graphicFrame>
    </p:spTree>
    <p:extLst>
      <p:ext uri="{BB962C8B-B14F-4D97-AF65-F5344CB8AC3E}">
        <p14:creationId xmlns:p14="http://schemas.microsoft.com/office/powerpoint/2010/main" val="2844692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LEPTOSPIROSIS - 2024</a:t>
            </a:r>
            <a:br>
              <a:rPr lang="es-PE" sz="4000" b="1" dirty="0">
                <a:solidFill>
                  <a:schemeClr val="bg1"/>
                </a:solidFill>
              </a:rPr>
            </a:br>
            <a:r>
              <a:rPr lang="es-PE" sz="3600" b="1" dirty="0">
                <a:solidFill>
                  <a:schemeClr val="bg1"/>
                </a:solidFill>
              </a:rPr>
              <a:t>REGION TUMBES –  SE (01-51)</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307931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380"/>
            <a:ext cx="12192000" cy="781032"/>
          </a:xfrm>
          <a:solidFill>
            <a:srgbClr val="FF0000"/>
          </a:solidFill>
        </p:spPr>
        <p:txBody>
          <a:bodyPr>
            <a:normAutofit fontScale="90000"/>
          </a:bodyPr>
          <a:lstStyle/>
          <a:p>
            <a:pPr algn="ctr"/>
            <a:r>
              <a:rPr lang="es-PE" sz="2800" b="1" dirty="0">
                <a:solidFill>
                  <a:schemeClr val="bg1"/>
                </a:solidFill>
              </a:rPr>
              <a:t>TASAS DE INCIDENCIA ACUMULADA (TIA) Y CASOS ACUMULADOS DE LEPTOSPIROSIS  </a:t>
            </a:r>
            <a:br>
              <a:rPr lang="es-PE" sz="2800" b="1" dirty="0">
                <a:solidFill>
                  <a:schemeClr val="bg1"/>
                </a:solidFill>
              </a:rPr>
            </a:br>
            <a:r>
              <a:rPr lang="es-PE" sz="2800" b="1" dirty="0">
                <a:solidFill>
                  <a:schemeClr val="bg1"/>
                </a:solidFill>
              </a:rPr>
              <a:t>REGION TUMBES SE 01-51/2024</a:t>
            </a:r>
          </a:p>
        </p:txBody>
      </p:sp>
      <p:sp>
        <p:nvSpPr>
          <p:cNvPr id="7" name="Título 1">
            <a:extLst>
              <a:ext uri="{FF2B5EF4-FFF2-40B4-BE49-F238E27FC236}">
                <a16:creationId xmlns:a16="http://schemas.microsoft.com/office/drawing/2014/main" id="{3B59993B-944D-4E50-A15D-9BE7530804E2}"/>
              </a:ext>
            </a:extLst>
          </p:cNvPr>
          <p:cNvSpPr txBox="1">
            <a:spLocks/>
          </p:cNvSpPr>
          <p:nvPr/>
        </p:nvSpPr>
        <p:spPr>
          <a:xfrm>
            <a:off x="301752" y="6544752"/>
            <a:ext cx="7215392" cy="4191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050" b="1" i="1" dirty="0">
                <a:solidFill>
                  <a:srgbClr val="FF0000"/>
                </a:solidFill>
              </a:rPr>
              <a:t>FUENTE: NOTI SP WEB – DIRECCION EJECUTIVA DE EPIDEMIOLOGIA – DIRESA TUMBES </a:t>
            </a:r>
          </a:p>
        </p:txBody>
      </p:sp>
      <p:sp>
        <p:nvSpPr>
          <p:cNvPr id="9" name="Text Box 2">
            <a:extLst>
              <a:ext uri="{FF2B5EF4-FFF2-40B4-BE49-F238E27FC236}">
                <a16:creationId xmlns:a16="http://schemas.microsoft.com/office/drawing/2014/main" id="{4E7FE832-7AE6-43FB-B2CA-B7F1584886AF}"/>
              </a:ext>
            </a:extLst>
          </p:cNvPr>
          <p:cNvSpPr txBox="1">
            <a:spLocks noChangeArrowheads="1"/>
          </p:cNvSpPr>
          <p:nvPr/>
        </p:nvSpPr>
        <p:spPr bwMode="auto">
          <a:xfrm>
            <a:off x="5021429" y="1755127"/>
            <a:ext cx="3509923" cy="324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PE"/>
            </a:defPPr>
            <a:lvl1pPr marR="0" lvl="0" indent="0" algn="ctr" eaLnBrk="0" fontAlgn="base" hangingPunct="0">
              <a:lnSpc>
                <a:spcPct val="100000"/>
              </a:lnSpc>
              <a:spcBef>
                <a:spcPct val="0"/>
              </a:spcBef>
              <a:spcAft>
                <a:spcPts val="800"/>
              </a:spcAft>
              <a:buClrTx/>
              <a:buSzTx/>
              <a:buFontTx/>
              <a:buNone/>
              <a:tabLst/>
              <a:defRPr kumimoji="0" sz="1400" i="0" u="none" strike="noStrike" cap="none" normalizeH="0" baseline="0">
                <a:ln>
                  <a:noFill/>
                </a:ln>
                <a:effectLst/>
                <a:latin typeface="Arial Narrow" panose="020B0606020202030204" pitchFamily="34" charset="0"/>
              </a:defRPr>
            </a:lvl1pPr>
          </a:lstStyle>
          <a:p>
            <a:r>
              <a:rPr lang="es-PE" altLang="es-PE" dirty="0"/>
              <a:t>Casos de Leptospirosis según grupo de edad</a:t>
            </a:r>
          </a:p>
        </p:txBody>
      </p:sp>
      <p:sp>
        <p:nvSpPr>
          <p:cNvPr id="13" name="Text Box 2">
            <a:extLst>
              <a:ext uri="{FF2B5EF4-FFF2-40B4-BE49-F238E27FC236}">
                <a16:creationId xmlns:a16="http://schemas.microsoft.com/office/drawing/2014/main" id="{7F0C6AA5-E838-4B67-9B1E-D80F06FA21CD}"/>
              </a:ext>
            </a:extLst>
          </p:cNvPr>
          <p:cNvSpPr txBox="1">
            <a:spLocks noChangeArrowheads="1"/>
          </p:cNvSpPr>
          <p:nvPr/>
        </p:nvSpPr>
        <p:spPr bwMode="auto">
          <a:xfrm>
            <a:off x="-26938" y="1568718"/>
            <a:ext cx="4769268" cy="419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i="0" u="none" strike="noStrike" cap="none" normalizeH="0" baseline="0" dirty="0">
                <a:ln>
                  <a:noFill/>
                </a:ln>
                <a:solidFill>
                  <a:schemeClr val="tx1"/>
                </a:solidFill>
                <a:effectLst/>
                <a:latin typeface="Arial Narrow" panose="020B0606020202030204" pitchFamily="34" charset="0"/>
              </a:rPr>
              <a:t>Tasa de Incidencia y Casos de Leptospirosis según distrito de infección – año 2024</a:t>
            </a:r>
            <a:endParaRPr kumimoji="0" lang="es-PE" altLang="es-PE" sz="1400" i="0" u="none" strike="noStrike" cap="none" normalizeH="0" baseline="0" dirty="0">
              <a:ln>
                <a:noFill/>
              </a:ln>
              <a:solidFill>
                <a:schemeClr val="tx1"/>
              </a:solidFill>
              <a:effectLst/>
              <a:latin typeface="Arial" panose="020B0604020202020204" pitchFamily="34" charset="0"/>
            </a:endParaRPr>
          </a:p>
        </p:txBody>
      </p:sp>
      <p:sp>
        <p:nvSpPr>
          <p:cNvPr id="16" name="CuadroTexto 15">
            <a:extLst>
              <a:ext uri="{FF2B5EF4-FFF2-40B4-BE49-F238E27FC236}">
                <a16:creationId xmlns:a16="http://schemas.microsoft.com/office/drawing/2014/main" id="{F8D0CF15-E556-4C90-8C92-B010BF0FBAD9}"/>
              </a:ext>
            </a:extLst>
          </p:cNvPr>
          <p:cNvSpPr txBox="1"/>
          <p:nvPr/>
        </p:nvSpPr>
        <p:spPr>
          <a:xfrm>
            <a:off x="31672" y="904112"/>
            <a:ext cx="8499680" cy="668763"/>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es-PE"/>
            </a:defPPr>
            <a:lvl1pPr lvl="0" algn="ctr" eaLnBrk="0" fontAlgn="base" hangingPunct="0">
              <a:spcBef>
                <a:spcPct val="0"/>
              </a:spcBef>
              <a:spcAft>
                <a:spcPts val="800"/>
              </a:spcAft>
              <a:defRPr kumimoji="0" sz="1600" b="1" i="0" u="none" strike="noStrike" cap="none" normalizeH="0" baseline="0">
                <a:ln>
                  <a:noFill/>
                </a:ln>
                <a:effectLst/>
              </a:defRPr>
            </a:lvl1pPr>
          </a:lstStyle>
          <a:p>
            <a:pPr algn="just"/>
            <a:r>
              <a:rPr lang="es-ES" dirty="0"/>
              <a:t>A la SE 51 del año 2024 se han registrado 317 casos de leptospirosis, 131 casos confirmados y 186 casos probables a la espera de resultado del Instituto Nacional de Salud (INS).</a:t>
            </a:r>
            <a:endParaRPr lang="es-PE" dirty="0"/>
          </a:p>
        </p:txBody>
      </p:sp>
      <p:graphicFrame>
        <p:nvGraphicFramePr>
          <p:cNvPr id="3" name="Objeto 2">
            <a:extLst>
              <a:ext uri="{FF2B5EF4-FFF2-40B4-BE49-F238E27FC236}">
                <a16:creationId xmlns:a16="http://schemas.microsoft.com/office/drawing/2014/main" id="{10E2624B-D634-424C-45DB-7247F5D5FD53}"/>
              </a:ext>
            </a:extLst>
          </p:cNvPr>
          <p:cNvGraphicFramePr>
            <a:graphicFrameLocks noChangeAspect="1"/>
          </p:cNvGraphicFramePr>
          <p:nvPr>
            <p:extLst>
              <p:ext uri="{D42A27DB-BD31-4B8C-83A1-F6EECF244321}">
                <p14:modId xmlns:p14="http://schemas.microsoft.com/office/powerpoint/2010/main" val="2165227867"/>
              </p:ext>
            </p:extLst>
          </p:nvPr>
        </p:nvGraphicFramePr>
        <p:xfrm>
          <a:off x="119040" y="2164375"/>
          <a:ext cx="4388784" cy="3373851"/>
        </p:xfrm>
        <a:graphic>
          <a:graphicData uri="http://schemas.openxmlformats.org/presentationml/2006/ole">
            <mc:AlternateContent xmlns:mc="http://schemas.openxmlformats.org/markup-compatibility/2006">
              <mc:Choice xmlns:v="urn:schemas-microsoft-com:vml" Requires="v">
                <p:oleObj spid="_x0000_s10598" name="Macro-Enabled Worksheet" r:id="rId3" imgW="5076933" imgH="3905222" progId="Excel.SheetMacroEnabled.12">
                  <p:link updateAutomatic="1"/>
                </p:oleObj>
              </mc:Choice>
              <mc:Fallback>
                <p:oleObj name="Macro-Enabled Worksheet" r:id="rId3" imgW="5076933" imgH="3905222" progId="Excel.SheetMacroEnabled.12">
                  <p:link updateAutomatic="1"/>
                  <p:pic>
                    <p:nvPicPr>
                      <p:cNvPr id="3" name="Objeto 2">
                        <a:extLst>
                          <a:ext uri="{FF2B5EF4-FFF2-40B4-BE49-F238E27FC236}">
                            <a16:creationId xmlns:a16="http://schemas.microsoft.com/office/drawing/2014/main" id="{10E2624B-D634-424C-45DB-7247F5D5FD53}"/>
                          </a:ext>
                        </a:extLst>
                      </p:cNvPr>
                      <p:cNvPicPr/>
                      <p:nvPr/>
                    </p:nvPicPr>
                    <p:blipFill>
                      <a:blip r:embed="rId4"/>
                      <a:stretch>
                        <a:fillRect/>
                      </a:stretch>
                    </p:blipFill>
                    <p:spPr>
                      <a:xfrm>
                        <a:off x="119040" y="2164375"/>
                        <a:ext cx="4388784" cy="3373851"/>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D15B5291-A39C-CC6B-3615-12D70608DC4B}"/>
              </a:ext>
            </a:extLst>
          </p:cNvPr>
          <p:cNvGraphicFramePr>
            <a:graphicFrameLocks noChangeAspect="1"/>
          </p:cNvGraphicFramePr>
          <p:nvPr>
            <p:extLst>
              <p:ext uri="{D42A27DB-BD31-4B8C-83A1-F6EECF244321}">
                <p14:modId xmlns:p14="http://schemas.microsoft.com/office/powerpoint/2010/main" val="303220140"/>
              </p:ext>
            </p:extLst>
          </p:nvPr>
        </p:nvGraphicFramePr>
        <p:xfrm>
          <a:off x="8589963" y="938213"/>
          <a:ext cx="3754437" cy="2652712"/>
        </p:xfrm>
        <a:graphic>
          <a:graphicData uri="http://schemas.openxmlformats.org/presentationml/2006/ole">
            <mc:AlternateContent xmlns:mc="http://schemas.openxmlformats.org/markup-compatibility/2006">
              <mc:Choice xmlns:v="urn:schemas-microsoft-com:vml" Requires="v">
                <p:oleObj spid="_x0000_s10599" name="Macro-Enabled Worksheet" r:id="rId5" imgW="4514874" imgH="3190889" progId="Excel.SheetMacroEnabled.12">
                  <p:link updateAutomatic="1"/>
                </p:oleObj>
              </mc:Choice>
              <mc:Fallback>
                <p:oleObj name="Macro-Enabled Worksheet" r:id="rId5" imgW="4514874" imgH="3190889" progId="Excel.SheetMacroEnabled.12">
                  <p:link updateAutomatic="1"/>
                  <p:pic>
                    <p:nvPicPr>
                      <p:cNvPr id="10" name="Objeto 9">
                        <a:extLst>
                          <a:ext uri="{FF2B5EF4-FFF2-40B4-BE49-F238E27FC236}">
                            <a16:creationId xmlns:a16="http://schemas.microsoft.com/office/drawing/2014/main" id="{D15B5291-A39C-CC6B-3615-12D70608DC4B}"/>
                          </a:ext>
                        </a:extLst>
                      </p:cNvPr>
                      <p:cNvPicPr/>
                      <p:nvPr/>
                    </p:nvPicPr>
                    <p:blipFill>
                      <a:blip r:embed="rId6"/>
                      <a:stretch>
                        <a:fillRect/>
                      </a:stretch>
                    </p:blipFill>
                    <p:spPr>
                      <a:xfrm>
                        <a:off x="8589963" y="938213"/>
                        <a:ext cx="3754437" cy="2652712"/>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42155FB9-3219-3819-384F-5971D6A34636}"/>
              </a:ext>
            </a:extLst>
          </p:cNvPr>
          <p:cNvGraphicFramePr>
            <a:graphicFrameLocks noChangeAspect="1"/>
          </p:cNvGraphicFramePr>
          <p:nvPr>
            <p:extLst>
              <p:ext uri="{D42A27DB-BD31-4B8C-83A1-F6EECF244321}">
                <p14:modId xmlns:p14="http://schemas.microsoft.com/office/powerpoint/2010/main" val="137948955"/>
              </p:ext>
            </p:extLst>
          </p:nvPr>
        </p:nvGraphicFramePr>
        <p:xfrm>
          <a:off x="5080040" y="2053209"/>
          <a:ext cx="3509923" cy="1192016"/>
        </p:xfrm>
        <a:graphic>
          <a:graphicData uri="http://schemas.openxmlformats.org/presentationml/2006/ole">
            <mc:AlternateContent xmlns:mc="http://schemas.openxmlformats.org/markup-compatibility/2006">
              <mc:Choice xmlns:v="urn:schemas-microsoft-com:vml" Requires="v">
                <p:oleObj spid="_x0000_s10600" name="Macro-Enabled Worksheet" r:id="rId7" imgW="3952815" imgH="1343068" progId="Excel.SheetMacroEnabled.12">
                  <p:link updateAutomatic="1"/>
                </p:oleObj>
              </mc:Choice>
              <mc:Fallback>
                <p:oleObj name="Macro-Enabled Worksheet" r:id="rId7" imgW="3952815" imgH="1343068" progId="Excel.SheetMacroEnabled.12">
                  <p:link updateAutomatic="1"/>
                  <p:pic>
                    <p:nvPicPr>
                      <p:cNvPr id="11" name="Objeto 10">
                        <a:extLst>
                          <a:ext uri="{FF2B5EF4-FFF2-40B4-BE49-F238E27FC236}">
                            <a16:creationId xmlns:a16="http://schemas.microsoft.com/office/drawing/2014/main" id="{42155FB9-3219-3819-384F-5971D6A34636}"/>
                          </a:ext>
                        </a:extLst>
                      </p:cNvPr>
                      <p:cNvPicPr/>
                      <p:nvPr/>
                    </p:nvPicPr>
                    <p:blipFill>
                      <a:blip r:embed="rId8"/>
                      <a:stretch>
                        <a:fillRect/>
                      </a:stretch>
                    </p:blipFill>
                    <p:spPr>
                      <a:xfrm>
                        <a:off x="5080040" y="2053209"/>
                        <a:ext cx="3509923" cy="1192016"/>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ACFADC41-AEDA-4E42-A373-04C1B30581B7}"/>
              </a:ext>
            </a:extLst>
          </p:cNvPr>
          <p:cNvGraphicFramePr>
            <a:graphicFrameLocks noChangeAspect="1"/>
          </p:cNvGraphicFramePr>
          <p:nvPr>
            <p:extLst>
              <p:ext uri="{D42A27DB-BD31-4B8C-83A1-F6EECF244321}">
                <p14:modId xmlns:p14="http://schemas.microsoft.com/office/powerpoint/2010/main" val="188637146"/>
              </p:ext>
            </p:extLst>
          </p:nvPr>
        </p:nvGraphicFramePr>
        <p:xfrm>
          <a:off x="4595813" y="3654425"/>
          <a:ext cx="7404100" cy="3262313"/>
        </p:xfrm>
        <a:graphic>
          <a:graphicData uri="http://schemas.openxmlformats.org/presentationml/2006/ole">
            <mc:AlternateContent xmlns:mc="http://schemas.openxmlformats.org/markup-compatibility/2006">
              <mc:Choice xmlns:v="urn:schemas-microsoft-com:vml" Requires="v">
                <p:oleObj spid="_x0000_s10601" name="Macro-Enabled Worksheet" r:id="rId9" imgW="16716459" imgH="7362882" progId="Excel.SheetMacroEnabled.12">
                  <p:link updateAutomatic="1"/>
                </p:oleObj>
              </mc:Choice>
              <mc:Fallback>
                <p:oleObj name="Macro-Enabled Worksheet" r:id="rId9" imgW="16716459" imgH="7362882" progId="Excel.SheetMacroEnabled.12">
                  <p:link updateAutomatic="1"/>
                  <p:pic>
                    <p:nvPicPr>
                      <p:cNvPr id="0" name=""/>
                      <p:cNvPicPr/>
                      <p:nvPr/>
                    </p:nvPicPr>
                    <p:blipFill>
                      <a:blip r:embed="rId10"/>
                      <a:stretch>
                        <a:fillRect/>
                      </a:stretch>
                    </p:blipFill>
                    <p:spPr>
                      <a:xfrm>
                        <a:off x="4595813" y="3654425"/>
                        <a:ext cx="7404100" cy="3262313"/>
                      </a:xfrm>
                      <a:prstGeom prst="rect">
                        <a:avLst/>
                      </a:prstGeom>
                    </p:spPr>
                  </p:pic>
                </p:oleObj>
              </mc:Fallback>
            </mc:AlternateContent>
          </a:graphicData>
        </a:graphic>
      </p:graphicFrame>
      <p:sp>
        <p:nvSpPr>
          <p:cNvPr id="12" name="Text Box 2">
            <a:extLst>
              <a:ext uri="{FF2B5EF4-FFF2-40B4-BE49-F238E27FC236}">
                <a16:creationId xmlns:a16="http://schemas.microsoft.com/office/drawing/2014/main" id="{84A3D730-D537-4CAD-8948-3D7807E84519}"/>
              </a:ext>
            </a:extLst>
          </p:cNvPr>
          <p:cNvSpPr txBox="1">
            <a:spLocks noChangeArrowheads="1"/>
          </p:cNvSpPr>
          <p:nvPr/>
        </p:nvSpPr>
        <p:spPr bwMode="auto">
          <a:xfrm>
            <a:off x="5080040" y="3363057"/>
            <a:ext cx="5486399" cy="4287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600" b="1" i="0" u="none" strike="noStrike" cap="none" normalizeH="0" baseline="0" dirty="0">
                <a:ln>
                  <a:noFill/>
                </a:ln>
                <a:solidFill>
                  <a:schemeClr val="tx1"/>
                </a:solidFill>
                <a:effectLst/>
                <a:latin typeface="Arial Narrow" panose="020B0606020202030204" pitchFamily="34" charset="0"/>
              </a:rPr>
              <a:t>Comportamiento de Leptospirosis años 2020 – 2024</a:t>
            </a:r>
            <a:endParaRPr kumimoji="0" lang="es-PE" altLang="es-PE"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5528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IRAS - 2024</a:t>
            </a:r>
            <a:br>
              <a:rPr lang="es-PE" sz="4000" b="1" dirty="0">
                <a:solidFill>
                  <a:schemeClr val="bg1"/>
                </a:solidFill>
              </a:rPr>
            </a:br>
            <a:r>
              <a:rPr lang="es-PE" sz="3600" b="1" dirty="0">
                <a:solidFill>
                  <a:schemeClr val="bg1"/>
                </a:solidFill>
              </a:rPr>
              <a:t>REGION TUMBES –  SE (01-51)</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309697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61" y="96492"/>
            <a:ext cx="7236783" cy="783464"/>
          </a:xfrm>
          <a:solidFill>
            <a:srgbClr val="FF0000"/>
          </a:solidFill>
        </p:spPr>
        <p:txBody>
          <a:bodyPr>
            <a:noAutofit/>
          </a:bodyPr>
          <a:lstStyle/>
          <a:p>
            <a:pPr algn="ctr"/>
            <a:r>
              <a:rPr lang="es-PE" sz="2400" b="1" dirty="0">
                <a:solidFill>
                  <a:schemeClr val="bg1"/>
                </a:solidFill>
              </a:rPr>
              <a:t>MAPAS DE RIESGO DE IRAS EN MENORES DE 5 AÑOS – REGION TUMBES SE 01-51/2024</a:t>
            </a:r>
          </a:p>
        </p:txBody>
      </p:sp>
      <p:sp>
        <p:nvSpPr>
          <p:cNvPr id="10" name="Text Box 3">
            <a:extLst>
              <a:ext uri="{FF2B5EF4-FFF2-40B4-BE49-F238E27FC236}">
                <a16:creationId xmlns:a16="http://schemas.microsoft.com/office/drawing/2014/main" id="{2C79579E-C873-4DDD-B6C3-7C5C7A95F93F}"/>
              </a:ext>
            </a:extLst>
          </p:cNvPr>
          <p:cNvSpPr txBox="1">
            <a:spLocks noChangeArrowheads="1"/>
          </p:cNvSpPr>
          <p:nvPr/>
        </p:nvSpPr>
        <p:spPr bwMode="auto">
          <a:xfrm>
            <a:off x="5824468" y="1099718"/>
            <a:ext cx="1975578" cy="701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400" dirty="0"/>
              <a:t>Mapa de Riesgo SE 01-51/2024 de IRAS</a:t>
            </a:r>
            <a:r>
              <a:rPr kumimoji="0" lang="es-PE" altLang="es-PE" sz="1400" i="0" u="none" strike="noStrike" cap="none" normalizeH="0" baseline="0" dirty="0">
                <a:ln>
                  <a:noFill/>
                </a:ln>
                <a:effectLst/>
              </a:rPr>
              <a:t> - Región Tumbes</a:t>
            </a:r>
            <a:endParaRPr kumimoji="0" lang="es-PE" altLang="es-PE" sz="4800" i="0" u="none" strike="noStrike" cap="none" normalizeH="0" baseline="0" dirty="0">
              <a:ln>
                <a:noFill/>
              </a:ln>
              <a:effectLst/>
            </a:endParaRPr>
          </a:p>
        </p:txBody>
      </p:sp>
      <p:sp>
        <p:nvSpPr>
          <p:cNvPr id="11" name="Text Box 3">
            <a:extLst>
              <a:ext uri="{FF2B5EF4-FFF2-40B4-BE49-F238E27FC236}">
                <a16:creationId xmlns:a16="http://schemas.microsoft.com/office/drawing/2014/main" id="{90F121B0-0057-479C-BD34-A5251D7DEBF1}"/>
              </a:ext>
            </a:extLst>
          </p:cNvPr>
          <p:cNvSpPr txBox="1">
            <a:spLocks noChangeArrowheads="1"/>
          </p:cNvSpPr>
          <p:nvPr/>
        </p:nvSpPr>
        <p:spPr bwMode="auto">
          <a:xfrm>
            <a:off x="6096000" y="4480213"/>
            <a:ext cx="2278478" cy="983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200" i="0" u="none" strike="noStrike" cap="none" normalizeH="0" baseline="0" dirty="0">
                <a:ln>
                  <a:noFill/>
                </a:ln>
                <a:effectLst/>
              </a:rPr>
              <a:t>Mapa de Riesgo de IRAS en menores de 5 años según 03 últimas semanas epidemiológicas 49-51/2024</a:t>
            </a:r>
            <a:endParaRPr kumimoji="0" lang="es-PE" altLang="es-PE" sz="4400" i="0" u="none" strike="noStrike" cap="none" normalizeH="0" baseline="0" dirty="0">
              <a:ln>
                <a:noFill/>
              </a:ln>
              <a:effectLst/>
            </a:endParaRPr>
          </a:p>
        </p:txBody>
      </p:sp>
      <p:sp>
        <p:nvSpPr>
          <p:cNvPr id="12" name="CuadroTexto 11">
            <a:extLst>
              <a:ext uri="{FF2B5EF4-FFF2-40B4-BE49-F238E27FC236}">
                <a16:creationId xmlns:a16="http://schemas.microsoft.com/office/drawing/2014/main" id="{3B5A0F0F-07FF-4402-979D-2BA808DEF415}"/>
              </a:ext>
            </a:extLst>
          </p:cNvPr>
          <p:cNvSpPr txBox="1"/>
          <p:nvPr/>
        </p:nvSpPr>
        <p:spPr>
          <a:xfrm>
            <a:off x="469323" y="1110693"/>
            <a:ext cx="5051396" cy="584775"/>
          </a:xfrm>
          <a:prstGeom prst="rect">
            <a:avLst/>
          </a:prstGeom>
          <a:noFill/>
        </p:spPr>
        <p:txBody>
          <a:bodyPr wrap="square" rtlCol="0">
            <a:spAutoFit/>
          </a:bodyPr>
          <a:lstStyle/>
          <a:p>
            <a:pPr algn="ctr"/>
            <a:r>
              <a:rPr lang="es-PE" sz="1600" b="1" dirty="0">
                <a:solidFill>
                  <a:srgbClr val="002060"/>
                </a:solidFill>
              </a:rPr>
              <a:t>TASAS DE INCIDENCIA Y CASOS ACUMULADOS DE IRAS </a:t>
            </a:r>
          </a:p>
          <a:p>
            <a:pPr algn="ctr"/>
            <a:r>
              <a:rPr lang="es-PE" sz="1600" b="1" dirty="0">
                <a:solidFill>
                  <a:srgbClr val="002060"/>
                </a:solidFill>
              </a:rPr>
              <a:t> SEGÚN LUGAR DE INFECCIÓN</a:t>
            </a:r>
          </a:p>
        </p:txBody>
      </p:sp>
      <p:sp>
        <p:nvSpPr>
          <p:cNvPr id="13" name="Título 1">
            <a:extLst>
              <a:ext uri="{FF2B5EF4-FFF2-40B4-BE49-F238E27FC236}">
                <a16:creationId xmlns:a16="http://schemas.microsoft.com/office/drawing/2014/main" id="{44DADB56-01AB-4101-8059-6482D3339298}"/>
              </a:ext>
            </a:extLst>
          </p:cNvPr>
          <p:cNvSpPr txBox="1">
            <a:spLocks/>
          </p:cNvSpPr>
          <p:nvPr/>
        </p:nvSpPr>
        <p:spPr>
          <a:xfrm>
            <a:off x="64562" y="6521116"/>
            <a:ext cx="5530122" cy="316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7" name="Objeto 6">
            <a:extLst>
              <a:ext uri="{FF2B5EF4-FFF2-40B4-BE49-F238E27FC236}">
                <a16:creationId xmlns:a16="http://schemas.microsoft.com/office/drawing/2014/main" id="{2982CC99-5DD0-D9A6-C168-1C6B3EA574B2}"/>
              </a:ext>
            </a:extLst>
          </p:cNvPr>
          <p:cNvGraphicFramePr>
            <a:graphicFrameLocks noChangeAspect="1"/>
          </p:cNvGraphicFramePr>
          <p:nvPr>
            <p:extLst>
              <p:ext uri="{D42A27DB-BD31-4B8C-83A1-F6EECF244321}">
                <p14:modId xmlns:p14="http://schemas.microsoft.com/office/powerpoint/2010/main" val="1280102898"/>
              </p:ext>
            </p:extLst>
          </p:nvPr>
        </p:nvGraphicFramePr>
        <p:xfrm>
          <a:off x="1311275" y="2146300"/>
          <a:ext cx="3851275" cy="2825750"/>
        </p:xfrm>
        <a:graphic>
          <a:graphicData uri="http://schemas.openxmlformats.org/presentationml/2006/ole">
            <mc:AlternateContent xmlns:mc="http://schemas.openxmlformats.org/markup-compatibility/2006">
              <mc:Choice xmlns:v="urn:schemas-microsoft-com:vml" Requires="v">
                <p:oleObj spid="_x0000_s11590" name="Macro-Enabled Worksheet" r:id="rId4" imgW="3971985" imgH="2914522" progId="Excel.SheetMacroEnabled.12">
                  <p:link updateAutomatic="1"/>
                </p:oleObj>
              </mc:Choice>
              <mc:Fallback>
                <p:oleObj name="Macro-Enabled Worksheet" r:id="rId4" imgW="3971985" imgH="2914522" progId="Excel.SheetMacroEnabled.12">
                  <p:link updateAutomatic="1"/>
                  <p:pic>
                    <p:nvPicPr>
                      <p:cNvPr id="7" name="Objeto 6">
                        <a:extLst>
                          <a:ext uri="{FF2B5EF4-FFF2-40B4-BE49-F238E27FC236}">
                            <a16:creationId xmlns:a16="http://schemas.microsoft.com/office/drawing/2014/main" id="{2982CC99-5DD0-D9A6-C168-1C6B3EA574B2}"/>
                          </a:ext>
                        </a:extLst>
                      </p:cNvPr>
                      <p:cNvPicPr/>
                      <p:nvPr/>
                    </p:nvPicPr>
                    <p:blipFill>
                      <a:blip r:embed="rId5"/>
                      <a:stretch>
                        <a:fillRect/>
                      </a:stretch>
                    </p:blipFill>
                    <p:spPr>
                      <a:xfrm>
                        <a:off x="1311275" y="2146300"/>
                        <a:ext cx="3851275" cy="2825750"/>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EEC7F83F-11FB-C56E-39DF-BC63A5B7D50C}"/>
              </a:ext>
            </a:extLst>
          </p:cNvPr>
          <p:cNvGraphicFramePr>
            <a:graphicFrameLocks noChangeAspect="1"/>
          </p:cNvGraphicFramePr>
          <p:nvPr>
            <p:extLst>
              <p:ext uri="{D42A27DB-BD31-4B8C-83A1-F6EECF244321}">
                <p14:modId xmlns:p14="http://schemas.microsoft.com/office/powerpoint/2010/main" val="1402902338"/>
              </p:ext>
            </p:extLst>
          </p:nvPr>
        </p:nvGraphicFramePr>
        <p:xfrm>
          <a:off x="9239250" y="2998788"/>
          <a:ext cx="1951038" cy="655637"/>
        </p:xfrm>
        <a:graphic>
          <a:graphicData uri="http://schemas.openxmlformats.org/presentationml/2006/ole">
            <mc:AlternateContent xmlns:mc="http://schemas.openxmlformats.org/markup-compatibility/2006">
              <mc:Choice xmlns:v="urn:schemas-microsoft-com:vml" Requires="v">
                <p:oleObj spid="_x0000_s11591" name="Macro-Enabled Worksheet" r:id="rId6" imgW="2438400" imgH="819122" progId="Excel.SheetMacroEnabled.12">
                  <p:link updateAutomatic="1"/>
                </p:oleObj>
              </mc:Choice>
              <mc:Fallback>
                <p:oleObj name="Macro-Enabled Worksheet" r:id="rId6" imgW="2438400" imgH="819122" progId="Excel.SheetMacroEnabled.12">
                  <p:link updateAutomatic="1"/>
                  <p:pic>
                    <p:nvPicPr>
                      <p:cNvPr id="3" name="Objeto 2">
                        <a:extLst>
                          <a:ext uri="{FF2B5EF4-FFF2-40B4-BE49-F238E27FC236}">
                            <a16:creationId xmlns:a16="http://schemas.microsoft.com/office/drawing/2014/main" id="{EEC7F83F-11FB-C56E-39DF-BC63A5B7D50C}"/>
                          </a:ext>
                        </a:extLst>
                      </p:cNvPr>
                      <p:cNvPicPr/>
                      <p:nvPr/>
                    </p:nvPicPr>
                    <p:blipFill>
                      <a:blip r:embed="rId7"/>
                      <a:stretch>
                        <a:fillRect/>
                      </a:stretch>
                    </p:blipFill>
                    <p:spPr>
                      <a:xfrm>
                        <a:off x="9239250" y="2998788"/>
                        <a:ext cx="1951038" cy="655637"/>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067F3428-E8E1-75A8-2181-347F0B8052F6}"/>
              </a:ext>
            </a:extLst>
          </p:cNvPr>
          <p:cNvGraphicFramePr>
            <a:graphicFrameLocks noChangeAspect="1"/>
          </p:cNvGraphicFramePr>
          <p:nvPr>
            <p:extLst>
              <p:ext uri="{D42A27DB-BD31-4B8C-83A1-F6EECF244321}">
                <p14:modId xmlns:p14="http://schemas.microsoft.com/office/powerpoint/2010/main" val="4287244346"/>
              </p:ext>
            </p:extLst>
          </p:nvPr>
        </p:nvGraphicFramePr>
        <p:xfrm>
          <a:off x="9845675" y="6022975"/>
          <a:ext cx="1833563" cy="655638"/>
        </p:xfrm>
        <a:graphic>
          <a:graphicData uri="http://schemas.openxmlformats.org/presentationml/2006/ole">
            <mc:AlternateContent xmlns:mc="http://schemas.openxmlformats.org/markup-compatibility/2006">
              <mc:Choice xmlns:v="urn:schemas-microsoft-com:vml" Requires="v">
                <p:oleObj spid="_x0000_s11592" name="Macro-Enabled Worksheet" r:id="rId8" imgW="2286192" imgH="819122" progId="Excel.SheetMacroEnabled.12">
                  <p:link updateAutomatic="1"/>
                </p:oleObj>
              </mc:Choice>
              <mc:Fallback>
                <p:oleObj name="Macro-Enabled Worksheet" r:id="rId8" imgW="2286192" imgH="819122" progId="Excel.SheetMacroEnabled.12">
                  <p:link updateAutomatic="1"/>
                  <p:pic>
                    <p:nvPicPr>
                      <p:cNvPr id="5" name="Objeto 4">
                        <a:extLst>
                          <a:ext uri="{FF2B5EF4-FFF2-40B4-BE49-F238E27FC236}">
                            <a16:creationId xmlns:a16="http://schemas.microsoft.com/office/drawing/2014/main" id="{067F3428-E8E1-75A8-2181-347F0B8052F6}"/>
                          </a:ext>
                        </a:extLst>
                      </p:cNvPr>
                      <p:cNvPicPr/>
                      <p:nvPr/>
                    </p:nvPicPr>
                    <p:blipFill>
                      <a:blip r:embed="rId9"/>
                      <a:stretch>
                        <a:fillRect/>
                      </a:stretch>
                    </p:blipFill>
                    <p:spPr>
                      <a:xfrm>
                        <a:off x="9845675" y="6022975"/>
                        <a:ext cx="1833563" cy="655638"/>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DD79DFEA-80F2-3E9C-15D9-8E48F52F9A8C}"/>
              </a:ext>
            </a:extLst>
          </p:cNvPr>
          <p:cNvPicPr>
            <a:picLocks noChangeAspect="1"/>
          </p:cNvPicPr>
          <p:nvPr/>
        </p:nvPicPr>
        <p:blipFill>
          <a:blip r:embed="rId10"/>
          <a:stretch>
            <a:fillRect/>
          </a:stretch>
        </p:blipFill>
        <p:spPr>
          <a:xfrm>
            <a:off x="7110934" y="412025"/>
            <a:ext cx="4237447" cy="2883600"/>
          </a:xfrm>
          <a:prstGeom prst="rect">
            <a:avLst/>
          </a:prstGeom>
        </p:spPr>
      </p:pic>
      <p:pic>
        <p:nvPicPr>
          <p:cNvPr id="8" name="Imagen 7">
            <a:extLst>
              <a:ext uri="{FF2B5EF4-FFF2-40B4-BE49-F238E27FC236}">
                <a16:creationId xmlns:a16="http://schemas.microsoft.com/office/drawing/2014/main" id="{64EF2A45-C4E0-4908-923E-3744F00CFA2D}"/>
              </a:ext>
            </a:extLst>
          </p:cNvPr>
          <p:cNvPicPr>
            <a:picLocks noChangeAspect="1"/>
          </p:cNvPicPr>
          <p:nvPr/>
        </p:nvPicPr>
        <p:blipFill>
          <a:blip r:embed="rId11"/>
          <a:stretch>
            <a:fillRect/>
          </a:stretch>
        </p:blipFill>
        <p:spPr>
          <a:xfrm>
            <a:off x="7520974" y="3795013"/>
            <a:ext cx="3573907" cy="2883600"/>
          </a:xfrm>
          <a:prstGeom prst="rect">
            <a:avLst/>
          </a:prstGeom>
        </p:spPr>
      </p:pic>
    </p:spTree>
    <p:extLst>
      <p:ext uri="{BB962C8B-B14F-4D97-AF65-F5344CB8AC3E}">
        <p14:creationId xmlns:p14="http://schemas.microsoft.com/office/powerpoint/2010/main" val="65815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2404"/>
            <a:ext cx="12181280" cy="640220"/>
          </a:xfrm>
          <a:solidFill>
            <a:srgbClr val="FF0000"/>
          </a:solidFill>
        </p:spPr>
        <p:txBody>
          <a:bodyPr>
            <a:noAutofit/>
          </a:bodyPr>
          <a:lstStyle/>
          <a:p>
            <a:pPr algn="ctr"/>
            <a:r>
              <a:rPr lang="es-PE" sz="2400" b="1" dirty="0">
                <a:solidFill>
                  <a:schemeClr val="bg1"/>
                </a:solidFill>
              </a:rPr>
              <a:t>CANAL ENDÉMICO DE IRAS EN NIÑOS &lt; 5 AÑOS – REGION TUMBES SE 01-51/2024</a:t>
            </a:r>
          </a:p>
        </p:txBody>
      </p:sp>
      <p:sp>
        <p:nvSpPr>
          <p:cNvPr id="7" name="Título 1">
            <a:extLst>
              <a:ext uri="{FF2B5EF4-FFF2-40B4-BE49-F238E27FC236}">
                <a16:creationId xmlns:a16="http://schemas.microsoft.com/office/drawing/2014/main" id="{D2447518-EA93-4418-893D-D9D8DA864D94}"/>
              </a:ext>
            </a:extLst>
          </p:cNvPr>
          <p:cNvSpPr txBox="1">
            <a:spLocks/>
          </p:cNvSpPr>
          <p:nvPr/>
        </p:nvSpPr>
        <p:spPr>
          <a:xfrm>
            <a:off x="-103264" y="6634563"/>
            <a:ext cx="5070366" cy="421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16" name="Objeto 15">
            <a:extLst>
              <a:ext uri="{FF2B5EF4-FFF2-40B4-BE49-F238E27FC236}">
                <a16:creationId xmlns:a16="http://schemas.microsoft.com/office/drawing/2014/main" id="{408FFAA2-6FEF-41D8-B58A-61269207871B}"/>
              </a:ext>
            </a:extLst>
          </p:cNvPr>
          <p:cNvGraphicFramePr>
            <a:graphicFrameLocks noChangeAspect="1"/>
          </p:cNvGraphicFramePr>
          <p:nvPr>
            <p:extLst>
              <p:ext uri="{D42A27DB-BD31-4B8C-83A1-F6EECF244321}">
                <p14:modId xmlns:p14="http://schemas.microsoft.com/office/powerpoint/2010/main" val="2945968813"/>
              </p:ext>
            </p:extLst>
          </p:nvPr>
        </p:nvGraphicFramePr>
        <p:xfrm>
          <a:off x="4967102" y="601664"/>
          <a:ext cx="7091548" cy="4503132"/>
        </p:xfrm>
        <a:graphic>
          <a:graphicData uri="http://schemas.openxmlformats.org/presentationml/2006/ole">
            <mc:AlternateContent xmlns:mc="http://schemas.openxmlformats.org/markup-compatibility/2006">
              <mc:Choice xmlns:v="urn:schemas-microsoft-com:vml" Requires="v">
                <p:oleObj spid="_x0000_s12397" name="Worksheet" r:id="rId3" imgW="6076830" imgH="3857625" progId="Excel.Sheet.12">
                  <p:link updateAutomatic="1"/>
                </p:oleObj>
              </mc:Choice>
              <mc:Fallback>
                <p:oleObj name="Worksheet" r:id="rId3" imgW="6076830" imgH="3857625" progId="Excel.Sheet.12">
                  <p:link updateAutomatic="1"/>
                  <p:pic>
                    <p:nvPicPr>
                      <p:cNvPr id="16" name="Objeto 15">
                        <a:extLst>
                          <a:ext uri="{FF2B5EF4-FFF2-40B4-BE49-F238E27FC236}">
                            <a16:creationId xmlns:a16="http://schemas.microsoft.com/office/drawing/2014/main" id="{408FFAA2-6FEF-41D8-B58A-61269207871B}"/>
                          </a:ext>
                        </a:extLst>
                      </p:cNvPr>
                      <p:cNvPicPr/>
                      <p:nvPr/>
                    </p:nvPicPr>
                    <p:blipFill>
                      <a:blip r:embed="rId4"/>
                      <a:stretch>
                        <a:fillRect/>
                      </a:stretch>
                    </p:blipFill>
                    <p:spPr>
                      <a:xfrm>
                        <a:off x="4967102" y="601664"/>
                        <a:ext cx="7091548" cy="4503132"/>
                      </a:xfrm>
                      <a:prstGeom prst="rect">
                        <a:avLst/>
                      </a:prstGeom>
                    </p:spPr>
                  </p:pic>
                </p:oleObj>
              </mc:Fallback>
            </mc:AlternateContent>
          </a:graphicData>
        </a:graphic>
      </p:graphicFrame>
      <p:pic>
        <p:nvPicPr>
          <p:cNvPr id="18" name="Imagen 17">
            <a:extLst>
              <a:ext uri="{FF2B5EF4-FFF2-40B4-BE49-F238E27FC236}">
                <a16:creationId xmlns:a16="http://schemas.microsoft.com/office/drawing/2014/main" id="{352AA300-03B3-7818-EA28-F0DB052D6E5A}"/>
              </a:ext>
            </a:extLst>
          </p:cNvPr>
          <p:cNvPicPr>
            <a:picLocks noChangeAspect="1"/>
          </p:cNvPicPr>
          <p:nvPr/>
        </p:nvPicPr>
        <p:blipFill>
          <a:blip r:embed="rId5"/>
          <a:stretch>
            <a:fillRect/>
          </a:stretch>
        </p:blipFill>
        <p:spPr>
          <a:xfrm>
            <a:off x="0" y="3354633"/>
            <a:ext cx="5073611" cy="3210431"/>
          </a:xfrm>
          <a:prstGeom prst="rect">
            <a:avLst/>
          </a:prstGeom>
        </p:spPr>
      </p:pic>
      <p:sp>
        <p:nvSpPr>
          <p:cNvPr id="3" name="CuadroTexto 2">
            <a:extLst>
              <a:ext uri="{FF2B5EF4-FFF2-40B4-BE49-F238E27FC236}">
                <a16:creationId xmlns:a16="http://schemas.microsoft.com/office/drawing/2014/main" id="{858B3E8F-D1C1-4BD0-FD41-45C50EC910F0}"/>
              </a:ext>
            </a:extLst>
          </p:cNvPr>
          <p:cNvSpPr txBox="1"/>
          <p:nvPr/>
        </p:nvSpPr>
        <p:spPr>
          <a:xfrm>
            <a:off x="1625576" y="799073"/>
            <a:ext cx="746620" cy="369332"/>
          </a:xfrm>
          <a:prstGeom prst="rect">
            <a:avLst/>
          </a:prstGeom>
          <a:noFill/>
        </p:spPr>
        <p:txBody>
          <a:bodyPr wrap="square" rtlCol="0">
            <a:spAutoFit/>
          </a:bodyPr>
          <a:lstStyle/>
          <a:p>
            <a:r>
              <a:rPr lang="es-ES" b="1" dirty="0">
                <a:solidFill>
                  <a:schemeClr val="bg1"/>
                </a:solidFill>
              </a:rPr>
              <a:t>2023</a:t>
            </a:r>
            <a:endParaRPr lang="es-PE" b="1" dirty="0">
              <a:solidFill>
                <a:schemeClr val="bg1"/>
              </a:solidFill>
            </a:endParaRPr>
          </a:p>
        </p:txBody>
      </p:sp>
      <p:sp>
        <p:nvSpPr>
          <p:cNvPr id="5" name="CuadroTexto 4">
            <a:extLst>
              <a:ext uri="{FF2B5EF4-FFF2-40B4-BE49-F238E27FC236}">
                <a16:creationId xmlns:a16="http://schemas.microsoft.com/office/drawing/2014/main" id="{D4DC086A-2765-AC36-A2AF-819E7F7B1023}"/>
              </a:ext>
            </a:extLst>
          </p:cNvPr>
          <p:cNvSpPr txBox="1"/>
          <p:nvPr/>
        </p:nvSpPr>
        <p:spPr>
          <a:xfrm>
            <a:off x="7401680" y="799073"/>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sp>
        <p:nvSpPr>
          <p:cNvPr id="4" name="CuadroTexto 3">
            <a:extLst>
              <a:ext uri="{FF2B5EF4-FFF2-40B4-BE49-F238E27FC236}">
                <a16:creationId xmlns:a16="http://schemas.microsoft.com/office/drawing/2014/main" id="{2913BFCA-F8A4-E8FD-895C-6FFF6C6C8021}"/>
              </a:ext>
            </a:extLst>
          </p:cNvPr>
          <p:cNvSpPr txBox="1"/>
          <p:nvPr/>
        </p:nvSpPr>
        <p:spPr>
          <a:xfrm>
            <a:off x="492880" y="3610006"/>
            <a:ext cx="746620" cy="369332"/>
          </a:xfrm>
          <a:prstGeom prst="rect">
            <a:avLst/>
          </a:prstGeom>
          <a:noFill/>
        </p:spPr>
        <p:txBody>
          <a:bodyPr wrap="square" rtlCol="0">
            <a:spAutoFit/>
          </a:bodyPr>
          <a:lstStyle/>
          <a:p>
            <a:r>
              <a:rPr lang="es-ES" b="1" dirty="0">
                <a:solidFill>
                  <a:schemeClr val="bg1"/>
                </a:solidFill>
              </a:rPr>
              <a:t>2023</a:t>
            </a:r>
            <a:endParaRPr lang="es-PE" b="1" dirty="0">
              <a:solidFill>
                <a:schemeClr val="bg1"/>
              </a:solidFill>
            </a:endParaRPr>
          </a:p>
        </p:txBody>
      </p:sp>
    </p:spTree>
    <p:extLst>
      <p:ext uri="{BB962C8B-B14F-4D97-AF65-F5344CB8AC3E}">
        <p14:creationId xmlns:p14="http://schemas.microsoft.com/office/powerpoint/2010/main" val="3937546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EDAS - 2024</a:t>
            </a:r>
            <a:br>
              <a:rPr lang="es-PE" sz="4000" b="1" dirty="0">
                <a:solidFill>
                  <a:schemeClr val="bg1"/>
                </a:solidFill>
              </a:rPr>
            </a:br>
            <a:r>
              <a:rPr lang="es-PE" sz="3600" b="1" dirty="0">
                <a:solidFill>
                  <a:schemeClr val="bg1"/>
                </a:solidFill>
              </a:rPr>
              <a:t>REGION TUMBES –  SE (01-51)</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3710710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832"/>
            <a:ext cx="12192000" cy="558458"/>
          </a:xfrm>
          <a:solidFill>
            <a:srgbClr val="FF0000"/>
          </a:solidFill>
        </p:spPr>
        <p:txBody>
          <a:bodyPr>
            <a:noAutofit/>
          </a:bodyPr>
          <a:lstStyle/>
          <a:p>
            <a:pPr algn="ctr"/>
            <a:r>
              <a:rPr lang="es-PE" sz="2400" b="1" dirty="0">
                <a:solidFill>
                  <a:schemeClr val="bg1"/>
                </a:solidFill>
              </a:rPr>
              <a:t>MAPAS DE RIESGO DE EDAS EN POBLACION GENERAL  REGION TUMBES –  SE 01-51/2024</a:t>
            </a:r>
          </a:p>
        </p:txBody>
      </p:sp>
      <p:sp>
        <p:nvSpPr>
          <p:cNvPr id="39" name="Text Box 3">
            <a:extLst>
              <a:ext uri="{FF2B5EF4-FFF2-40B4-BE49-F238E27FC236}">
                <a16:creationId xmlns:a16="http://schemas.microsoft.com/office/drawing/2014/main" id="{93B9C0A1-024E-4727-899C-76F67D6F9046}"/>
              </a:ext>
            </a:extLst>
          </p:cNvPr>
          <p:cNvSpPr txBox="1">
            <a:spLocks noChangeArrowheads="1"/>
          </p:cNvSpPr>
          <p:nvPr/>
        </p:nvSpPr>
        <p:spPr bwMode="auto">
          <a:xfrm>
            <a:off x="5373654" y="4382675"/>
            <a:ext cx="2703443" cy="892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kumimoji="0" lang="es-PE" altLang="es-PE" sz="1200" i="0" u="none" strike="noStrike" cap="none" normalizeH="0" baseline="0" dirty="0">
                <a:ln>
                  <a:noFill/>
                </a:ln>
                <a:effectLst/>
              </a:rPr>
              <a:t>Mapa de Riesgo de EDAs en Población General según 03 últimas semanas epidemiológicas 49-51/2024 Región Tumbes</a:t>
            </a:r>
          </a:p>
        </p:txBody>
      </p:sp>
      <p:sp>
        <p:nvSpPr>
          <p:cNvPr id="11" name="Text Box 3">
            <a:extLst>
              <a:ext uri="{FF2B5EF4-FFF2-40B4-BE49-F238E27FC236}">
                <a16:creationId xmlns:a16="http://schemas.microsoft.com/office/drawing/2014/main" id="{244D7510-DCFF-470C-9033-A30E67DFB6D6}"/>
              </a:ext>
            </a:extLst>
          </p:cNvPr>
          <p:cNvSpPr txBox="1">
            <a:spLocks noChangeArrowheads="1"/>
          </p:cNvSpPr>
          <p:nvPr/>
        </p:nvSpPr>
        <p:spPr bwMode="auto">
          <a:xfrm>
            <a:off x="5452772" y="1376305"/>
            <a:ext cx="2156514" cy="892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200" dirty="0"/>
              <a:t>Mapa de Riesgo SE 01-51/ 2024 de </a:t>
            </a:r>
            <a:r>
              <a:rPr kumimoji="0" lang="es-PE" altLang="es-PE" sz="1200" i="0" u="none" strike="noStrike" cap="none" normalizeH="0" baseline="0" dirty="0">
                <a:ln>
                  <a:noFill/>
                </a:ln>
                <a:effectLst/>
              </a:rPr>
              <a:t>EDAs en Población General - Región Tumbes</a:t>
            </a:r>
          </a:p>
        </p:txBody>
      </p:sp>
      <p:sp>
        <p:nvSpPr>
          <p:cNvPr id="4" name="CuadroTexto 3">
            <a:extLst>
              <a:ext uri="{FF2B5EF4-FFF2-40B4-BE49-F238E27FC236}">
                <a16:creationId xmlns:a16="http://schemas.microsoft.com/office/drawing/2014/main" id="{3486C6BE-317C-4ACA-8B09-B4676A98EA34}"/>
              </a:ext>
            </a:extLst>
          </p:cNvPr>
          <p:cNvSpPr txBox="1"/>
          <p:nvPr/>
        </p:nvSpPr>
        <p:spPr>
          <a:xfrm>
            <a:off x="357273" y="1697628"/>
            <a:ext cx="4796698" cy="523220"/>
          </a:xfrm>
          <a:prstGeom prst="rect">
            <a:avLst/>
          </a:prstGeom>
          <a:noFill/>
        </p:spPr>
        <p:txBody>
          <a:bodyPr wrap="none" rtlCol="0">
            <a:spAutoFit/>
          </a:bodyPr>
          <a:lstStyle/>
          <a:p>
            <a:pPr algn="ctr"/>
            <a:r>
              <a:rPr lang="es-PE" sz="1400" dirty="0"/>
              <a:t>TASAS DE INCIDENCIA Y CASOS ACUMULADOS DE EDAS EN </a:t>
            </a:r>
          </a:p>
          <a:p>
            <a:pPr algn="ctr"/>
            <a:r>
              <a:rPr lang="es-PE" sz="1400" dirty="0"/>
              <a:t>POBLACION GENERAL SEGÚN LUGAR DE INFECCIÓN SE 01-51</a:t>
            </a:r>
          </a:p>
        </p:txBody>
      </p:sp>
      <p:sp>
        <p:nvSpPr>
          <p:cNvPr id="18" name="Título 1">
            <a:extLst>
              <a:ext uri="{FF2B5EF4-FFF2-40B4-BE49-F238E27FC236}">
                <a16:creationId xmlns:a16="http://schemas.microsoft.com/office/drawing/2014/main" id="{7AED518C-CA61-4381-AFFD-100BD27CDE5C}"/>
              </a:ext>
            </a:extLst>
          </p:cNvPr>
          <p:cNvSpPr txBox="1">
            <a:spLocks/>
          </p:cNvSpPr>
          <p:nvPr/>
        </p:nvSpPr>
        <p:spPr>
          <a:xfrm>
            <a:off x="82266" y="6589350"/>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7" name="Objeto 6">
            <a:extLst>
              <a:ext uri="{FF2B5EF4-FFF2-40B4-BE49-F238E27FC236}">
                <a16:creationId xmlns:a16="http://schemas.microsoft.com/office/drawing/2014/main" id="{A6CDB459-1CBD-E3F5-6419-613E1DB1B044}"/>
              </a:ext>
            </a:extLst>
          </p:cNvPr>
          <p:cNvGraphicFramePr>
            <a:graphicFrameLocks noChangeAspect="1"/>
          </p:cNvGraphicFramePr>
          <p:nvPr>
            <p:extLst>
              <p:ext uri="{D42A27DB-BD31-4B8C-83A1-F6EECF244321}">
                <p14:modId xmlns:p14="http://schemas.microsoft.com/office/powerpoint/2010/main" val="960102123"/>
              </p:ext>
            </p:extLst>
          </p:nvPr>
        </p:nvGraphicFramePr>
        <p:xfrm>
          <a:off x="839788" y="2298700"/>
          <a:ext cx="3562350" cy="3486150"/>
        </p:xfrm>
        <a:graphic>
          <a:graphicData uri="http://schemas.openxmlformats.org/presentationml/2006/ole">
            <mc:AlternateContent xmlns:mc="http://schemas.openxmlformats.org/markup-compatibility/2006">
              <mc:Choice xmlns:v="urn:schemas-microsoft-com:vml" Requires="v">
                <p:oleObj spid="_x0000_s13638" name="Macro-Enabled Worksheet" r:id="rId4" imgW="3562518" imgH="3486065" progId="Excel.SheetMacroEnabled.12">
                  <p:link updateAutomatic="1"/>
                </p:oleObj>
              </mc:Choice>
              <mc:Fallback>
                <p:oleObj name="Macro-Enabled Worksheet" r:id="rId4" imgW="3562518" imgH="3486065" progId="Excel.SheetMacroEnabled.12">
                  <p:link updateAutomatic="1"/>
                  <p:pic>
                    <p:nvPicPr>
                      <p:cNvPr id="7" name="Objeto 6">
                        <a:extLst>
                          <a:ext uri="{FF2B5EF4-FFF2-40B4-BE49-F238E27FC236}">
                            <a16:creationId xmlns:a16="http://schemas.microsoft.com/office/drawing/2014/main" id="{A6CDB459-1CBD-E3F5-6419-613E1DB1B044}"/>
                          </a:ext>
                        </a:extLst>
                      </p:cNvPr>
                      <p:cNvPicPr/>
                      <p:nvPr/>
                    </p:nvPicPr>
                    <p:blipFill>
                      <a:blip r:embed="rId5"/>
                      <a:stretch>
                        <a:fillRect/>
                      </a:stretch>
                    </p:blipFill>
                    <p:spPr>
                      <a:xfrm>
                        <a:off x="839788" y="2298700"/>
                        <a:ext cx="3562350" cy="3486150"/>
                      </a:xfrm>
                      <a:prstGeom prst="rect">
                        <a:avLst/>
                      </a:prstGeom>
                    </p:spPr>
                  </p:pic>
                </p:oleObj>
              </mc:Fallback>
            </mc:AlternateContent>
          </a:graphicData>
        </a:graphic>
      </p:graphicFrame>
      <p:graphicFrame>
        <p:nvGraphicFramePr>
          <p:cNvPr id="13" name="Objeto 12">
            <a:extLst>
              <a:ext uri="{FF2B5EF4-FFF2-40B4-BE49-F238E27FC236}">
                <a16:creationId xmlns:a16="http://schemas.microsoft.com/office/drawing/2014/main" id="{9795706B-251A-31E9-C403-0F36BBE87E29}"/>
              </a:ext>
            </a:extLst>
          </p:cNvPr>
          <p:cNvGraphicFramePr>
            <a:graphicFrameLocks noChangeAspect="1"/>
          </p:cNvGraphicFramePr>
          <p:nvPr>
            <p:extLst>
              <p:ext uri="{D42A27DB-BD31-4B8C-83A1-F6EECF244321}">
                <p14:modId xmlns:p14="http://schemas.microsoft.com/office/powerpoint/2010/main" val="2140953983"/>
              </p:ext>
            </p:extLst>
          </p:nvPr>
        </p:nvGraphicFramePr>
        <p:xfrm>
          <a:off x="9875852" y="6099053"/>
          <a:ext cx="1700212" cy="649288"/>
        </p:xfrm>
        <a:graphic>
          <a:graphicData uri="http://schemas.openxmlformats.org/presentationml/2006/ole">
            <mc:AlternateContent xmlns:mc="http://schemas.openxmlformats.org/markup-compatibility/2006">
              <mc:Choice xmlns:v="urn:schemas-microsoft-com:vml" Requires="v">
                <p:oleObj spid="_x0000_s13639" name="Macro-Enabled Worksheet" r:id="rId6" imgW="2143185" imgH="819122" progId="Excel.SheetMacroEnabled.12">
                  <p:link updateAutomatic="1"/>
                </p:oleObj>
              </mc:Choice>
              <mc:Fallback>
                <p:oleObj name="Macro-Enabled Worksheet" r:id="rId6" imgW="2143185" imgH="819122" progId="Excel.SheetMacroEnabled.12">
                  <p:link updateAutomatic="1"/>
                  <p:pic>
                    <p:nvPicPr>
                      <p:cNvPr id="13" name="Objeto 12">
                        <a:extLst>
                          <a:ext uri="{FF2B5EF4-FFF2-40B4-BE49-F238E27FC236}">
                            <a16:creationId xmlns:a16="http://schemas.microsoft.com/office/drawing/2014/main" id="{9795706B-251A-31E9-C403-0F36BBE87E29}"/>
                          </a:ext>
                        </a:extLst>
                      </p:cNvPr>
                      <p:cNvPicPr/>
                      <p:nvPr/>
                    </p:nvPicPr>
                    <p:blipFill>
                      <a:blip r:embed="rId7"/>
                      <a:stretch>
                        <a:fillRect/>
                      </a:stretch>
                    </p:blipFill>
                    <p:spPr>
                      <a:xfrm>
                        <a:off x="9875852" y="6099053"/>
                        <a:ext cx="1700212" cy="649288"/>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A2F92AB6-C25C-D5B1-4E49-0019CE0FEAFD}"/>
              </a:ext>
            </a:extLst>
          </p:cNvPr>
          <p:cNvGraphicFramePr>
            <a:graphicFrameLocks noChangeAspect="1"/>
          </p:cNvGraphicFramePr>
          <p:nvPr>
            <p:extLst>
              <p:ext uri="{D42A27DB-BD31-4B8C-83A1-F6EECF244321}">
                <p14:modId xmlns:p14="http://schemas.microsoft.com/office/powerpoint/2010/main" val="180766882"/>
              </p:ext>
            </p:extLst>
          </p:nvPr>
        </p:nvGraphicFramePr>
        <p:xfrm>
          <a:off x="9847263" y="2836863"/>
          <a:ext cx="1906587" cy="649287"/>
        </p:xfrm>
        <a:graphic>
          <a:graphicData uri="http://schemas.openxmlformats.org/presentationml/2006/ole">
            <mc:AlternateContent xmlns:mc="http://schemas.openxmlformats.org/markup-compatibility/2006">
              <mc:Choice xmlns:v="urn:schemas-microsoft-com:vml" Requires="v">
                <p:oleObj spid="_x0000_s13640" name="Macro-Enabled Worksheet" r:id="rId8" imgW="2381274" imgH="961911" progId="Excel.SheetMacroEnabled.12">
                  <p:link updateAutomatic="1"/>
                </p:oleObj>
              </mc:Choice>
              <mc:Fallback>
                <p:oleObj name="Macro-Enabled Worksheet" r:id="rId8" imgW="2381274" imgH="961911" progId="Excel.SheetMacroEnabled.12">
                  <p:link updateAutomatic="1"/>
                  <p:pic>
                    <p:nvPicPr>
                      <p:cNvPr id="3" name="Objeto 2">
                        <a:extLst>
                          <a:ext uri="{FF2B5EF4-FFF2-40B4-BE49-F238E27FC236}">
                            <a16:creationId xmlns:a16="http://schemas.microsoft.com/office/drawing/2014/main" id="{A2F92AB6-C25C-D5B1-4E49-0019CE0FEAFD}"/>
                          </a:ext>
                        </a:extLst>
                      </p:cNvPr>
                      <p:cNvPicPr/>
                      <p:nvPr/>
                    </p:nvPicPr>
                    <p:blipFill>
                      <a:blip r:embed="rId9"/>
                      <a:stretch>
                        <a:fillRect/>
                      </a:stretch>
                    </p:blipFill>
                    <p:spPr>
                      <a:xfrm>
                        <a:off x="9847263" y="2836863"/>
                        <a:ext cx="1906587" cy="649287"/>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F46053D2-4EBA-49A8-AFE1-C1ADD22B5062}"/>
              </a:ext>
            </a:extLst>
          </p:cNvPr>
          <p:cNvPicPr>
            <a:picLocks noChangeAspect="1"/>
          </p:cNvPicPr>
          <p:nvPr/>
        </p:nvPicPr>
        <p:blipFill>
          <a:blip r:embed="rId10"/>
          <a:stretch>
            <a:fillRect/>
          </a:stretch>
        </p:blipFill>
        <p:spPr>
          <a:xfrm>
            <a:off x="6982654" y="766448"/>
            <a:ext cx="3770666" cy="2908800"/>
          </a:xfrm>
          <a:prstGeom prst="rect">
            <a:avLst/>
          </a:prstGeom>
        </p:spPr>
      </p:pic>
      <p:pic>
        <p:nvPicPr>
          <p:cNvPr id="8" name="Imagen 7">
            <a:extLst>
              <a:ext uri="{FF2B5EF4-FFF2-40B4-BE49-F238E27FC236}">
                <a16:creationId xmlns:a16="http://schemas.microsoft.com/office/drawing/2014/main" id="{FC743710-CAA0-46C4-AE5D-5AACDA18532E}"/>
              </a:ext>
            </a:extLst>
          </p:cNvPr>
          <p:cNvPicPr>
            <a:picLocks noChangeAspect="1"/>
          </p:cNvPicPr>
          <p:nvPr/>
        </p:nvPicPr>
        <p:blipFill>
          <a:blip r:embed="rId11"/>
          <a:stretch>
            <a:fillRect/>
          </a:stretch>
        </p:blipFill>
        <p:spPr>
          <a:xfrm>
            <a:off x="7212647" y="3977160"/>
            <a:ext cx="3671932" cy="2908800"/>
          </a:xfrm>
          <a:prstGeom prst="rect">
            <a:avLst/>
          </a:prstGeom>
        </p:spPr>
      </p:pic>
    </p:spTree>
    <p:extLst>
      <p:ext uri="{BB962C8B-B14F-4D97-AF65-F5344CB8AC3E}">
        <p14:creationId xmlns:p14="http://schemas.microsoft.com/office/powerpoint/2010/main" val="75618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645"/>
            <a:ext cx="12192000" cy="514799"/>
          </a:xfrm>
          <a:solidFill>
            <a:srgbClr val="FF0000"/>
          </a:solidFill>
        </p:spPr>
        <p:txBody>
          <a:bodyPr>
            <a:noAutofit/>
          </a:bodyPr>
          <a:lstStyle/>
          <a:p>
            <a:pPr algn="ctr"/>
            <a:r>
              <a:rPr lang="es-PE" sz="2400" b="1" dirty="0">
                <a:solidFill>
                  <a:schemeClr val="bg1"/>
                </a:solidFill>
              </a:rPr>
              <a:t>CANAL ENDEMICO DE EDAS EN POBLACION GENERAL REGION TUMBES SE 01-51/2024</a:t>
            </a:r>
          </a:p>
        </p:txBody>
      </p:sp>
      <p:sp>
        <p:nvSpPr>
          <p:cNvPr id="7" name="Título 1">
            <a:extLst>
              <a:ext uri="{FF2B5EF4-FFF2-40B4-BE49-F238E27FC236}">
                <a16:creationId xmlns:a16="http://schemas.microsoft.com/office/drawing/2014/main" id="{CAEA4E14-E04B-4585-8C9F-9CA7E1F12961}"/>
              </a:ext>
            </a:extLst>
          </p:cNvPr>
          <p:cNvSpPr txBox="1">
            <a:spLocks/>
          </p:cNvSpPr>
          <p:nvPr/>
        </p:nvSpPr>
        <p:spPr>
          <a:xfrm>
            <a:off x="82266" y="6589350"/>
            <a:ext cx="5590401"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pic>
        <p:nvPicPr>
          <p:cNvPr id="6" name="Imagen 5">
            <a:extLst>
              <a:ext uri="{FF2B5EF4-FFF2-40B4-BE49-F238E27FC236}">
                <a16:creationId xmlns:a16="http://schemas.microsoft.com/office/drawing/2014/main" id="{7AC0042F-7803-B5D6-C7CB-0C8DCF4C2EDF}"/>
              </a:ext>
            </a:extLst>
          </p:cNvPr>
          <p:cNvPicPr>
            <a:picLocks noChangeAspect="1"/>
          </p:cNvPicPr>
          <p:nvPr/>
        </p:nvPicPr>
        <p:blipFill>
          <a:blip r:embed="rId3"/>
          <a:stretch>
            <a:fillRect/>
          </a:stretch>
        </p:blipFill>
        <p:spPr>
          <a:xfrm>
            <a:off x="-83657" y="1036243"/>
            <a:ext cx="5259433" cy="3105478"/>
          </a:xfrm>
          <a:prstGeom prst="rect">
            <a:avLst/>
          </a:prstGeom>
        </p:spPr>
      </p:pic>
      <p:graphicFrame>
        <p:nvGraphicFramePr>
          <p:cNvPr id="3" name="Objeto 2">
            <a:extLst>
              <a:ext uri="{FF2B5EF4-FFF2-40B4-BE49-F238E27FC236}">
                <a16:creationId xmlns:a16="http://schemas.microsoft.com/office/drawing/2014/main" id="{236C6926-2D27-F42E-63EE-37342E03B69F}"/>
              </a:ext>
            </a:extLst>
          </p:cNvPr>
          <p:cNvGraphicFramePr>
            <a:graphicFrameLocks noChangeAspect="1"/>
          </p:cNvGraphicFramePr>
          <p:nvPr>
            <p:extLst>
              <p:ext uri="{D42A27DB-BD31-4B8C-83A1-F6EECF244321}">
                <p14:modId xmlns:p14="http://schemas.microsoft.com/office/powerpoint/2010/main" val="3636377070"/>
              </p:ext>
            </p:extLst>
          </p:nvPr>
        </p:nvGraphicFramePr>
        <p:xfrm>
          <a:off x="5483225" y="561975"/>
          <a:ext cx="6494463" cy="4446588"/>
        </p:xfrm>
        <a:graphic>
          <a:graphicData uri="http://schemas.openxmlformats.org/presentationml/2006/ole">
            <mc:AlternateContent xmlns:mc="http://schemas.openxmlformats.org/markup-compatibility/2006">
              <mc:Choice xmlns:v="urn:schemas-microsoft-com:vml" Requires="v">
                <p:oleObj spid="_x0000_s14443" name="Worksheet" r:id="rId4" imgW="6219837" imgH="3514853" progId="Excel.Sheet.12">
                  <p:link updateAutomatic="1"/>
                </p:oleObj>
              </mc:Choice>
              <mc:Fallback>
                <p:oleObj name="Worksheet" r:id="rId4" imgW="6219837" imgH="3514853" progId="Excel.Sheet.12">
                  <p:link updateAutomatic="1"/>
                  <p:pic>
                    <p:nvPicPr>
                      <p:cNvPr id="3" name="Objeto 2">
                        <a:extLst>
                          <a:ext uri="{FF2B5EF4-FFF2-40B4-BE49-F238E27FC236}">
                            <a16:creationId xmlns:a16="http://schemas.microsoft.com/office/drawing/2014/main" id="{236C6926-2D27-F42E-63EE-37342E03B69F}"/>
                          </a:ext>
                        </a:extLst>
                      </p:cNvPr>
                      <p:cNvPicPr/>
                      <p:nvPr/>
                    </p:nvPicPr>
                    <p:blipFill>
                      <a:blip r:embed="rId5"/>
                      <a:stretch>
                        <a:fillRect/>
                      </a:stretch>
                    </p:blipFill>
                    <p:spPr>
                      <a:xfrm>
                        <a:off x="5483225" y="561975"/>
                        <a:ext cx="6494463" cy="4446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CA6F862B-0F67-07D9-2202-83DE2685C5D4}"/>
              </a:ext>
            </a:extLst>
          </p:cNvPr>
          <p:cNvSpPr txBox="1"/>
          <p:nvPr/>
        </p:nvSpPr>
        <p:spPr>
          <a:xfrm>
            <a:off x="2172750" y="1073791"/>
            <a:ext cx="746620" cy="369332"/>
          </a:xfrm>
          <a:prstGeom prst="rect">
            <a:avLst/>
          </a:prstGeom>
          <a:noFill/>
        </p:spPr>
        <p:txBody>
          <a:bodyPr wrap="square" rtlCol="0">
            <a:spAutoFit/>
          </a:bodyPr>
          <a:lstStyle/>
          <a:p>
            <a:r>
              <a:rPr lang="es-ES" b="1" dirty="0">
                <a:solidFill>
                  <a:schemeClr val="bg1"/>
                </a:solidFill>
              </a:rPr>
              <a:t>2023</a:t>
            </a:r>
            <a:endParaRPr lang="es-PE" b="1" dirty="0">
              <a:solidFill>
                <a:schemeClr val="bg1"/>
              </a:solidFill>
            </a:endParaRPr>
          </a:p>
        </p:txBody>
      </p:sp>
      <p:sp>
        <p:nvSpPr>
          <p:cNvPr id="11" name="CuadroTexto 10">
            <a:extLst>
              <a:ext uri="{FF2B5EF4-FFF2-40B4-BE49-F238E27FC236}">
                <a16:creationId xmlns:a16="http://schemas.microsoft.com/office/drawing/2014/main" id="{CCB2CB86-3FB9-DA6C-0E03-5737A5CAB9C8}"/>
              </a:ext>
            </a:extLst>
          </p:cNvPr>
          <p:cNvSpPr txBox="1"/>
          <p:nvPr/>
        </p:nvSpPr>
        <p:spPr>
          <a:xfrm>
            <a:off x="7911326" y="999688"/>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spTree>
    <p:extLst>
      <p:ext uri="{BB962C8B-B14F-4D97-AF65-F5344CB8AC3E}">
        <p14:creationId xmlns:p14="http://schemas.microsoft.com/office/powerpoint/2010/main" val="341918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01-51/2024</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7053793"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sp>
        <p:nvSpPr>
          <p:cNvPr id="11" name="Text Box 2">
            <a:extLst>
              <a:ext uri="{FF2B5EF4-FFF2-40B4-BE49-F238E27FC236}">
                <a16:creationId xmlns:a16="http://schemas.microsoft.com/office/drawing/2014/main" id="{CCBB3E0C-BF51-4282-8914-6D9557F50018}"/>
              </a:ext>
            </a:extLst>
          </p:cNvPr>
          <p:cNvSpPr txBox="1">
            <a:spLocks noChangeArrowheads="1"/>
          </p:cNvSpPr>
          <p:nvPr/>
        </p:nvSpPr>
        <p:spPr bwMode="auto">
          <a:xfrm>
            <a:off x="313189" y="2595245"/>
            <a:ext cx="4584503" cy="480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200" b="1" i="0" u="none" strike="noStrike" cap="none" normalizeH="0" baseline="0" dirty="0">
                <a:ln>
                  <a:noFill/>
                </a:ln>
                <a:solidFill>
                  <a:schemeClr val="tx1"/>
                </a:solidFill>
                <a:effectLst/>
              </a:rPr>
              <a:t>Tasa de incidencia según lugar de la infección por distritos de los casos de Dengue del </a:t>
            </a:r>
            <a:r>
              <a:rPr lang="es-PE" altLang="es-PE" sz="1200" b="1" dirty="0"/>
              <a:t>año </a:t>
            </a:r>
            <a:r>
              <a:rPr kumimoji="0" lang="es-PE" altLang="es-PE" sz="1200" b="1" i="0" u="none" strike="noStrike" cap="none" normalizeH="0" baseline="0" dirty="0">
                <a:ln>
                  <a:noFill/>
                </a:ln>
                <a:solidFill>
                  <a:schemeClr val="tx1"/>
                </a:solidFill>
                <a:effectLst/>
              </a:rPr>
              <a:t>2023 y SE 01-51/2024</a:t>
            </a:r>
            <a:endParaRPr kumimoji="0" lang="es-PE" altLang="es-PE" sz="1200" b="0" i="0" u="none" strike="noStrike" cap="none" normalizeH="0" baseline="0" dirty="0">
              <a:ln>
                <a:noFill/>
              </a:ln>
              <a:solidFill>
                <a:schemeClr val="tx1"/>
              </a:solidFill>
              <a:effectLst/>
            </a:endParaRPr>
          </a:p>
        </p:txBody>
      </p:sp>
      <p:sp>
        <p:nvSpPr>
          <p:cNvPr id="15" name="Text Box 2">
            <a:extLst>
              <a:ext uri="{FF2B5EF4-FFF2-40B4-BE49-F238E27FC236}">
                <a16:creationId xmlns:a16="http://schemas.microsoft.com/office/drawing/2014/main" id="{B51AA82E-B8B1-4629-91C0-AABEC1B310B9}"/>
              </a:ext>
            </a:extLst>
          </p:cNvPr>
          <p:cNvSpPr txBox="1">
            <a:spLocks noChangeArrowheads="1"/>
          </p:cNvSpPr>
          <p:nvPr/>
        </p:nvSpPr>
        <p:spPr bwMode="auto">
          <a:xfrm>
            <a:off x="7398015" y="562109"/>
            <a:ext cx="4110212" cy="6652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600" b="1" i="0" u="none" strike="noStrike" cap="none" normalizeH="0" baseline="0" dirty="0">
                <a:ln>
                  <a:noFill/>
                </a:ln>
                <a:solidFill>
                  <a:schemeClr val="tx1"/>
                </a:solidFill>
                <a:effectLst/>
              </a:rPr>
              <a:t>Casos de Acumulados a la SE N.º 51 de Dengue según su clasificación diagnóstica</a:t>
            </a:r>
          </a:p>
        </p:txBody>
      </p:sp>
      <p:sp>
        <p:nvSpPr>
          <p:cNvPr id="19" name="Text Box 2">
            <a:extLst>
              <a:ext uri="{FF2B5EF4-FFF2-40B4-BE49-F238E27FC236}">
                <a16:creationId xmlns:a16="http://schemas.microsoft.com/office/drawing/2014/main" id="{81DCD56A-6BEB-489D-AA64-F818A6E71F65}"/>
              </a:ext>
            </a:extLst>
          </p:cNvPr>
          <p:cNvSpPr txBox="1">
            <a:spLocks noChangeArrowheads="1"/>
          </p:cNvSpPr>
          <p:nvPr/>
        </p:nvSpPr>
        <p:spPr bwMode="auto">
          <a:xfrm>
            <a:off x="8801614" y="4820746"/>
            <a:ext cx="3707645" cy="316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b="1" i="0" u="none" strike="noStrike" cap="none" normalizeH="0" baseline="0" dirty="0">
                <a:ln>
                  <a:noFill/>
                </a:ln>
                <a:solidFill>
                  <a:schemeClr val="tx1"/>
                </a:solidFill>
                <a:effectLst/>
              </a:rPr>
              <a:t>Casos de Dengue por Grupos de Edad </a:t>
            </a:r>
            <a:endParaRPr kumimoji="0" lang="es-PE" altLang="es-PE" sz="1400" b="0" i="0" u="none" strike="noStrike" cap="none" normalizeH="0" baseline="0" dirty="0">
              <a:ln>
                <a:noFill/>
              </a:ln>
              <a:solidFill>
                <a:schemeClr val="tx1"/>
              </a:solidFill>
              <a:effectLst/>
            </a:endParaRPr>
          </a:p>
        </p:txBody>
      </p:sp>
      <p:sp>
        <p:nvSpPr>
          <p:cNvPr id="21" name="Text Box 2">
            <a:extLst>
              <a:ext uri="{FF2B5EF4-FFF2-40B4-BE49-F238E27FC236}">
                <a16:creationId xmlns:a16="http://schemas.microsoft.com/office/drawing/2014/main" id="{8A6F6399-1E45-444A-B8E5-630DC0FE6A7B}"/>
              </a:ext>
            </a:extLst>
          </p:cNvPr>
          <p:cNvSpPr txBox="1">
            <a:spLocks noChangeArrowheads="1"/>
          </p:cNvSpPr>
          <p:nvPr/>
        </p:nvSpPr>
        <p:spPr bwMode="auto">
          <a:xfrm>
            <a:off x="8098036" y="2683080"/>
            <a:ext cx="3410191" cy="335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200" b="1" i="0" u="none" strike="noStrike" cap="none" normalizeH="0" baseline="0" dirty="0">
                <a:ln>
                  <a:noFill/>
                </a:ln>
                <a:solidFill>
                  <a:schemeClr val="tx1"/>
                </a:solidFill>
                <a:effectLst/>
              </a:rPr>
              <a:t>Casos de Dengue según su distribución por sexo</a:t>
            </a:r>
          </a:p>
        </p:txBody>
      </p:sp>
      <p:sp>
        <p:nvSpPr>
          <p:cNvPr id="13" name="Text Box 2">
            <a:extLst>
              <a:ext uri="{FF2B5EF4-FFF2-40B4-BE49-F238E27FC236}">
                <a16:creationId xmlns:a16="http://schemas.microsoft.com/office/drawing/2014/main" id="{1E51A254-344E-44FE-91C1-EC43FF2B64ED}"/>
              </a:ext>
            </a:extLst>
          </p:cNvPr>
          <p:cNvSpPr txBox="1">
            <a:spLocks noChangeArrowheads="1"/>
          </p:cNvSpPr>
          <p:nvPr/>
        </p:nvSpPr>
        <p:spPr bwMode="auto">
          <a:xfrm>
            <a:off x="313189" y="666862"/>
            <a:ext cx="4353875" cy="345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b="1" i="0" u="none" strike="noStrike" cap="none" normalizeH="0" baseline="0" dirty="0">
                <a:ln>
                  <a:noFill/>
                </a:ln>
                <a:solidFill>
                  <a:schemeClr val="tx1"/>
                </a:solidFill>
                <a:effectLst/>
              </a:rPr>
              <a:t>Casos de Dengue notificados en la SE </a:t>
            </a:r>
            <a:r>
              <a:rPr kumimoji="0" lang="es-PE" altLang="es-PE" b="1" i="0" u="none" strike="noStrike" cap="none" normalizeH="0" baseline="0" dirty="0" err="1">
                <a:ln>
                  <a:noFill/>
                </a:ln>
                <a:solidFill>
                  <a:schemeClr val="tx1"/>
                </a:solidFill>
                <a:effectLst/>
              </a:rPr>
              <a:t>Nº</a:t>
            </a:r>
            <a:r>
              <a:rPr kumimoji="0" lang="es-PE" altLang="es-PE" b="1" i="0" u="none" strike="noStrike" cap="none" normalizeH="0" baseline="0" dirty="0">
                <a:ln>
                  <a:noFill/>
                </a:ln>
                <a:solidFill>
                  <a:schemeClr val="tx1"/>
                </a:solidFill>
                <a:effectLst/>
              </a:rPr>
              <a:t> 51</a:t>
            </a:r>
          </a:p>
        </p:txBody>
      </p:sp>
      <p:sp>
        <p:nvSpPr>
          <p:cNvPr id="5" name="Text Box 2677">
            <a:extLst>
              <a:ext uri="{FF2B5EF4-FFF2-40B4-BE49-F238E27FC236}">
                <a16:creationId xmlns:a16="http://schemas.microsoft.com/office/drawing/2014/main" id="{EB67F705-1F10-22FD-5EB8-3FDE67D3B0B0}"/>
              </a:ext>
            </a:extLst>
          </p:cNvPr>
          <p:cNvSpPr txBox="1">
            <a:spLocks noChangeArrowheads="1"/>
          </p:cNvSpPr>
          <p:nvPr/>
        </p:nvSpPr>
        <p:spPr bwMode="auto">
          <a:xfrm>
            <a:off x="5594741" y="3656479"/>
            <a:ext cx="3017554" cy="28892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900" b="1" dirty="0">
                <a:effectLst/>
                <a:latin typeface="Arial Narrow" panose="020B0606020202030204" pitchFamily="34" charset="0"/>
                <a:ea typeface="Times New Roman" panose="02020603050405020304" pitchFamily="18" charset="0"/>
              </a:rPr>
              <a:t>Dengue – Tasa de Incidencia acumulada</a:t>
            </a:r>
            <a:endParaRPr lang="es-PE" dirty="0">
              <a:effectLst/>
              <a:latin typeface="Times New Roman" panose="02020603050405020304" pitchFamily="18" charset="0"/>
              <a:ea typeface="Times New Roman" panose="02020603050405020304" pitchFamily="18" charset="0"/>
            </a:endParaRPr>
          </a:p>
          <a:p>
            <a:pPr algn="ctr"/>
            <a:r>
              <a:rPr lang="es-PE" sz="900" b="1" dirty="0">
                <a:effectLst/>
                <a:latin typeface="Arial Narrow" panose="020B0606020202030204" pitchFamily="34" charset="0"/>
                <a:ea typeface="Times New Roman" panose="02020603050405020304" pitchFamily="18" charset="0"/>
              </a:rPr>
              <a:t>según Curso de vida Tumbes 2024. (SE01-51)</a:t>
            </a:r>
            <a:endParaRPr lang="es-PE" dirty="0">
              <a:effectLst/>
              <a:latin typeface="Times New Roman" panose="02020603050405020304" pitchFamily="18" charset="0"/>
              <a:ea typeface="Times New Roman" panose="02020603050405020304" pitchFamily="18" charset="0"/>
            </a:endParaRPr>
          </a:p>
        </p:txBody>
      </p:sp>
      <p:graphicFrame>
        <p:nvGraphicFramePr>
          <p:cNvPr id="16" name="Objeto 15">
            <a:extLst>
              <a:ext uri="{FF2B5EF4-FFF2-40B4-BE49-F238E27FC236}">
                <a16:creationId xmlns:a16="http://schemas.microsoft.com/office/drawing/2014/main" id="{1C58B1C8-F544-C7DA-07FF-B34BE6B1CFC3}"/>
              </a:ext>
            </a:extLst>
          </p:cNvPr>
          <p:cNvGraphicFramePr>
            <a:graphicFrameLocks noChangeAspect="1"/>
          </p:cNvGraphicFramePr>
          <p:nvPr>
            <p:extLst>
              <p:ext uri="{D42A27DB-BD31-4B8C-83A1-F6EECF244321}">
                <p14:modId xmlns:p14="http://schemas.microsoft.com/office/powerpoint/2010/main" val="424488227"/>
              </p:ext>
            </p:extLst>
          </p:nvPr>
        </p:nvGraphicFramePr>
        <p:xfrm>
          <a:off x="6305550" y="1227138"/>
          <a:ext cx="5792788" cy="1154112"/>
        </p:xfrm>
        <a:graphic>
          <a:graphicData uri="http://schemas.openxmlformats.org/presentationml/2006/ole">
            <mc:AlternateContent xmlns:mc="http://schemas.openxmlformats.org/markup-compatibility/2006">
              <mc:Choice xmlns:v="urn:schemas-microsoft-com:vml" Requires="v">
                <p:oleObj spid="_x0000_s2638" name="Macro-Enabled Worksheet" r:id="rId4" imgW="5877081" imgH="1171490" progId="Excel.SheetMacroEnabled.12">
                  <p:link updateAutomatic="1"/>
                </p:oleObj>
              </mc:Choice>
              <mc:Fallback>
                <p:oleObj name="Macro-Enabled Worksheet" r:id="rId4" imgW="5877081" imgH="1171490" progId="Excel.SheetMacroEnabled.12">
                  <p:link updateAutomatic="1"/>
                  <p:pic>
                    <p:nvPicPr>
                      <p:cNvPr id="16" name="Objeto 15">
                        <a:extLst>
                          <a:ext uri="{FF2B5EF4-FFF2-40B4-BE49-F238E27FC236}">
                            <a16:creationId xmlns:a16="http://schemas.microsoft.com/office/drawing/2014/main" id="{1C58B1C8-F544-C7DA-07FF-B34BE6B1CFC3}"/>
                          </a:ext>
                        </a:extLst>
                      </p:cNvPr>
                      <p:cNvPicPr/>
                      <p:nvPr/>
                    </p:nvPicPr>
                    <p:blipFill>
                      <a:blip r:embed="rId5"/>
                      <a:stretch>
                        <a:fillRect/>
                      </a:stretch>
                    </p:blipFill>
                    <p:spPr>
                      <a:xfrm>
                        <a:off x="6305550" y="1227138"/>
                        <a:ext cx="5792788" cy="1154112"/>
                      </a:xfrm>
                      <a:prstGeom prst="rect">
                        <a:avLst/>
                      </a:prstGeom>
                    </p:spPr>
                  </p:pic>
                </p:oleObj>
              </mc:Fallback>
            </mc:AlternateContent>
          </a:graphicData>
        </a:graphic>
      </p:graphicFrame>
      <p:graphicFrame>
        <p:nvGraphicFramePr>
          <p:cNvPr id="17" name="Objeto 16">
            <a:extLst>
              <a:ext uri="{FF2B5EF4-FFF2-40B4-BE49-F238E27FC236}">
                <a16:creationId xmlns:a16="http://schemas.microsoft.com/office/drawing/2014/main" id="{FE3C685A-28F2-3BFD-F8BA-7828A9D78B54}"/>
              </a:ext>
            </a:extLst>
          </p:cNvPr>
          <p:cNvGraphicFramePr>
            <a:graphicFrameLocks noChangeAspect="1"/>
          </p:cNvGraphicFramePr>
          <p:nvPr>
            <p:extLst>
              <p:ext uri="{D42A27DB-BD31-4B8C-83A1-F6EECF244321}">
                <p14:modId xmlns:p14="http://schemas.microsoft.com/office/powerpoint/2010/main" val="1609862120"/>
              </p:ext>
            </p:extLst>
          </p:nvPr>
        </p:nvGraphicFramePr>
        <p:xfrm>
          <a:off x="711200" y="1046163"/>
          <a:ext cx="3789363" cy="1204912"/>
        </p:xfrm>
        <a:graphic>
          <a:graphicData uri="http://schemas.openxmlformats.org/presentationml/2006/ole">
            <mc:AlternateContent xmlns:mc="http://schemas.openxmlformats.org/markup-compatibility/2006">
              <mc:Choice xmlns:v="urn:schemas-microsoft-com:vml" Requires="v">
                <p:oleObj spid="_x0000_s2639" name="Macro-Enabled Worksheet" r:id="rId6" imgW="5000637" imgH="1590647" progId="Excel.SheetMacroEnabled.12">
                  <p:link updateAutomatic="1"/>
                </p:oleObj>
              </mc:Choice>
              <mc:Fallback>
                <p:oleObj name="Macro-Enabled Worksheet" r:id="rId6" imgW="5000637" imgH="1590647" progId="Excel.SheetMacroEnabled.12">
                  <p:link updateAutomatic="1"/>
                  <p:pic>
                    <p:nvPicPr>
                      <p:cNvPr id="17" name="Objeto 16">
                        <a:extLst>
                          <a:ext uri="{FF2B5EF4-FFF2-40B4-BE49-F238E27FC236}">
                            <a16:creationId xmlns:a16="http://schemas.microsoft.com/office/drawing/2014/main" id="{FE3C685A-28F2-3BFD-F8BA-7828A9D78B54}"/>
                          </a:ext>
                        </a:extLst>
                      </p:cNvPr>
                      <p:cNvPicPr/>
                      <p:nvPr/>
                    </p:nvPicPr>
                    <p:blipFill>
                      <a:blip r:embed="rId7"/>
                      <a:stretch>
                        <a:fillRect/>
                      </a:stretch>
                    </p:blipFill>
                    <p:spPr>
                      <a:xfrm>
                        <a:off x="711200" y="1046163"/>
                        <a:ext cx="3789363" cy="1204912"/>
                      </a:xfrm>
                      <a:prstGeom prst="rect">
                        <a:avLst/>
                      </a:prstGeom>
                    </p:spPr>
                  </p:pic>
                </p:oleObj>
              </mc:Fallback>
            </mc:AlternateContent>
          </a:graphicData>
        </a:graphic>
      </p:graphicFrame>
      <p:graphicFrame>
        <p:nvGraphicFramePr>
          <p:cNvPr id="18" name="Objeto 17">
            <a:extLst>
              <a:ext uri="{FF2B5EF4-FFF2-40B4-BE49-F238E27FC236}">
                <a16:creationId xmlns:a16="http://schemas.microsoft.com/office/drawing/2014/main" id="{9457E8C7-CF0F-CB2D-CAAD-A4478559CA45}"/>
              </a:ext>
            </a:extLst>
          </p:cNvPr>
          <p:cNvGraphicFramePr>
            <a:graphicFrameLocks noChangeAspect="1"/>
          </p:cNvGraphicFramePr>
          <p:nvPr>
            <p:extLst>
              <p:ext uri="{D42A27DB-BD31-4B8C-83A1-F6EECF244321}">
                <p14:modId xmlns:p14="http://schemas.microsoft.com/office/powerpoint/2010/main" val="3537702689"/>
              </p:ext>
            </p:extLst>
          </p:nvPr>
        </p:nvGraphicFramePr>
        <p:xfrm>
          <a:off x="206375" y="3314700"/>
          <a:ext cx="5021263" cy="2876550"/>
        </p:xfrm>
        <a:graphic>
          <a:graphicData uri="http://schemas.openxmlformats.org/presentationml/2006/ole">
            <mc:AlternateContent xmlns:mc="http://schemas.openxmlformats.org/markup-compatibility/2006">
              <mc:Choice xmlns:v="urn:schemas-microsoft-com:vml" Requires="v">
                <p:oleObj spid="_x0000_s2640" name="Macro-Enabled Worksheet" r:id="rId8" imgW="7162992" imgH="4105204" progId="Excel.SheetMacroEnabled.12">
                  <p:link updateAutomatic="1"/>
                </p:oleObj>
              </mc:Choice>
              <mc:Fallback>
                <p:oleObj name="Macro-Enabled Worksheet" r:id="rId8" imgW="7162992" imgH="4105204" progId="Excel.SheetMacroEnabled.12">
                  <p:link updateAutomatic="1"/>
                  <p:pic>
                    <p:nvPicPr>
                      <p:cNvPr id="18" name="Objeto 17">
                        <a:extLst>
                          <a:ext uri="{FF2B5EF4-FFF2-40B4-BE49-F238E27FC236}">
                            <a16:creationId xmlns:a16="http://schemas.microsoft.com/office/drawing/2014/main" id="{9457E8C7-CF0F-CB2D-CAAD-A4478559CA45}"/>
                          </a:ext>
                        </a:extLst>
                      </p:cNvPr>
                      <p:cNvPicPr/>
                      <p:nvPr/>
                    </p:nvPicPr>
                    <p:blipFill>
                      <a:blip r:embed="rId9"/>
                      <a:stretch>
                        <a:fillRect/>
                      </a:stretch>
                    </p:blipFill>
                    <p:spPr>
                      <a:xfrm>
                        <a:off x="206375" y="3314700"/>
                        <a:ext cx="5021263" cy="2876550"/>
                      </a:xfrm>
                      <a:prstGeom prst="rect">
                        <a:avLst/>
                      </a:prstGeom>
                    </p:spPr>
                  </p:pic>
                </p:oleObj>
              </mc:Fallback>
            </mc:AlternateContent>
          </a:graphicData>
        </a:graphic>
      </p:graphicFrame>
      <p:graphicFrame>
        <p:nvGraphicFramePr>
          <p:cNvPr id="20" name="Objeto 19">
            <a:extLst>
              <a:ext uri="{FF2B5EF4-FFF2-40B4-BE49-F238E27FC236}">
                <a16:creationId xmlns:a16="http://schemas.microsoft.com/office/drawing/2014/main" id="{FE754B00-F560-2912-79D9-E2D97D836EC2}"/>
              </a:ext>
            </a:extLst>
          </p:cNvPr>
          <p:cNvGraphicFramePr>
            <a:graphicFrameLocks noChangeAspect="1"/>
          </p:cNvGraphicFramePr>
          <p:nvPr>
            <p:extLst>
              <p:ext uri="{D42A27DB-BD31-4B8C-83A1-F6EECF244321}">
                <p14:modId xmlns:p14="http://schemas.microsoft.com/office/powerpoint/2010/main" val="358902697"/>
              </p:ext>
            </p:extLst>
          </p:nvPr>
        </p:nvGraphicFramePr>
        <p:xfrm>
          <a:off x="9244013" y="3046413"/>
          <a:ext cx="2520950" cy="1651000"/>
        </p:xfrm>
        <a:graphic>
          <a:graphicData uri="http://schemas.openxmlformats.org/presentationml/2006/ole">
            <mc:AlternateContent xmlns:mc="http://schemas.openxmlformats.org/markup-compatibility/2006">
              <mc:Choice xmlns:v="urn:schemas-microsoft-com:vml" Requires="v">
                <p:oleObj spid="_x0000_s2641" name="Macro-Enabled Worksheet" r:id="rId10" imgW="3724311" imgH="2438556" progId="Excel.SheetMacroEnabled.12">
                  <p:link updateAutomatic="1"/>
                </p:oleObj>
              </mc:Choice>
              <mc:Fallback>
                <p:oleObj name="Macro-Enabled Worksheet" r:id="rId10" imgW="3724311" imgH="2438556" progId="Excel.SheetMacroEnabled.12">
                  <p:link updateAutomatic="1"/>
                  <p:pic>
                    <p:nvPicPr>
                      <p:cNvPr id="20" name="Objeto 19">
                        <a:extLst>
                          <a:ext uri="{FF2B5EF4-FFF2-40B4-BE49-F238E27FC236}">
                            <a16:creationId xmlns:a16="http://schemas.microsoft.com/office/drawing/2014/main" id="{FE754B00-F560-2912-79D9-E2D97D836EC2}"/>
                          </a:ext>
                        </a:extLst>
                      </p:cNvPr>
                      <p:cNvPicPr/>
                      <p:nvPr/>
                    </p:nvPicPr>
                    <p:blipFill>
                      <a:blip r:embed="rId11"/>
                      <a:stretch>
                        <a:fillRect/>
                      </a:stretch>
                    </p:blipFill>
                    <p:spPr>
                      <a:xfrm>
                        <a:off x="9244013" y="3046413"/>
                        <a:ext cx="2520950" cy="1651000"/>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3862F1DD-6C7A-41CB-99F7-7D58D4FDE2AF}"/>
              </a:ext>
            </a:extLst>
          </p:cNvPr>
          <p:cNvGraphicFramePr>
            <a:graphicFrameLocks noChangeAspect="1"/>
          </p:cNvGraphicFramePr>
          <p:nvPr>
            <p:extLst>
              <p:ext uri="{D42A27DB-BD31-4B8C-83A1-F6EECF244321}">
                <p14:modId xmlns:p14="http://schemas.microsoft.com/office/powerpoint/2010/main" val="3544984118"/>
              </p:ext>
            </p:extLst>
          </p:nvPr>
        </p:nvGraphicFramePr>
        <p:xfrm>
          <a:off x="5532309" y="4021596"/>
          <a:ext cx="3313947" cy="805052"/>
        </p:xfrm>
        <a:graphic>
          <a:graphicData uri="http://schemas.openxmlformats.org/presentationml/2006/ole">
            <mc:AlternateContent xmlns:mc="http://schemas.openxmlformats.org/markup-compatibility/2006">
              <mc:Choice xmlns:v="urn:schemas-microsoft-com:vml" Requires="v">
                <p:oleObj spid="_x0000_s2642" name="Macro-Enabled Worksheet" r:id="rId12" imgW="5724489" imgH="1390664" progId="Excel.SheetMacroEnabled.12">
                  <p:link updateAutomatic="1"/>
                </p:oleObj>
              </mc:Choice>
              <mc:Fallback>
                <p:oleObj name="Macro-Enabled Worksheet" r:id="rId12" imgW="5724489" imgH="1390664" progId="Excel.SheetMacroEnabled.12">
                  <p:link updateAutomatic="1"/>
                  <p:pic>
                    <p:nvPicPr>
                      <p:cNvPr id="0" name=""/>
                      <p:cNvPicPr/>
                      <p:nvPr/>
                    </p:nvPicPr>
                    <p:blipFill>
                      <a:blip r:embed="rId13"/>
                      <a:stretch>
                        <a:fillRect/>
                      </a:stretch>
                    </p:blipFill>
                    <p:spPr>
                      <a:xfrm>
                        <a:off x="5532309" y="4021596"/>
                        <a:ext cx="3313947" cy="805052"/>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4EA5B636-CBD7-49C5-8975-6D32735B8CF1}"/>
              </a:ext>
            </a:extLst>
          </p:cNvPr>
          <p:cNvGraphicFramePr>
            <a:graphicFrameLocks noChangeAspect="1"/>
          </p:cNvGraphicFramePr>
          <p:nvPr>
            <p:extLst>
              <p:ext uri="{D42A27DB-BD31-4B8C-83A1-F6EECF244321}">
                <p14:modId xmlns:p14="http://schemas.microsoft.com/office/powerpoint/2010/main" val="4129966174"/>
              </p:ext>
            </p:extLst>
          </p:nvPr>
        </p:nvGraphicFramePr>
        <p:xfrm>
          <a:off x="8892863" y="5137193"/>
          <a:ext cx="3276600" cy="1400175"/>
        </p:xfrm>
        <a:graphic>
          <a:graphicData uri="http://schemas.openxmlformats.org/presentationml/2006/ole">
            <mc:AlternateContent xmlns:mc="http://schemas.openxmlformats.org/markup-compatibility/2006">
              <mc:Choice xmlns:v="urn:schemas-microsoft-com:vml" Requires="v">
                <p:oleObj spid="_x0000_s2643" name="Macro-Enabled Worksheet" r:id="rId14" imgW="3276504" imgH="1400260" progId="Excel.SheetMacroEnabled.12">
                  <p:link updateAutomatic="1"/>
                </p:oleObj>
              </mc:Choice>
              <mc:Fallback>
                <p:oleObj name="Macro-Enabled Worksheet" r:id="rId14" imgW="3276504" imgH="1400260" progId="Excel.SheetMacroEnabled.12">
                  <p:link updateAutomatic="1"/>
                  <p:pic>
                    <p:nvPicPr>
                      <p:cNvPr id="0" name=""/>
                      <p:cNvPicPr/>
                      <p:nvPr/>
                    </p:nvPicPr>
                    <p:blipFill>
                      <a:blip r:embed="rId15"/>
                      <a:stretch>
                        <a:fillRect/>
                      </a:stretch>
                    </p:blipFill>
                    <p:spPr>
                      <a:xfrm>
                        <a:off x="8892863" y="5137193"/>
                        <a:ext cx="3276600" cy="1400175"/>
                      </a:xfrm>
                      <a:prstGeom prst="rect">
                        <a:avLst/>
                      </a:prstGeom>
                    </p:spPr>
                  </p:pic>
                </p:oleObj>
              </mc:Fallback>
            </mc:AlternateContent>
          </a:graphicData>
        </a:graphic>
      </p:graphicFrame>
    </p:spTree>
    <p:extLst>
      <p:ext uri="{BB962C8B-B14F-4D97-AF65-F5344CB8AC3E}">
        <p14:creationId xmlns:p14="http://schemas.microsoft.com/office/powerpoint/2010/main" val="2702689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107"/>
            <a:ext cx="12185649" cy="426534"/>
          </a:xfrm>
          <a:solidFill>
            <a:srgbClr val="FF0000"/>
          </a:solidFill>
        </p:spPr>
        <p:txBody>
          <a:bodyPr>
            <a:noAutofit/>
          </a:bodyPr>
          <a:lstStyle/>
          <a:p>
            <a:pPr algn="ctr"/>
            <a:r>
              <a:rPr lang="es-PE" sz="2400" b="1" dirty="0">
                <a:solidFill>
                  <a:schemeClr val="bg1"/>
                </a:solidFill>
              </a:rPr>
              <a:t>MAPAS DE RIESGO DE EDAS EN &lt; 5 AÑOS REGION TUMBES SE 01-51/2024</a:t>
            </a:r>
          </a:p>
        </p:txBody>
      </p:sp>
      <p:sp>
        <p:nvSpPr>
          <p:cNvPr id="17" name="Text Box 2">
            <a:extLst>
              <a:ext uri="{FF2B5EF4-FFF2-40B4-BE49-F238E27FC236}">
                <a16:creationId xmlns:a16="http://schemas.microsoft.com/office/drawing/2014/main" id="{66406CD5-1834-4058-8BC9-AD5C0378B2B7}"/>
              </a:ext>
            </a:extLst>
          </p:cNvPr>
          <p:cNvSpPr txBox="1">
            <a:spLocks noChangeArrowheads="1"/>
          </p:cNvSpPr>
          <p:nvPr/>
        </p:nvSpPr>
        <p:spPr bwMode="auto">
          <a:xfrm>
            <a:off x="6369474" y="790321"/>
            <a:ext cx="1930577" cy="889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200" dirty="0"/>
              <a:t>Mapa de Riesgo SE 01-51/2024 </a:t>
            </a:r>
            <a:r>
              <a:rPr kumimoji="0" lang="es-PE" altLang="es-PE" sz="1200" i="0" u="none" strike="noStrike" cap="none" normalizeH="0" baseline="0" dirty="0">
                <a:ln>
                  <a:noFill/>
                </a:ln>
                <a:effectLst/>
              </a:rPr>
              <a:t>de EDAs en menores de 05 años - Región Tumbes</a:t>
            </a:r>
          </a:p>
        </p:txBody>
      </p:sp>
      <p:sp>
        <p:nvSpPr>
          <p:cNvPr id="11" name="CuadroTexto 10">
            <a:extLst>
              <a:ext uri="{FF2B5EF4-FFF2-40B4-BE49-F238E27FC236}">
                <a16:creationId xmlns:a16="http://schemas.microsoft.com/office/drawing/2014/main" id="{3486C6BE-317C-4ACA-8B09-B4676A98EA34}"/>
              </a:ext>
            </a:extLst>
          </p:cNvPr>
          <p:cNvSpPr txBox="1"/>
          <p:nvPr/>
        </p:nvSpPr>
        <p:spPr>
          <a:xfrm>
            <a:off x="790735" y="1135909"/>
            <a:ext cx="4478983" cy="523220"/>
          </a:xfrm>
          <a:prstGeom prst="rect">
            <a:avLst/>
          </a:prstGeom>
          <a:noFill/>
        </p:spPr>
        <p:txBody>
          <a:bodyPr wrap="none" rtlCol="0">
            <a:spAutoFit/>
          </a:bodyPr>
          <a:lstStyle/>
          <a:p>
            <a:pPr algn="ctr"/>
            <a:r>
              <a:rPr lang="es-PE" sz="1400" dirty="0"/>
              <a:t>TASAS DE INCIDENCIA Y CASOS ACUMULADOS DE EDAS EN </a:t>
            </a:r>
          </a:p>
          <a:p>
            <a:pPr algn="ctr"/>
            <a:r>
              <a:rPr lang="es-PE" sz="1400" dirty="0"/>
              <a:t>MENORES DE 05 AÑOS SEGÚN LUGAR DE INFECCIÓN </a:t>
            </a:r>
          </a:p>
        </p:txBody>
      </p:sp>
      <p:sp>
        <p:nvSpPr>
          <p:cNvPr id="10" name="Text Box 3">
            <a:extLst>
              <a:ext uri="{FF2B5EF4-FFF2-40B4-BE49-F238E27FC236}">
                <a16:creationId xmlns:a16="http://schemas.microsoft.com/office/drawing/2014/main" id="{F337A4CB-D25E-4712-BC9B-D071C86C95B6}"/>
              </a:ext>
            </a:extLst>
          </p:cNvPr>
          <p:cNvSpPr txBox="1">
            <a:spLocks noChangeArrowheads="1"/>
          </p:cNvSpPr>
          <p:nvPr/>
        </p:nvSpPr>
        <p:spPr bwMode="auto">
          <a:xfrm>
            <a:off x="5551037" y="3927061"/>
            <a:ext cx="2407914" cy="840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kumimoji="0" lang="es-PE" altLang="es-PE" sz="1200" i="0" u="none" strike="noStrike" cap="none" normalizeH="0" baseline="0" dirty="0">
                <a:ln>
                  <a:noFill/>
                </a:ln>
                <a:effectLst/>
              </a:rPr>
              <a:t>Mapa de </a:t>
            </a:r>
            <a:r>
              <a:rPr lang="es-PE" altLang="es-PE" sz="1200" dirty="0"/>
              <a:t>Riesgo según 03 últimas semanas epidemiológicas 49-51/2024 </a:t>
            </a:r>
            <a:r>
              <a:rPr kumimoji="0" lang="es-PE" altLang="es-PE" sz="1200" i="0" u="none" strike="noStrike" cap="none" normalizeH="0" baseline="0" dirty="0">
                <a:ln>
                  <a:noFill/>
                </a:ln>
                <a:effectLst/>
              </a:rPr>
              <a:t>de EDAs en Menores de 05 años Región Tumbes</a:t>
            </a:r>
          </a:p>
        </p:txBody>
      </p:sp>
      <p:sp>
        <p:nvSpPr>
          <p:cNvPr id="16" name="Título 1">
            <a:extLst>
              <a:ext uri="{FF2B5EF4-FFF2-40B4-BE49-F238E27FC236}">
                <a16:creationId xmlns:a16="http://schemas.microsoft.com/office/drawing/2014/main" id="{82FC96FC-4034-4C28-952F-3DD84889601A}"/>
              </a:ext>
            </a:extLst>
          </p:cNvPr>
          <p:cNvSpPr txBox="1">
            <a:spLocks/>
          </p:cNvSpPr>
          <p:nvPr/>
        </p:nvSpPr>
        <p:spPr>
          <a:xfrm>
            <a:off x="82266" y="6589350"/>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7" name="Objeto 6">
            <a:extLst>
              <a:ext uri="{FF2B5EF4-FFF2-40B4-BE49-F238E27FC236}">
                <a16:creationId xmlns:a16="http://schemas.microsoft.com/office/drawing/2014/main" id="{08DCBAE6-6B0F-4E03-B8F5-BDB983E20E90}"/>
              </a:ext>
            </a:extLst>
          </p:cNvPr>
          <p:cNvGraphicFramePr>
            <a:graphicFrameLocks noChangeAspect="1"/>
          </p:cNvGraphicFramePr>
          <p:nvPr>
            <p:extLst>
              <p:ext uri="{D42A27DB-BD31-4B8C-83A1-F6EECF244321}">
                <p14:modId xmlns:p14="http://schemas.microsoft.com/office/powerpoint/2010/main" val="4037399203"/>
              </p:ext>
            </p:extLst>
          </p:nvPr>
        </p:nvGraphicFramePr>
        <p:xfrm>
          <a:off x="973138" y="1712913"/>
          <a:ext cx="4143375" cy="3743325"/>
        </p:xfrm>
        <a:graphic>
          <a:graphicData uri="http://schemas.openxmlformats.org/presentationml/2006/ole">
            <mc:AlternateContent xmlns:mc="http://schemas.openxmlformats.org/markup-compatibility/2006">
              <mc:Choice xmlns:v="urn:schemas-microsoft-com:vml" Requires="v">
                <p:oleObj spid="_x0000_s15680" name="Macro-Enabled Worksheet" r:id="rId3" imgW="4143363" imgH="3743240" progId="Excel.SheetMacroEnabled.12">
                  <p:link updateAutomatic="1"/>
                </p:oleObj>
              </mc:Choice>
              <mc:Fallback>
                <p:oleObj name="Macro-Enabled Worksheet" r:id="rId3" imgW="4143363" imgH="3743240" progId="Excel.SheetMacroEnabled.12">
                  <p:link updateAutomatic="1"/>
                  <p:pic>
                    <p:nvPicPr>
                      <p:cNvPr id="7" name="Objeto 6">
                        <a:extLst>
                          <a:ext uri="{FF2B5EF4-FFF2-40B4-BE49-F238E27FC236}">
                            <a16:creationId xmlns:a16="http://schemas.microsoft.com/office/drawing/2014/main" id="{08DCBAE6-6B0F-4E03-B8F5-BDB983E20E90}"/>
                          </a:ext>
                        </a:extLst>
                      </p:cNvPr>
                      <p:cNvPicPr/>
                      <p:nvPr/>
                    </p:nvPicPr>
                    <p:blipFill>
                      <a:blip r:embed="rId4"/>
                      <a:stretch>
                        <a:fillRect/>
                      </a:stretch>
                    </p:blipFill>
                    <p:spPr>
                      <a:xfrm>
                        <a:off x="973138" y="1712913"/>
                        <a:ext cx="4143375" cy="3743325"/>
                      </a:xfrm>
                      <a:prstGeom prst="rect">
                        <a:avLst/>
                      </a:prstGeom>
                    </p:spPr>
                  </p:pic>
                </p:oleObj>
              </mc:Fallback>
            </mc:AlternateContent>
          </a:graphicData>
        </a:graphic>
      </p:graphicFrame>
      <p:graphicFrame>
        <p:nvGraphicFramePr>
          <p:cNvPr id="12" name="Objeto 11">
            <a:extLst>
              <a:ext uri="{FF2B5EF4-FFF2-40B4-BE49-F238E27FC236}">
                <a16:creationId xmlns:a16="http://schemas.microsoft.com/office/drawing/2014/main" id="{821FF722-0CF0-EC23-D125-F98DE200F1D2}"/>
              </a:ext>
            </a:extLst>
          </p:cNvPr>
          <p:cNvGraphicFramePr>
            <a:graphicFrameLocks noChangeAspect="1"/>
          </p:cNvGraphicFramePr>
          <p:nvPr>
            <p:extLst>
              <p:ext uri="{D42A27DB-BD31-4B8C-83A1-F6EECF244321}">
                <p14:modId xmlns:p14="http://schemas.microsoft.com/office/powerpoint/2010/main" val="2657352115"/>
              </p:ext>
            </p:extLst>
          </p:nvPr>
        </p:nvGraphicFramePr>
        <p:xfrm>
          <a:off x="9629775" y="2757488"/>
          <a:ext cx="2039938" cy="801687"/>
        </p:xfrm>
        <a:graphic>
          <a:graphicData uri="http://schemas.openxmlformats.org/presentationml/2006/ole">
            <mc:AlternateContent xmlns:mc="http://schemas.openxmlformats.org/markup-compatibility/2006">
              <mc:Choice xmlns:v="urn:schemas-microsoft-com:vml" Requires="v">
                <p:oleObj spid="_x0000_s15681" name="Macro-Enabled Worksheet" r:id="rId5" imgW="2562237" imgH="819122" progId="Excel.SheetMacroEnabled.12">
                  <p:link updateAutomatic="1"/>
                </p:oleObj>
              </mc:Choice>
              <mc:Fallback>
                <p:oleObj name="Macro-Enabled Worksheet" r:id="rId5" imgW="2562237" imgH="819122" progId="Excel.SheetMacroEnabled.12">
                  <p:link updateAutomatic="1"/>
                  <p:pic>
                    <p:nvPicPr>
                      <p:cNvPr id="12" name="Objeto 11">
                        <a:extLst>
                          <a:ext uri="{FF2B5EF4-FFF2-40B4-BE49-F238E27FC236}">
                            <a16:creationId xmlns:a16="http://schemas.microsoft.com/office/drawing/2014/main" id="{821FF722-0CF0-EC23-D125-F98DE200F1D2}"/>
                          </a:ext>
                        </a:extLst>
                      </p:cNvPr>
                      <p:cNvPicPr/>
                      <p:nvPr/>
                    </p:nvPicPr>
                    <p:blipFill>
                      <a:blip r:embed="rId6"/>
                      <a:stretch>
                        <a:fillRect/>
                      </a:stretch>
                    </p:blipFill>
                    <p:spPr>
                      <a:xfrm>
                        <a:off x="9629775" y="2757488"/>
                        <a:ext cx="2039938" cy="801687"/>
                      </a:xfrm>
                      <a:prstGeom prst="rect">
                        <a:avLst/>
                      </a:prstGeom>
                    </p:spPr>
                  </p:pic>
                </p:oleObj>
              </mc:Fallback>
            </mc:AlternateContent>
          </a:graphicData>
        </a:graphic>
      </p:graphicFrame>
      <p:graphicFrame>
        <p:nvGraphicFramePr>
          <p:cNvPr id="14" name="Objeto 13">
            <a:extLst>
              <a:ext uri="{FF2B5EF4-FFF2-40B4-BE49-F238E27FC236}">
                <a16:creationId xmlns:a16="http://schemas.microsoft.com/office/drawing/2014/main" id="{99F593DF-822F-BEB4-C24E-71E4C6F56D5D}"/>
              </a:ext>
            </a:extLst>
          </p:cNvPr>
          <p:cNvGraphicFramePr>
            <a:graphicFrameLocks noChangeAspect="1"/>
          </p:cNvGraphicFramePr>
          <p:nvPr>
            <p:extLst>
              <p:ext uri="{D42A27DB-BD31-4B8C-83A1-F6EECF244321}">
                <p14:modId xmlns:p14="http://schemas.microsoft.com/office/powerpoint/2010/main" val="165755492"/>
              </p:ext>
            </p:extLst>
          </p:nvPr>
        </p:nvGraphicFramePr>
        <p:xfrm>
          <a:off x="9501188" y="5981700"/>
          <a:ext cx="2114550" cy="749300"/>
        </p:xfrm>
        <a:graphic>
          <a:graphicData uri="http://schemas.openxmlformats.org/presentationml/2006/ole">
            <mc:AlternateContent xmlns:mc="http://schemas.openxmlformats.org/markup-compatibility/2006">
              <mc:Choice xmlns:v="urn:schemas-microsoft-com:vml" Requires="v">
                <p:oleObj spid="_x0000_s15682" name="Macro-Enabled Worksheet" r:id="rId7" imgW="2714445" imgH="819122" progId="Excel.SheetMacroEnabled.12">
                  <p:link updateAutomatic="1"/>
                </p:oleObj>
              </mc:Choice>
              <mc:Fallback>
                <p:oleObj name="Macro-Enabled Worksheet" r:id="rId7" imgW="2714445" imgH="819122" progId="Excel.SheetMacroEnabled.12">
                  <p:link updateAutomatic="1"/>
                  <p:pic>
                    <p:nvPicPr>
                      <p:cNvPr id="14" name="Objeto 13">
                        <a:extLst>
                          <a:ext uri="{FF2B5EF4-FFF2-40B4-BE49-F238E27FC236}">
                            <a16:creationId xmlns:a16="http://schemas.microsoft.com/office/drawing/2014/main" id="{99F593DF-822F-BEB4-C24E-71E4C6F56D5D}"/>
                          </a:ext>
                        </a:extLst>
                      </p:cNvPr>
                      <p:cNvPicPr/>
                      <p:nvPr/>
                    </p:nvPicPr>
                    <p:blipFill>
                      <a:blip r:embed="rId8"/>
                      <a:stretch>
                        <a:fillRect/>
                      </a:stretch>
                    </p:blipFill>
                    <p:spPr>
                      <a:xfrm>
                        <a:off x="9501188" y="5981700"/>
                        <a:ext cx="2114550" cy="749300"/>
                      </a:xfrm>
                      <a:prstGeom prst="rect">
                        <a:avLst/>
                      </a:prstGeom>
                    </p:spPr>
                  </p:pic>
                </p:oleObj>
              </mc:Fallback>
            </mc:AlternateContent>
          </a:graphicData>
        </a:graphic>
      </p:graphicFrame>
      <p:pic>
        <p:nvPicPr>
          <p:cNvPr id="3" name="Imagen 2">
            <a:extLst>
              <a:ext uri="{FF2B5EF4-FFF2-40B4-BE49-F238E27FC236}">
                <a16:creationId xmlns:a16="http://schemas.microsoft.com/office/drawing/2014/main" id="{C2EF947E-3CE8-4C8F-B5F1-B567FFD1484B}"/>
              </a:ext>
            </a:extLst>
          </p:cNvPr>
          <p:cNvPicPr>
            <a:picLocks noChangeAspect="1"/>
          </p:cNvPicPr>
          <p:nvPr/>
        </p:nvPicPr>
        <p:blipFill>
          <a:blip r:embed="rId9"/>
          <a:stretch>
            <a:fillRect/>
          </a:stretch>
        </p:blipFill>
        <p:spPr>
          <a:xfrm>
            <a:off x="7334762" y="479440"/>
            <a:ext cx="3536732" cy="2908800"/>
          </a:xfrm>
          <a:prstGeom prst="rect">
            <a:avLst/>
          </a:prstGeom>
        </p:spPr>
      </p:pic>
      <p:pic>
        <p:nvPicPr>
          <p:cNvPr id="5" name="Imagen 4">
            <a:extLst>
              <a:ext uri="{FF2B5EF4-FFF2-40B4-BE49-F238E27FC236}">
                <a16:creationId xmlns:a16="http://schemas.microsoft.com/office/drawing/2014/main" id="{B2F27FF3-5CB1-47FC-AD73-0AC9FB9F82B9}"/>
              </a:ext>
            </a:extLst>
          </p:cNvPr>
          <p:cNvPicPr>
            <a:picLocks noChangeAspect="1"/>
          </p:cNvPicPr>
          <p:nvPr/>
        </p:nvPicPr>
        <p:blipFill>
          <a:blip r:embed="rId10"/>
          <a:stretch>
            <a:fillRect/>
          </a:stretch>
        </p:blipFill>
        <p:spPr>
          <a:xfrm>
            <a:off x="7334762" y="3693692"/>
            <a:ext cx="3422842" cy="2908800"/>
          </a:xfrm>
          <a:prstGeom prst="rect">
            <a:avLst/>
          </a:prstGeom>
        </p:spPr>
      </p:pic>
    </p:spTree>
    <p:extLst>
      <p:ext uri="{BB962C8B-B14F-4D97-AF65-F5344CB8AC3E}">
        <p14:creationId xmlns:p14="http://schemas.microsoft.com/office/powerpoint/2010/main" val="289171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MUERTES MATERNAS - 2023</a:t>
            </a:r>
            <a:br>
              <a:rPr lang="es-PE" sz="4000" b="1" dirty="0">
                <a:solidFill>
                  <a:schemeClr val="bg1"/>
                </a:solidFill>
              </a:rPr>
            </a:br>
            <a:r>
              <a:rPr lang="es-PE" sz="3600" b="1" dirty="0">
                <a:solidFill>
                  <a:schemeClr val="bg1"/>
                </a:solidFill>
              </a:rPr>
              <a:t>REGION TUMBES –  SE (01-52)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461916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9E18E4A2-9636-4425-BCB8-91267D6E38A0}"/>
              </a:ext>
            </a:extLst>
          </p:cNvPr>
          <p:cNvSpPr txBox="1">
            <a:spLocks/>
          </p:cNvSpPr>
          <p:nvPr/>
        </p:nvSpPr>
        <p:spPr>
          <a:xfrm>
            <a:off x="0" y="0"/>
            <a:ext cx="12192000" cy="459138"/>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700" b="1" dirty="0">
                <a:solidFill>
                  <a:schemeClr val="bg1"/>
                </a:solidFill>
              </a:rPr>
              <a:t>MUERTES MATERNAS – REGION TUMBES  SE 01-52/2023</a:t>
            </a:r>
          </a:p>
        </p:txBody>
      </p:sp>
      <p:sp>
        <p:nvSpPr>
          <p:cNvPr id="7" name="CuadroTexto 6">
            <a:extLst>
              <a:ext uri="{FF2B5EF4-FFF2-40B4-BE49-F238E27FC236}">
                <a16:creationId xmlns:a16="http://schemas.microsoft.com/office/drawing/2014/main" id="{0FD8AFE6-EBAC-4559-97C3-3759B60E9334}"/>
              </a:ext>
            </a:extLst>
          </p:cNvPr>
          <p:cNvSpPr txBox="1"/>
          <p:nvPr/>
        </p:nvSpPr>
        <p:spPr>
          <a:xfrm>
            <a:off x="841219" y="2566955"/>
            <a:ext cx="10917965" cy="1938992"/>
          </a:xfrm>
          <a:prstGeom prst="rect">
            <a:avLst/>
          </a:prstGeom>
          <a:noFill/>
        </p:spPr>
        <p:txBody>
          <a:bodyPr wrap="square" rtlCol="0">
            <a:spAutoFit/>
          </a:bodyPr>
          <a:lstStyle/>
          <a:p>
            <a:pPr algn="just"/>
            <a:r>
              <a:rPr lang="es-ES" sz="2400" dirty="0"/>
              <a:t>En el año 2023 se han notificado 03 casos de muertes maternas (02 muertes indirectas procedentes de Zarumilla y La Cruz y 01 muerte procedente de la localidad de la Angostura distrito de Pampas de Hospital.</a:t>
            </a:r>
          </a:p>
          <a:p>
            <a:pPr algn="just"/>
            <a:endParaRPr lang="es-PE" sz="2400" dirty="0"/>
          </a:p>
          <a:p>
            <a:pPr algn="just"/>
            <a:r>
              <a:rPr lang="es-PE" sz="2400" dirty="0"/>
              <a:t>En el año 2022 se ha registrado </a:t>
            </a:r>
            <a:r>
              <a:rPr lang="es-PE" sz="2400" b="1" dirty="0"/>
              <a:t>01 muerte materna directa </a:t>
            </a:r>
            <a:endParaRPr lang="es-PE" sz="2400" dirty="0"/>
          </a:p>
        </p:txBody>
      </p:sp>
      <p:sp>
        <p:nvSpPr>
          <p:cNvPr id="4" name="Título 1">
            <a:extLst>
              <a:ext uri="{FF2B5EF4-FFF2-40B4-BE49-F238E27FC236}">
                <a16:creationId xmlns:a16="http://schemas.microsoft.com/office/drawing/2014/main" id="{0E8723B6-668B-4087-AF8C-FD499BD3AD23}"/>
              </a:ext>
            </a:extLst>
          </p:cNvPr>
          <p:cNvSpPr txBox="1">
            <a:spLocks/>
          </p:cNvSpPr>
          <p:nvPr/>
        </p:nvSpPr>
        <p:spPr>
          <a:xfrm>
            <a:off x="7327797" y="6717957"/>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spTree>
    <p:extLst>
      <p:ext uri="{BB962C8B-B14F-4D97-AF65-F5344CB8AC3E}">
        <p14:creationId xmlns:p14="http://schemas.microsoft.com/office/powerpoint/2010/main" val="2626407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0" y="3037274"/>
            <a:ext cx="12192000"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MUERTES FETALES Y NEONATALES - 2024</a:t>
            </a:r>
            <a:br>
              <a:rPr lang="es-PE" sz="4000" b="1" dirty="0">
                <a:solidFill>
                  <a:schemeClr val="bg1"/>
                </a:solidFill>
              </a:rPr>
            </a:br>
            <a:r>
              <a:rPr lang="es-PE" sz="3600" b="1" dirty="0">
                <a:solidFill>
                  <a:schemeClr val="bg1"/>
                </a:solidFill>
              </a:rPr>
              <a:t>REGION TUMBES –  SE (01-51)</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2964443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66AB55C3-CBF7-473A-86B9-63E9A99E3B90}"/>
              </a:ext>
            </a:extLst>
          </p:cNvPr>
          <p:cNvSpPr txBox="1"/>
          <p:nvPr/>
        </p:nvSpPr>
        <p:spPr>
          <a:xfrm>
            <a:off x="6301990" y="1310925"/>
            <a:ext cx="184731" cy="338554"/>
          </a:xfrm>
          <a:prstGeom prst="rect">
            <a:avLst/>
          </a:prstGeom>
          <a:noFill/>
        </p:spPr>
        <p:txBody>
          <a:bodyPr wrap="none" rtlCol="0">
            <a:spAutoFit/>
          </a:bodyPr>
          <a:lstStyle/>
          <a:p>
            <a:pPr algn="ctr"/>
            <a:endParaRPr lang="es-PE" sz="1600" b="1" dirty="0">
              <a:solidFill>
                <a:srgbClr val="002060"/>
              </a:solidFill>
            </a:endParaRPr>
          </a:p>
        </p:txBody>
      </p:sp>
      <p:sp>
        <p:nvSpPr>
          <p:cNvPr id="5" name="Título 4">
            <a:extLst>
              <a:ext uri="{FF2B5EF4-FFF2-40B4-BE49-F238E27FC236}">
                <a16:creationId xmlns:a16="http://schemas.microsoft.com/office/drawing/2014/main" id="{2139A246-A4F2-4A63-ACC4-B4D62514C1BE}"/>
              </a:ext>
            </a:extLst>
          </p:cNvPr>
          <p:cNvSpPr>
            <a:spLocks noGrp="1"/>
          </p:cNvSpPr>
          <p:nvPr>
            <p:ph type="title"/>
          </p:nvPr>
        </p:nvSpPr>
        <p:spPr>
          <a:xfrm>
            <a:off x="0" y="13950"/>
            <a:ext cx="12192000" cy="786063"/>
          </a:xfrm>
          <a:solidFill>
            <a:srgbClr val="FF0000"/>
          </a:solidFill>
        </p:spPr>
        <p:txBody>
          <a:bodyPr>
            <a:noAutofit/>
          </a:bodyPr>
          <a:lstStyle/>
          <a:p>
            <a:pPr algn="ctr"/>
            <a:r>
              <a:rPr lang="es-PE" sz="2400" b="1" dirty="0">
                <a:solidFill>
                  <a:schemeClr val="bg1"/>
                </a:solidFill>
              </a:rPr>
              <a:t>MUERTES FETALES Y NEONATALES </a:t>
            </a:r>
            <a:br>
              <a:rPr lang="es-PE" sz="2400" b="1" dirty="0">
                <a:solidFill>
                  <a:schemeClr val="bg1"/>
                </a:solidFill>
              </a:rPr>
            </a:br>
            <a:r>
              <a:rPr lang="es-PE" sz="2400" b="1" dirty="0">
                <a:solidFill>
                  <a:schemeClr val="bg1"/>
                </a:solidFill>
              </a:rPr>
              <a:t>REGIÓN TUMBES SE 01-51/2024 </a:t>
            </a:r>
            <a:endParaRPr lang="es-PE" sz="2400" dirty="0">
              <a:solidFill>
                <a:schemeClr val="bg1"/>
              </a:solidFill>
            </a:endParaRPr>
          </a:p>
        </p:txBody>
      </p:sp>
      <p:sp>
        <p:nvSpPr>
          <p:cNvPr id="8" name="Título 1">
            <a:extLst>
              <a:ext uri="{FF2B5EF4-FFF2-40B4-BE49-F238E27FC236}">
                <a16:creationId xmlns:a16="http://schemas.microsoft.com/office/drawing/2014/main" id="{69F8C6BE-8863-4922-914B-1273C86E6AA8}"/>
              </a:ext>
            </a:extLst>
          </p:cNvPr>
          <p:cNvSpPr txBox="1">
            <a:spLocks/>
          </p:cNvSpPr>
          <p:nvPr/>
        </p:nvSpPr>
        <p:spPr>
          <a:xfrm>
            <a:off x="82266" y="6589350"/>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sp>
        <p:nvSpPr>
          <p:cNvPr id="4" name="CuadroTexto 3">
            <a:extLst>
              <a:ext uri="{FF2B5EF4-FFF2-40B4-BE49-F238E27FC236}">
                <a16:creationId xmlns:a16="http://schemas.microsoft.com/office/drawing/2014/main" id="{3C3BAC2C-2521-CBF9-2BDA-F694563B8D70}"/>
              </a:ext>
            </a:extLst>
          </p:cNvPr>
          <p:cNvSpPr txBox="1"/>
          <p:nvPr/>
        </p:nvSpPr>
        <p:spPr>
          <a:xfrm>
            <a:off x="8308123" y="3645584"/>
            <a:ext cx="2413008" cy="646331"/>
          </a:xfrm>
          <a:prstGeom prst="rect">
            <a:avLst/>
          </a:prstGeom>
          <a:noFill/>
        </p:spPr>
        <p:txBody>
          <a:bodyPr wrap="square">
            <a:spAutoFit/>
          </a:bodyPr>
          <a:lstStyle/>
          <a:p>
            <a:r>
              <a:rPr lang="es-PE" sz="1800" b="1" dirty="0"/>
              <a:t>MUERTES NEONATALES </a:t>
            </a:r>
            <a:br>
              <a:rPr lang="es-PE" sz="1800" b="1" dirty="0"/>
            </a:br>
            <a:endParaRPr lang="es-PE" dirty="0"/>
          </a:p>
        </p:txBody>
      </p:sp>
      <p:graphicFrame>
        <p:nvGraphicFramePr>
          <p:cNvPr id="2" name="Objeto 1">
            <a:extLst>
              <a:ext uri="{FF2B5EF4-FFF2-40B4-BE49-F238E27FC236}">
                <a16:creationId xmlns:a16="http://schemas.microsoft.com/office/drawing/2014/main" id="{2A551720-A96C-4BC1-D809-94D86472F2E1}"/>
              </a:ext>
            </a:extLst>
          </p:cNvPr>
          <p:cNvGraphicFramePr>
            <a:graphicFrameLocks noChangeAspect="1"/>
          </p:cNvGraphicFramePr>
          <p:nvPr>
            <p:extLst>
              <p:ext uri="{D42A27DB-BD31-4B8C-83A1-F6EECF244321}">
                <p14:modId xmlns:p14="http://schemas.microsoft.com/office/powerpoint/2010/main" val="873988712"/>
              </p:ext>
            </p:extLst>
          </p:nvPr>
        </p:nvGraphicFramePr>
        <p:xfrm>
          <a:off x="230188" y="1649413"/>
          <a:ext cx="6524625" cy="3743325"/>
        </p:xfrm>
        <a:graphic>
          <a:graphicData uri="http://schemas.openxmlformats.org/presentationml/2006/ole">
            <mc:AlternateContent xmlns:mc="http://schemas.openxmlformats.org/markup-compatibility/2006">
              <mc:Choice xmlns:v="urn:schemas-microsoft-com:vml" Requires="v">
                <p:oleObj spid="_x0000_s16592" name="Worksheet" r:id="rId3" imgW="6524637" imgH="3743240" progId="Excel.Sheet.12">
                  <p:link updateAutomatic="1"/>
                </p:oleObj>
              </mc:Choice>
              <mc:Fallback>
                <p:oleObj name="Worksheet" r:id="rId3" imgW="6524637" imgH="3743240" progId="Excel.Sheet.12">
                  <p:link updateAutomatic="1"/>
                  <p:pic>
                    <p:nvPicPr>
                      <p:cNvPr id="2" name="Objeto 1">
                        <a:extLst>
                          <a:ext uri="{FF2B5EF4-FFF2-40B4-BE49-F238E27FC236}">
                            <a16:creationId xmlns:a16="http://schemas.microsoft.com/office/drawing/2014/main" id="{2A551720-A96C-4BC1-D809-94D86472F2E1}"/>
                          </a:ext>
                        </a:extLst>
                      </p:cNvPr>
                      <p:cNvPicPr/>
                      <p:nvPr/>
                    </p:nvPicPr>
                    <p:blipFill>
                      <a:blip r:embed="rId4"/>
                      <a:stretch>
                        <a:fillRect/>
                      </a:stretch>
                    </p:blipFill>
                    <p:spPr>
                      <a:xfrm>
                        <a:off x="230188" y="1649413"/>
                        <a:ext cx="6524625" cy="374332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B39F48EF-1DA5-47B8-BDAC-D7B6EFD5DBF4}"/>
              </a:ext>
            </a:extLst>
          </p:cNvPr>
          <p:cNvGraphicFramePr>
            <a:graphicFrameLocks noChangeAspect="1"/>
          </p:cNvGraphicFramePr>
          <p:nvPr>
            <p:extLst>
              <p:ext uri="{D42A27DB-BD31-4B8C-83A1-F6EECF244321}">
                <p14:modId xmlns:p14="http://schemas.microsoft.com/office/powerpoint/2010/main" val="1429567883"/>
              </p:ext>
            </p:extLst>
          </p:nvPr>
        </p:nvGraphicFramePr>
        <p:xfrm>
          <a:off x="6948729" y="4043082"/>
          <a:ext cx="5131796" cy="2259106"/>
        </p:xfrm>
        <a:graphic>
          <a:graphicData uri="http://schemas.openxmlformats.org/presentationml/2006/ole">
            <mc:AlternateContent xmlns:mc="http://schemas.openxmlformats.org/markup-compatibility/2006">
              <mc:Choice xmlns:v="urn:schemas-microsoft-com:vml" Requires="v">
                <p:oleObj spid="_x0000_s16593" name="Worksheet" r:id="rId5" imgW="7010400" imgH="3086100" progId="Excel.Sheet.12">
                  <p:link updateAutomatic="1"/>
                </p:oleObj>
              </mc:Choice>
              <mc:Fallback>
                <p:oleObj name="Worksheet" r:id="rId5" imgW="7010400" imgH="3086100" progId="Excel.Sheet.12">
                  <p:link updateAutomatic="1"/>
                  <p:pic>
                    <p:nvPicPr>
                      <p:cNvPr id="0" name=""/>
                      <p:cNvPicPr/>
                      <p:nvPr/>
                    </p:nvPicPr>
                    <p:blipFill>
                      <a:blip r:embed="rId6"/>
                      <a:stretch>
                        <a:fillRect/>
                      </a:stretch>
                    </p:blipFill>
                    <p:spPr>
                      <a:xfrm>
                        <a:off x="6948729" y="4043082"/>
                        <a:ext cx="5131796" cy="2259106"/>
                      </a:xfrm>
                      <a:prstGeom prst="rect">
                        <a:avLst/>
                      </a:prstGeom>
                    </p:spPr>
                  </p:pic>
                </p:oleObj>
              </mc:Fallback>
            </mc:AlternateContent>
          </a:graphicData>
        </a:graphic>
      </p:graphicFrame>
    </p:spTree>
    <p:extLst>
      <p:ext uri="{BB962C8B-B14F-4D97-AF65-F5344CB8AC3E}">
        <p14:creationId xmlns:p14="http://schemas.microsoft.com/office/powerpoint/2010/main" val="64702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Infecciones Asociadas a la Atención de Salud (IAAS) - 2024</a:t>
            </a:r>
            <a:br>
              <a:rPr lang="es-PE" sz="4000" b="1" dirty="0">
                <a:solidFill>
                  <a:schemeClr val="bg1"/>
                </a:solidFill>
              </a:rPr>
            </a:br>
            <a:r>
              <a:rPr lang="es-PE" sz="3600" b="1" dirty="0">
                <a:solidFill>
                  <a:schemeClr val="bg1"/>
                </a:solidFill>
              </a:rPr>
              <a:t>HOSPITAL REGIONAL “JAMO II-2” –  SE (01-51)</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743842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97EEE3-8333-6622-3C31-BDFAFC95E472}"/>
              </a:ext>
            </a:extLst>
          </p:cNvPr>
          <p:cNvPicPr>
            <a:picLocks noChangeAspect="1"/>
          </p:cNvPicPr>
          <p:nvPr/>
        </p:nvPicPr>
        <p:blipFill rotWithShape="1">
          <a:blip r:embed="rId2"/>
          <a:srcRect b="90864"/>
          <a:stretch/>
        </p:blipFill>
        <p:spPr>
          <a:xfrm>
            <a:off x="679882" y="162464"/>
            <a:ext cx="9705372" cy="626533"/>
          </a:xfrm>
          <a:prstGeom prst="rect">
            <a:avLst/>
          </a:prstGeom>
        </p:spPr>
      </p:pic>
      <p:sp>
        <p:nvSpPr>
          <p:cNvPr id="7" name="Cuadro de texto 1609235379">
            <a:extLst>
              <a:ext uri="{FF2B5EF4-FFF2-40B4-BE49-F238E27FC236}">
                <a16:creationId xmlns:a16="http://schemas.microsoft.com/office/drawing/2014/main" id="{25D16A64-20B4-4365-AEE7-4FFD911C85CD}"/>
              </a:ext>
            </a:extLst>
          </p:cNvPr>
          <p:cNvSpPr txBox="1">
            <a:spLocks noChangeArrowheads="1"/>
          </p:cNvSpPr>
          <p:nvPr/>
        </p:nvSpPr>
        <p:spPr bwMode="auto">
          <a:xfrm>
            <a:off x="1465710" y="897076"/>
            <a:ext cx="6624955" cy="437515"/>
          </a:xfrm>
          <a:prstGeom prst="rect">
            <a:avLst/>
          </a:prstGeom>
          <a:noFill/>
          <a:ln>
            <a:noFill/>
          </a:ln>
        </p:spPr>
        <p:txBody>
          <a:bodyPr rot="0" vert="horz" wrap="square" lIns="91440" tIns="45720" rIns="91440" bIns="45720" anchor="t" anchorCtr="0" upright="1">
            <a:noAutofit/>
          </a:bodyPr>
          <a:lstStyle/>
          <a:p>
            <a:pPr marR="47625" algn="just"/>
            <a:r>
              <a:rPr lang="es-PE" sz="900" b="1" u="sng" dirty="0">
                <a:solidFill>
                  <a:srgbClr val="0000FF"/>
                </a:solidFill>
                <a:effectLst/>
                <a:latin typeface="Arial" panose="020B0604020202020204" pitchFamily="34" charset="0"/>
                <a:ea typeface="Times New Roman" panose="02020603050405020304" pitchFamily="18" charset="0"/>
              </a:rPr>
              <a:t>Tabla 1.</a:t>
            </a:r>
            <a:r>
              <a:rPr lang="es-PE" sz="900" dirty="0">
                <a:effectLst/>
                <a:latin typeface="Arial" panose="020B0604020202020204" pitchFamily="34" charset="0"/>
                <a:ea typeface="Times New Roman" panose="02020603050405020304" pitchFamily="18" charset="0"/>
              </a:rPr>
              <a:t> Tasas de densidad de incidencia e incidencia acumulada según tipo de infecciones asociadas a la atención de salud (IAAS) según factor de riesgo y servicio hospitalario, Hospital Regional II-2 JAMO – Tumbes.                                                                                                                                                                                                                                                                                                       </a:t>
            </a:r>
            <a:endParaRPr lang="es-PE" sz="1200" dirty="0">
              <a:effectLst/>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id="{6DE5958C-2BAE-4DAB-834A-26A3C866736F}"/>
              </a:ext>
            </a:extLst>
          </p:cNvPr>
          <p:cNvSpPr txBox="1"/>
          <p:nvPr/>
        </p:nvSpPr>
        <p:spPr>
          <a:xfrm>
            <a:off x="1465710" y="6462173"/>
            <a:ext cx="6096000" cy="215444"/>
          </a:xfrm>
          <a:prstGeom prst="rect">
            <a:avLst/>
          </a:prstGeom>
          <a:noFill/>
        </p:spPr>
        <p:txBody>
          <a:bodyPr wrap="square">
            <a:spAutoFit/>
          </a:bodyPr>
          <a:lstStyle/>
          <a:p>
            <a:pPr marL="228600" algn="just"/>
            <a:r>
              <a:rPr lang="es-PE" sz="800" dirty="0">
                <a:effectLst/>
                <a:latin typeface="Calibri" panose="020F0502020204030204" pitchFamily="34" charset="0"/>
                <a:ea typeface="Times New Roman" panose="02020603050405020304" pitchFamily="18" charset="0"/>
              </a:rPr>
              <a:t>*SETIEMBRE 2024</a:t>
            </a:r>
            <a:endParaRPr lang="es-PE" sz="3600" dirty="0">
              <a:effectLst/>
              <a:latin typeface="Times New Roman" panose="02020603050405020304" pitchFamily="18" charset="0"/>
              <a:ea typeface="Times New Roman" panose="02020603050405020304" pitchFamily="18" charset="0"/>
            </a:endParaRPr>
          </a:p>
        </p:txBody>
      </p:sp>
      <p:pic>
        <p:nvPicPr>
          <p:cNvPr id="6" name="Imagen 5" descr="Tabla&#10;&#10;Descripción generada automáticamente">
            <a:extLst>
              <a:ext uri="{FF2B5EF4-FFF2-40B4-BE49-F238E27FC236}">
                <a16:creationId xmlns:a16="http://schemas.microsoft.com/office/drawing/2014/main" id="{87F2113A-CC5E-4FA8-8D7B-A36F47F52856}"/>
              </a:ext>
            </a:extLst>
          </p:cNvPr>
          <p:cNvPicPr/>
          <p:nvPr/>
        </p:nvPicPr>
        <p:blipFill>
          <a:blip r:embed="rId3"/>
          <a:stretch>
            <a:fillRect/>
          </a:stretch>
        </p:blipFill>
        <p:spPr>
          <a:xfrm>
            <a:off x="1878087" y="1280801"/>
            <a:ext cx="7140407" cy="5048280"/>
          </a:xfrm>
          <a:prstGeom prst="rect">
            <a:avLst/>
          </a:prstGeom>
        </p:spPr>
      </p:pic>
    </p:spTree>
    <p:extLst>
      <p:ext uri="{BB962C8B-B14F-4D97-AF65-F5344CB8AC3E}">
        <p14:creationId xmlns:p14="http://schemas.microsoft.com/office/powerpoint/2010/main" val="100773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Infecciones Asociadas a la Atención de Salud (IAAS) - 2024</a:t>
            </a:r>
            <a:br>
              <a:rPr lang="es-PE" sz="4000" b="1" dirty="0">
                <a:solidFill>
                  <a:schemeClr val="bg1"/>
                </a:solidFill>
              </a:rPr>
            </a:br>
            <a:r>
              <a:rPr lang="es-PE" sz="3600" b="1" dirty="0">
                <a:solidFill>
                  <a:schemeClr val="bg1"/>
                </a:solidFill>
              </a:rPr>
              <a:t>HOSPITAL ESSALUD (“Carlos Alberto Cortez Jiménez”–  SE 01-51)</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15910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97EEE3-8333-6622-3C31-BDFAFC95E472}"/>
              </a:ext>
            </a:extLst>
          </p:cNvPr>
          <p:cNvPicPr>
            <a:picLocks noChangeAspect="1"/>
          </p:cNvPicPr>
          <p:nvPr/>
        </p:nvPicPr>
        <p:blipFill rotWithShape="1">
          <a:blip r:embed="rId2"/>
          <a:srcRect b="90864"/>
          <a:stretch/>
        </p:blipFill>
        <p:spPr>
          <a:xfrm>
            <a:off x="679882" y="162464"/>
            <a:ext cx="9705372" cy="626533"/>
          </a:xfrm>
          <a:prstGeom prst="rect">
            <a:avLst/>
          </a:prstGeom>
        </p:spPr>
      </p:pic>
      <p:sp>
        <p:nvSpPr>
          <p:cNvPr id="7" name="Cuadro de texto 1609235379">
            <a:extLst>
              <a:ext uri="{FF2B5EF4-FFF2-40B4-BE49-F238E27FC236}">
                <a16:creationId xmlns:a16="http://schemas.microsoft.com/office/drawing/2014/main" id="{25D16A64-20B4-4365-AEE7-4FFD911C85CD}"/>
              </a:ext>
            </a:extLst>
          </p:cNvPr>
          <p:cNvSpPr txBox="1">
            <a:spLocks noChangeArrowheads="1"/>
          </p:cNvSpPr>
          <p:nvPr/>
        </p:nvSpPr>
        <p:spPr bwMode="auto">
          <a:xfrm>
            <a:off x="1456745" y="788997"/>
            <a:ext cx="6996973" cy="437515"/>
          </a:xfrm>
          <a:prstGeom prst="rect">
            <a:avLst/>
          </a:prstGeom>
          <a:noFill/>
          <a:ln>
            <a:noFill/>
          </a:ln>
        </p:spPr>
        <p:txBody>
          <a:bodyPr rot="0" vert="horz" wrap="square" lIns="91440" tIns="45720" rIns="91440" bIns="45720" anchor="t" anchorCtr="0" upright="1">
            <a:noAutofit/>
          </a:bodyPr>
          <a:lstStyle/>
          <a:p>
            <a:pPr marR="47625" algn="just"/>
            <a:r>
              <a:rPr lang="es-PE" sz="900" b="1" u="sng" dirty="0">
                <a:solidFill>
                  <a:srgbClr val="0000FF"/>
                </a:solidFill>
                <a:effectLst/>
                <a:latin typeface="Arial" panose="020B0604020202020204" pitchFamily="34" charset="0"/>
                <a:ea typeface="Times New Roman" panose="02020603050405020304" pitchFamily="18" charset="0"/>
              </a:rPr>
              <a:t>Tabla 2.</a:t>
            </a:r>
            <a:r>
              <a:rPr lang="es-PE" sz="900" dirty="0">
                <a:effectLst/>
                <a:latin typeface="Arial" panose="020B0604020202020204" pitchFamily="34" charset="0"/>
                <a:ea typeface="Times New Roman" panose="02020603050405020304" pitchFamily="18" charset="0"/>
              </a:rPr>
              <a:t> </a:t>
            </a:r>
            <a:r>
              <a:rPr lang="es-ES" sz="900" dirty="0">
                <a:effectLst/>
                <a:latin typeface="Arial" panose="020B0604020202020204" pitchFamily="34" charset="0"/>
                <a:ea typeface="Times New Roman" panose="02020603050405020304" pitchFamily="18" charset="0"/>
              </a:rPr>
              <a:t>Tasas de densidad de incidencia e incidencia acumulada según tipo de infecciones asociadas a la atención de salud (IAAS) según factor de riesgo y servicio hospitalario, Hospital Carlos Alberto Cortez Jiménez, EsSalud – Tumbes.</a:t>
            </a:r>
            <a:r>
              <a:rPr lang="es-PE" sz="900" dirty="0">
                <a:effectLst/>
                <a:latin typeface="Arial" panose="020B0604020202020204" pitchFamily="34" charset="0"/>
                <a:ea typeface="Times New Roman" panose="02020603050405020304" pitchFamily="18" charset="0"/>
              </a:rPr>
              <a:t>                                                                                                                                                                                                                                                                                                       </a:t>
            </a:r>
            <a:endParaRPr lang="es-PE" sz="1200" dirty="0">
              <a:effectLst/>
              <a:latin typeface="Times New Roman" panose="02020603050405020304" pitchFamily="18" charset="0"/>
              <a:ea typeface="Times New Roman" panose="02020603050405020304" pitchFamily="18" charset="0"/>
            </a:endParaRPr>
          </a:p>
        </p:txBody>
      </p:sp>
      <p:sp>
        <p:nvSpPr>
          <p:cNvPr id="6" name="CuadroTexto 5">
            <a:extLst>
              <a:ext uri="{FF2B5EF4-FFF2-40B4-BE49-F238E27FC236}">
                <a16:creationId xmlns:a16="http://schemas.microsoft.com/office/drawing/2014/main" id="{7A3A3199-5A1F-4BD0-A71F-A5F3AB1C8830}"/>
              </a:ext>
            </a:extLst>
          </p:cNvPr>
          <p:cNvSpPr txBox="1"/>
          <p:nvPr/>
        </p:nvSpPr>
        <p:spPr>
          <a:xfrm>
            <a:off x="1456745" y="6295084"/>
            <a:ext cx="6096000" cy="215444"/>
          </a:xfrm>
          <a:prstGeom prst="rect">
            <a:avLst/>
          </a:prstGeom>
          <a:noFill/>
        </p:spPr>
        <p:txBody>
          <a:bodyPr wrap="square">
            <a:spAutoFit/>
          </a:bodyPr>
          <a:lstStyle/>
          <a:p>
            <a:pPr marL="228600" algn="just"/>
            <a:r>
              <a:rPr lang="es-PE" sz="800" dirty="0">
                <a:effectLst/>
                <a:latin typeface="Calibri" panose="020F0502020204030204" pitchFamily="34" charset="0"/>
                <a:ea typeface="Times New Roman" panose="02020603050405020304" pitchFamily="18" charset="0"/>
              </a:rPr>
              <a:t>*AGOSTO 2024</a:t>
            </a:r>
            <a:endParaRPr lang="es-PE" sz="3600" dirty="0">
              <a:effectLst/>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E4D1DF3D-A31A-4F5B-AB21-7ECBE4523887}"/>
              </a:ext>
            </a:extLst>
          </p:cNvPr>
          <p:cNvPicPr>
            <a:picLocks noChangeAspect="1"/>
          </p:cNvPicPr>
          <p:nvPr/>
        </p:nvPicPr>
        <p:blipFill>
          <a:blip r:embed="rId3"/>
          <a:stretch>
            <a:fillRect/>
          </a:stretch>
        </p:blipFill>
        <p:spPr>
          <a:xfrm>
            <a:off x="1089192" y="1226512"/>
            <a:ext cx="8928509" cy="4900857"/>
          </a:xfrm>
          <a:prstGeom prst="rect">
            <a:avLst/>
          </a:prstGeom>
        </p:spPr>
      </p:pic>
    </p:spTree>
    <p:extLst>
      <p:ext uri="{BB962C8B-B14F-4D97-AF65-F5344CB8AC3E}">
        <p14:creationId xmlns:p14="http://schemas.microsoft.com/office/powerpoint/2010/main" val="4114391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0" y="1027921"/>
            <a:ext cx="12192000" cy="2791040"/>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Sala Situacional:</a:t>
            </a:r>
          </a:p>
          <a:p>
            <a:pPr marL="571500" indent="-571500" algn="ctr">
              <a:buFont typeface="Arial" panose="020B0604020202020204" pitchFamily="34" charset="0"/>
              <a:buChar char="•"/>
            </a:pPr>
            <a:r>
              <a:rPr lang="es-PE" sz="4000" b="1" dirty="0">
                <a:solidFill>
                  <a:schemeClr val="bg1"/>
                </a:solidFill>
              </a:rPr>
              <a:t>Epidemiológica  Binacional</a:t>
            </a:r>
          </a:p>
          <a:p>
            <a:pPr algn="ctr"/>
            <a:r>
              <a:rPr lang="es-PE" sz="4000" b="1" dirty="0">
                <a:solidFill>
                  <a:schemeClr val="bg1"/>
                </a:solidFill>
              </a:rPr>
              <a:t>Tumbes- El Oro</a:t>
            </a:r>
          </a:p>
          <a:p>
            <a:pPr marL="571500" indent="-571500" algn="ctr">
              <a:buFont typeface="Arial" panose="020B0604020202020204" pitchFamily="34" charset="0"/>
              <a:buChar char="•"/>
            </a:pPr>
            <a:r>
              <a:rPr lang="es-PE" sz="4000" b="1" dirty="0">
                <a:solidFill>
                  <a:schemeClr val="bg1"/>
                </a:solidFill>
              </a:rPr>
              <a:t>Epidemiológica de</a:t>
            </a:r>
          </a:p>
          <a:p>
            <a:pPr algn="ctr"/>
            <a:r>
              <a:rPr lang="es-PE" sz="4000" b="1" dirty="0" err="1">
                <a:solidFill>
                  <a:schemeClr val="bg1"/>
                </a:solidFill>
              </a:rPr>
              <a:t>Arbovirosis</a:t>
            </a:r>
            <a:r>
              <a:rPr lang="es-PE" sz="4000" b="1" dirty="0">
                <a:solidFill>
                  <a:schemeClr val="bg1"/>
                </a:solidFill>
              </a:rPr>
              <a:t> y Otras enfermedades</a:t>
            </a:r>
            <a:endParaRPr lang="es-PE" sz="3600" b="1" dirty="0">
              <a:solidFill>
                <a:schemeClr val="bg1"/>
              </a:solidFill>
            </a:endParaRP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
        <p:nvSpPr>
          <p:cNvPr id="4" name="CuadroTexto 3">
            <a:extLst>
              <a:ext uri="{FF2B5EF4-FFF2-40B4-BE49-F238E27FC236}">
                <a16:creationId xmlns:a16="http://schemas.microsoft.com/office/drawing/2014/main" id="{5E66E01B-6778-8BA8-2CBF-E59433DB4F1D}"/>
              </a:ext>
            </a:extLst>
          </p:cNvPr>
          <p:cNvSpPr txBox="1"/>
          <p:nvPr/>
        </p:nvSpPr>
        <p:spPr>
          <a:xfrm>
            <a:off x="-143435" y="4369917"/>
            <a:ext cx="10661904" cy="1077218"/>
          </a:xfrm>
          <a:prstGeom prst="rect">
            <a:avLst/>
          </a:prstGeom>
          <a:noFill/>
        </p:spPr>
        <p:txBody>
          <a:bodyPr wrap="square" rtlCol="0">
            <a:spAutoFit/>
          </a:bodyPr>
          <a:lstStyle/>
          <a:p>
            <a:pPr algn="ctr"/>
            <a:r>
              <a:rPr lang="es-PE" sz="3200" dirty="0">
                <a:hlinkClick r:id="rId3"/>
              </a:rPr>
              <a:t>https://binacional.shinyapps.io/binacional_peru_ecuador/</a:t>
            </a:r>
            <a:endParaRPr lang="es-PE" sz="3200" dirty="0"/>
          </a:p>
          <a:p>
            <a:pPr algn="ctr"/>
            <a:endParaRPr lang="es-PE" sz="3200" dirty="0"/>
          </a:p>
        </p:txBody>
      </p:sp>
      <p:sp>
        <p:nvSpPr>
          <p:cNvPr id="5" name="CuadroTexto 4">
            <a:extLst>
              <a:ext uri="{FF2B5EF4-FFF2-40B4-BE49-F238E27FC236}">
                <a16:creationId xmlns:a16="http://schemas.microsoft.com/office/drawing/2014/main" id="{01A7E198-206F-4E8B-BFAB-238EEF862464}"/>
              </a:ext>
            </a:extLst>
          </p:cNvPr>
          <p:cNvSpPr txBox="1"/>
          <p:nvPr/>
        </p:nvSpPr>
        <p:spPr>
          <a:xfrm>
            <a:off x="-1456250" y="5310520"/>
            <a:ext cx="10661904" cy="1077218"/>
          </a:xfrm>
          <a:prstGeom prst="rect">
            <a:avLst/>
          </a:prstGeom>
          <a:noFill/>
        </p:spPr>
        <p:txBody>
          <a:bodyPr wrap="square" rtlCol="0">
            <a:spAutoFit/>
          </a:bodyPr>
          <a:lstStyle/>
          <a:p>
            <a:pPr algn="ctr"/>
            <a:r>
              <a:rPr lang="es-PE" sz="3200" dirty="0">
                <a:hlinkClick r:id="rId4"/>
              </a:rPr>
              <a:t>https://binacional.shinyapps.io/sala/</a:t>
            </a:r>
            <a:endParaRPr lang="es-PE" sz="3200" dirty="0"/>
          </a:p>
          <a:p>
            <a:pPr algn="ctr"/>
            <a:endParaRPr lang="es-PE" sz="3200" dirty="0"/>
          </a:p>
        </p:txBody>
      </p:sp>
      <p:pic>
        <p:nvPicPr>
          <p:cNvPr id="9" name="Imagen 8">
            <a:extLst>
              <a:ext uri="{FF2B5EF4-FFF2-40B4-BE49-F238E27FC236}">
                <a16:creationId xmlns:a16="http://schemas.microsoft.com/office/drawing/2014/main" id="{BCAFF197-4599-48DE-82CD-250C8D8D4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232" y="4885754"/>
            <a:ext cx="1761905" cy="1761905"/>
          </a:xfrm>
          <a:prstGeom prst="rect">
            <a:avLst/>
          </a:prstGeom>
        </p:spPr>
      </p:pic>
      <p:pic>
        <p:nvPicPr>
          <p:cNvPr id="11" name="Imagen 10">
            <a:extLst>
              <a:ext uri="{FF2B5EF4-FFF2-40B4-BE49-F238E27FC236}">
                <a16:creationId xmlns:a16="http://schemas.microsoft.com/office/drawing/2014/main" id="{99086705-C8A8-4170-99DF-93CD2D5489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3165" y="3918375"/>
            <a:ext cx="1700547" cy="1761906"/>
          </a:xfrm>
          <a:prstGeom prst="rect">
            <a:avLst/>
          </a:prstGeom>
        </p:spPr>
      </p:pic>
    </p:spTree>
    <p:extLst>
      <p:ext uri="{BB962C8B-B14F-4D97-AF65-F5344CB8AC3E}">
        <p14:creationId xmlns:p14="http://schemas.microsoft.com/office/powerpoint/2010/main" val="275206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01-51/2024</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0"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6" name="Objeto 5">
            <a:extLst>
              <a:ext uri="{FF2B5EF4-FFF2-40B4-BE49-F238E27FC236}">
                <a16:creationId xmlns:a16="http://schemas.microsoft.com/office/drawing/2014/main" id="{112F33E4-2278-0BA9-6D00-9971BF390FFB}"/>
              </a:ext>
            </a:extLst>
          </p:cNvPr>
          <p:cNvGraphicFramePr>
            <a:graphicFrameLocks noChangeAspect="1"/>
          </p:cNvGraphicFramePr>
          <p:nvPr>
            <p:extLst>
              <p:ext uri="{D42A27DB-BD31-4B8C-83A1-F6EECF244321}">
                <p14:modId xmlns:p14="http://schemas.microsoft.com/office/powerpoint/2010/main" val="3647388665"/>
              </p:ext>
            </p:extLst>
          </p:nvPr>
        </p:nvGraphicFramePr>
        <p:xfrm>
          <a:off x="757238" y="779463"/>
          <a:ext cx="10494962" cy="5748337"/>
        </p:xfrm>
        <a:graphic>
          <a:graphicData uri="http://schemas.openxmlformats.org/presentationml/2006/ole">
            <mc:AlternateContent xmlns:mc="http://schemas.openxmlformats.org/markup-compatibility/2006">
              <mc:Choice xmlns:v="urn:schemas-microsoft-com:vml" Requires="v">
                <p:oleObj spid="_x0000_s3172" name="Worksheet" r:id="rId4" imgW="8991792" imgH="5115096" progId="Excel.Sheet.12">
                  <p:link updateAutomatic="1"/>
                </p:oleObj>
              </mc:Choice>
              <mc:Fallback>
                <p:oleObj name="Worksheet" r:id="rId4" imgW="8991792" imgH="5115096" progId="Excel.Sheet.12">
                  <p:link updateAutomatic="1"/>
                  <p:pic>
                    <p:nvPicPr>
                      <p:cNvPr id="6" name="Objeto 5">
                        <a:extLst>
                          <a:ext uri="{FF2B5EF4-FFF2-40B4-BE49-F238E27FC236}">
                            <a16:creationId xmlns:a16="http://schemas.microsoft.com/office/drawing/2014/main" id="{112F33E4-2278-0BA9-6D00-9971BF390FFB}"/>
                          </a:ext>
                        </a:extLst>
                      </p:cNvPr>
                      <p:cNvPicPr/>
                      <p:nvPr/>
                    </p:nvPicPr>
                    <p:blipFill>
                      <a:blip r:embed="rId5"/>
                      <a:stretch>
                        <a:fillRect/>
                      </a:stretch>
                    </p:blipFill>
                    <p:spPr>
                      <a:xfrm>
                        <a:off x="757238" y="779463"/>
                        <a:ext cx="10494962" cy="5748337"/>
                      </a:xfrm>
                      <a:prstGeom prst="rect">
                        <a:avLst/>
                      </a:prstGeom>
                    </p:spPr>
                  </p:pic>
                </p:oleObj>
              </mc:Fallback>
            </mc:AlternateContent>
          </a:graphicData>
        </a:graphic>
      </p:graphicFrame>
    </p:spTree>
    <p:extLst>
      <p:ext uri="{BB962C8B-B14F-4D97-AF65-F5344CB8AC3E}">
        <p14:creationId xmlns:p14="http://schemas.microsoft.com/office/powerpoint/2010/main" val="3733347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4">
            <a:extLst>
              <a:ext uri="{FF2B5EF4-FFF2-40B4-BE49-F238E27FC236}">
                <a16:creationId xmlns:a16="http://schemas.microsoft.com/office/drawing/2014/main" id="{105C06BD-EC2C-DEE3-64BC-DC3E5FDAD0CB}"/>
              </a:ext>
            </a:extLst>
          </p:cNvPr>
          <p:cNvPicPr>
            <a:picLocks noChangeAspect="1"/>
          </p:cNvPicPr>
          <p:nvPr/>
        </p:nvPicPr>
        <p:blipFill rotWithShape="1">
          <a:blip r:embed="rId2">
            <a:alphaModFix/>
          </a:blip>
          <a:srcRect t="22008" r="-1" b="-1"/>
          <a:stretch/>
        </p:blipFill>
        <p:spPr>
          <a:xfrm>
            <a:off x="4547937" y="-5"/>
            <a:ext cx="7644062" cy="3681406"/>
          </a:xfrm>
          <a:prstGeom prst="rect">
            <a:avLst/>
          </a:prstGeom>
        </p:spPr>
      </p:pic>
      <p:pic>
        <p:nvPicPr>
          <p:cNvPr id="4" name="Imagen 3">
            <a:extLst>
              <a:ext uri="{FF2B5EF4-FFF2-40B4-BE49-F238E27FC236}">
                <a16:creationId xmlns:a16="http://schemas.microsoft.com/office/drawing/2014/main" id="{4BE8D488-E5D0-AE85-1A03-DC0F1C52B7E4}"/>
              </a:ext>
            </a:extLst>
          </p:cNvPr>
          <p:cNvPicPr>
            <a:picLocks noChangeAspect="1"/>
          </p:cNvPicPr>
          <p:nvPr/>
        </p:nvPicPr>
        <p:blipFill rotWithShape="1">
          <a:blip r:embed="rId3"/>
          <a:srcRect t="1481" r="-1" b="17433"/>
          <a:stretch/>
        </p:blipFill>
        <p:spPr>
          <a:xfrm>
            <a:off x="4547936" y="3681405"/>
            <a:ext cx="7644062" cy="3176595"/>
          </a:xfrm>
          <a:prstGeom prst="rect">
            <a:avLst/>
          </a:prstGeom>
        </p:spPr>
      </p:pic>
      <p:sp>
        <p:nvSpPr>
          <p:cNvPr id="32" name="Rectangle 3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5C1165-D1D4-1FDA-FCD8-4D12C2833BF0}"/>
              </a:ext>
            </a:extLst>
          </p:cNvPr>
          <p:cNvSpPr>
            <a:spLocks noGrp="1"/>
          </p:cNvSpPr>
          <p:nvPr>
            <p:ph type="ctrTitle"/>
          </p:nvPr>
        </p:nvSpPr>
        <p:spPr>
          <a:xfrm>
            <a:off x="838200" y="1115219"/>
            <a:ext cx="5395912" cy="2387600"/>
          </a:xfrm>
        </p:spPr>
        <p:txBody>
          <a:bodyPr>
            <a:normAutofit/>
          </a:bodyPr>
          <a:lstStyle/>
          <a:p>
            <a:pPr algn="l"/>
            <a:r>
              <a:rPr lang="es-PE" sz="5000">
                <a:solidFill>
                  <a:schemeClr val="bg1"/>
                </a:solidFill>
              </a:rPr>
              <a:t>Dirección Ejecutiva de Epidemiología</a:t>
            </a:r>
            <a:br>
              <a:rPr lang="es-PE" sz="5000">
                <a:solidFill>
                  <a:schemeClr val="bg1"/>
                </a:solidFill>
              </a:rPr>
            </a:br>
            <a:r>
              <a:rPr lang="es-PE" sz="5000">
                <a:solidFill>
                  <a:schemeClr val="bg1"/>
                </a:solidFill>
              </a:rPr>
              <a:t>DIRESA Tumbes</a:t>
            </a:r>
          </a:p>
        </p:txBody>
      </p:sp>
      <p:sp>
        <p:nvSpPr>
          <p:cNvPr id="3" name="Subtítulo 2">
            <a:extLst>
              <a:ext uri="{FF2B5EF4-FFF2-40B4-BE49-F238E27FC236}">
                <a16:creationId xmlns:a16="http://schemas.microsoft.com/office/drawing/2014/main" id="{2AE94640-6C9D-3A9A-07A8-5F118A373854}"/>
              </a:ext>
            </a:extLst>
          </p:cNvPr>
          <p:cNvSpPr>
            <a:spLocks noGrp="1"/>
          </p:cNvSpPr>
          <p:nvPr>
            <p:ph type="subTitle" idx="1"/>
          </p:nvPr>
        </p:nvSpPr>
        <p:spPr>
          <a:xfrm>
            <a:off x="838200" y="3902075"/>
            <a:ext cx="5395912" cy="1655762"/>
          </a:xfrm>
        </p:spPr>
        <p:txBody>
          <a:bodyPr>
            <a:normAutofit/>
          </a:bodyPr>
          <a:lstStyle/>
          <a:p>
            <a:pPr algn="l"/>
            <a:r>
              <a:rPr lang="es-PE" sz="2000">
                <a:solidFill>
                  <a:schemeClr val="bg1"/>
                </a:solidFill>
              </a:rPr>
              <a:t>Correo:</a:t>
            </a:r>
          </a:p>
          <a:p>
            <a:pPr algn="l"/>
            <a:r>
              <a:rPr lang="es-PE" sz="2000">
                <a:solidFill>
                  <a:schemeClr val="bg1"/>
                </a:solidFill>
                <a:hlinkClick r:id="rId4"/>
              </a:rPr>
              <a:t>epitumbes@dge.gob.pe</a:t>
            </a:r>
            <a:endParaRPr lang="es-PE" sz="2000">
              <a:solidFill>
                <a:schemeClr val="bg1"/>
              </a:solidFill>
            </a:endParaRPr>
          </a:p>
          <a:p>
            <a:pPr algn="l"/>
            <a:endParaRPr lang="es-PE" sz="2000">
              <a:solidFill>
                <a:schemeClr val="bg1"/>
              </a:solidFill>
            </a:endParaRPr>
          </a:p>
        </p:txBody>
      </p:sp>
      <p:cxnSp>
        <p:nvCxnSpPr>
          <p:cNvPr id="34" name="Straight Connector 3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8" name="Picture 4" descr="Búhos en GIFs animadas - Búhos divertidos y lindos">
            <a:extLst>
              <a:ext uri="{FF2B5EF4-FFF2-40B4-BE49-F238E27FC236}">
                <a16:creationId xmlns:a16="http://schemas.microsoft.com/office/drawing/2014/main" id="{B6CC7582-2341-A092-0025-A2D2AA765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968" y="504817"/>
            <a:ext cx="2143760" cy="257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2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01-51/2024</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0"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3" name="Objeto 2">
            <a:extLst>
              <a:ext uri="{FF2B5EF4-FFF2-40B4-BE49-F238E27FC236}">
                <a16:creationId xmlns:a16="http://schemas.microsoft.com/office/drawing/2014/main" id="{90229834-E6E7-0C4F-C0AF-75C7E913179A}"/>
              </a:ext>
            </a:extLst>
          </p:cNvPr>
          <p:cNvGraphicFramePr>
            <a:graphicFrameLocks noChangeAspect="1"/>
          </p:cNvGraphicFramePr>
          <p:nvPr>
            <p:extLst>
              <p:ext uri="{D42A27DB-BD31-4B8C-83A1-F6EECF244321}">
                <p14:modId xmlns:p14="http://schemas.microsoft.com/office/powerpoint/2010/main" val="785465528"/>
              </p:ext>
            </p:extLst>
          </p:nvPr>
        </p:nvGraphicFramePr>
        <p:xfrm>
          <a:off x="1477963" y="649288"/>
          <a:ext cx="8997950" cy="4105275"/>
        </p:xfrm>
        <a:graphic>
          <a:graphicData uri="http://schemas.openxmlformats.org/presentationml/2006/ole">
            <mc:AlternateContent xmlns:mc="http://schemas.openxmlformats.org/markup-compatibility/2006">
              <mc:Choice xmlns:v="urn:schemas-microsoft-com:vml" Requires="v">
                <p:oleObj spid="_x0000_s4294" name="Macro-Enabled Worksheet" r:id="rId4" imgW="11763363" imgH="6124603" progId="Excel.SheetMacroEnabled.12">
                  <p:link updateAutomatic="1"/>
                </p:oleObj>
              </mc:Choice>
              <mc:Fallback>
                <p:oleObj name="Macro-Enabled Worksheet" r:id="rId4" imgW="11763363" imgH="6124603" progId="Excel.SheetMacroEnabled.12">
                  <p:link updateAutomatic="1"/>
                  <p:pic>
                    <p:nvPicPr>
                      <p:cNvPr id="3" name="Objeto 2">
                        <a:extLst>
                          <a:ext uri="{FF2B5EF4-FFF2-40B4-BE49-F238E27FC236}">
                            <a16:creationId xmlns:a16="http://schemas.microsoft.com/office/drawing/2014/main" id="{90229834-E6E7-0C4F-C0AF-75C7E913179A}"/>
                          </a:ext>
                        </a:extLst>
                      </p:cNvPr>
                      <p:cNvPicPr/>
                      <p:nvPr/>
                    </p:nvPicPr>
                    <p:blipFill>
                      <a:blip r:embed="rId5"/>
                      <a:stretch>
                        <a:fillRect/>
                      </a:stretch>
                    </p:blipFill>
                    <p:spPr>
                      <a:xfrm>
                        <a:off x="1477963" y="649288"/>
                        <a:ext cx="8997950" cy="4105275"/>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B16103AA-C621-EC24-AD51-5826A4D94C09}"/>
              </a:ext>
            </a:extLst>
          </p:cNvPr>
          <p:cNvGraphicFramePr>
            <a:graphicFrameLocks noChangeAspect="1"/>
          </p:cNvGraphicFramePr>
          <p:nvPr>
            <p:extLst>
              <p:ext uri="{D42A27DB-BD31-4B8C-83A1-F6EECF244321}">
                <p14:modId xmlns:p14="http://schemas.microsoft.com/office/powerpoint/2010/main" val="3658342180"/>
              </p:ext>
            </p:extLst>
          </p:nvPr>
        </p:nvGraphicFramePr>
        <p:xfrm>
          <a:off x="36576" y="5158551"/>
          <a:ext cx="19117882" cy="736245"/>
        </p:xfrm>
        <a:graphic>
          <a:graphicData uri="http://schemas.openxmlformats.org/presentationml/2006/ole">
            <mc:AlternateContent xmlns:mc="http://schemas.openxmlformats.org/markup-compatibility/2006">
              <mc:Choice xmlns:v="urn:schemas-microsoft-com:vml" Requires="v">
                <p:oleObj spid="_x0000_s4295" name="Macro-Enabled Worksheet" r:id="rId6" imgW="45843837" imgH="1714628" progId="Excel.SheetMacroEnabled.12">
                  <p:link updateAutomatic="1"/>
                </p:oleObj>
              </mc:Choice>
              <mc:Fallback>
                <p:oleObj name="Macro-Enabled Worksheet" r:id="rId6" imgW="45843837" imgH="1714628" progId="Excel.SheetMacroEnabled.12">
                  <p:link updateAutomatic="1"/>
                  <p:pic>
                    <p:nvPicPr>
                      <p:cNvPr id="5" name="Objeto 4">
                        <a:extLst>
                          <a:ext uri="{FF2B5EF4-FFF2-40B4-BE49-F238E27FC236}">
                            <a16:creationId xmlns:a16="http://schemas.microsoft.com/office/drawing/2014/main" id="{B16103AA-C621-EC24-AD51-5826A4D94C09}"/>
                          </a:ext>
                        </a:extLst>
                      </p:cNvPr>
                      <p:cNvPicPr/>
                      <p:nvPr/>
                    </p:nvPicPr>
                    <p:blipFill>
                      <a:blip r:embed="rId7"/>
                      <a:stretch>
                        <a:fillRect/>
                      </a:stretch>
                    </p:blipFill>
                    <p:spPr>
                      <a:xfrm>
                        <a:off x="36576" y="5158551"/>
                        <a:ext cx="19117882" cy="736245"/>
                      </a:xfrm>
                      <a:prstGeom prst="rect">
                        <a:avLst/>
                      </a:prstGeom>
                    </p:spPr>
                  </p:pic>
                </p:oleObj>
              </mc:Fallback>
            </mc:AlternateContent>
          </a:graphicData>
        </a:graphic>
      </p:graphicFrame>
    </p:spTree>
    <p:extLst>
      <p:ext uri="{BB962C8B-B14F-4D97-AF65-F5344CB8AC3E}">
        <p14:creationId xmlns:p14="http://schemas.microsoft.com/office/powerpoint/2010/main" val="268185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01-51/2024</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0"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5" name="Objeto 4">
            <a:extLst>
              <a:ext uri="{FF2B5EF4-FFF2-40B4-BE49-F238E27FC236}">
                <a16:creationId xmlns:a16="http://schemas.microsoft.com/office/drawing/2014/main" id="{0BBAD128-8A65-EAC8-96AC-1A9B1468050E}"/>
              </a:ext>
            </a:extLst>
          </p:cNvPr>
          <p:cNvGraphicFramePr>
            <a:graphicFrameLocks noChangeAspect="1"/>
          </p:cNvGraphicFramePr>
          <p:nvPr>
            <p:extLst>
              <p:ext uri="{D42A27DB-BD31-4B8C-83A1-F6EECF244321}">
                <p14:modId xmlns:p14="http://schemas.microsoft.com/office/powerpoint/2010/main" val="808385376"/>
              </p:ext>
            </p:extLst>
          </p:nvPr>
        </p:nvGraphicFramePr>
        <p:xfrm>
          <a:off x="757364" y="538208"/>
          <a:ext cx="10828084" cy="3016109"/>
        </p:xfrm>
        <a:graphic>
          <a:graphicData uri="http://schemas.openxmlformats.org/presentationml/2006/ole">
            <mc:AlternateContent xmlns:mc="http://schemas.openxmlformats.org/markup-compatibility/2006">
              <mc:Choice xmlns:v="urn:schemas-microsoft-com:vml" Requires="v">
                <p:oleObj spid="_x0000_s5416" name="Worksheet" r:id="rId4" imgW="10220193" imgH="3581258" progId="Excel.Sheet.12">
                  <p:link updateAutomatic="1"/>
                </p:oleObj>
              </mc:Choice>
              <mc:Fallback>
                <p:oleObj name="Worksheet" r:id="rId4" imgW="10220193" imgH="3581258" progId="Excel.Sheet.12">
                  <p:link updateAutomatic="1"/>
                  <p:pic>
                    <p:nvPicPr>
                      <p:cNvPr id="5" name="Objeto 4">
                        <a:extLst>
                          <a:ext uri="{FF2B5EF4-FFF2-40B4-BE49-F238E27FC236}">
                            <a16:creationId xmlns:a16="http://schemas.microsoft.com/office/drawing/2014/main" id="{0BBAD128-8A65-EAC8-96AC-1A9B1468050E}"/>
                          </a:ext>
                        </a:extLst>
                      </p:cNvPr>
                      <p:cNvPicPr/>
                      <p:nvPr/>
                    </p:nvPicPr>
                    <p:blipFill>
                      <a:blip r:embed="rId5"/>
                      <a:stretch>
                        <a:fillRect/>
                      </a:stretch>
                    </p:blipFill>
                    <p:spPr>
                      <a:xfrm>
                        <a:off x="757364" y="538208"/>
                        <a:ext cx="10828084" cy="3016109"/>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5DE9669A-7045-B8AF-7637-948E2A25C0E6}"/>
              </a:ext>
            </a:extLst>
          </p:cNvPr>
          <p:cNvGraphicFramePr>
            <a:graphicFrameLocks noChangeAspect="1"/>
          </p:cNvGraphicFramePr>
          <p:nvPr>
            <p:extLst>
              <p:ext uri="{D42A27DB-BD31-4B8C-83A1-F6EECF244321}">
                <p14:modId xmlns:p14="http://schemas.microsoft.com/office/powerpoint/2010/main" val="3326114393"/>
              </p:ext>
            </p:extLst>
          </p:nvPr>
        </p:nvGraphicFramePr>
        <p:xfrm>
          <a:off x="265113" y="3675063"/>
          <a:ext cx="5286375" cy="2836862"/>
        </p:xfrm>
        <a:graphic>
          <a:graphicData uri="http://schemas.openxmlformats.org/presentationml/2006/ole">
            <mc:AlternateContent xmlns:mc="http://schemas.openxmlformats.org/markup-compatibility/2006">
              <mc:Choice xmlns:v="urn:schemas-microsoft-com:vml" Requires="v">
                <p:oleObj spid="_x0000_s5417" name="Worksheet" r:id="rId6" imgW="6391215" imgH="3428872" progId="Excel.Sheet.12">
                  <p:link updateAutomatic="1"/>
                </p:oleObj>
              </mc:Choice>
              <mc:Fallback>
                <p:oleObj name="Worksheet" r:id="rId6" imgW="6391215" imgH="3428872" progId="Excel.Sheet.12">
                  <p:link updateAutomatic="1"/>
                  <p:pic>
                    <p:nvPicPr>
                      <p:cNvPr id="4" name="Objeto 3">
                        <a:extLst>
                          <a:ext uri="{FF2B5EF4-FFF2-40B4-BE49-F238E27FC236}">
                            <a16:creationId xmlns:a16="http://schemas.microsoft.com/office/drawing/2014/main" id="{5DE9669A-7045-B8AF-7637-948E2A25C0E6}"/>
                          </a:ext>
                        </a:extLst>
                      </p:cNvPr>
                      <p:cNvPicPr/>
                      <p:nvPr/>
                    </p:nvPicPr>
                    <p:blipFill>
                      <a:blip r:embed="rId7"/>
                      <a:stretch>
                        <a:fillRect/>
                      </a:stretch>
                    </p:blipFill>
                    <p:spPr>
                      <a:xfrm>
                        <a:off x="265113" y="3675063"/>
                        <a:ext cx="5286375" cy="2836862"/>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239852F3-567D-92B7-496D-6DA2EBA9662D}"/>
              </a:ext>
            </a:extLst>
          </p:cNvPr>
          <p:cNvGraphicFramePr>
            <a:graphicFrameLocks noChangeAspect="1"/>
          </p:cNvGraphicFramePr>
          <p:nvPr>
            <p:extLst>
              <p:ext uri="{D42A27DB-BD31-4B8C-83A1-F6EECF244321}">
                <p14:modId xmlns:p14="http://schemas.microsoft.com/office/powerpoint/2010/main" val="3016689581"/>
              </p:ext>
            </p:extLst>
          </p:nvPr>
        </p:nvGraphicFramePr>
        <p:xfrm>
          <a:off x="5975350" y="3679825"/>
          <a:ext cx="5700713" cy="3063875"/>
        </p:xfrm>
        <a:graphic>
          <a:graphicData uri="http://schemas.openxmlformats.org/presentationml/2006/ole">
            <mc:AlternateContent xmlns:mc="http://schemas.openxmlformats.org/markup-compatibility/2006">
              <mc:Choice xmlns:v="urn:schemas-microsoft-com:vml" Requires="v">
                <p:oleObj spid="_x0000_s5418" name="Worksheet" r:id="rId8" imgW="6362844" imgH="3419660" progId="Excel.Sheet.12">
                  <p:link updateAutomatic="1"/>
                </p:oleObj>
              </mc:Choice>
              <mc:Fallback>
                <p:oleObj name="Worksheet" r:id="rId8" imgW="6362844" imgH="3419660" progId="Excel.Sheet.12">
                  <p:link updateAutomatic="1"/>
                  <p:pic>
                    <p:nvPicPr>
                      <p:cNvPr id="7" name="Objeto 6">
                        <a:extLst>
                          <a:ext uri="{FF2B5EF4-FFF2-40B4-BE49-F238E27FC236}">
                            <a16:creationId xmlns:a16="http://schemas.microsoft.com/office/drawing/2014/main" id="{239852F3-567D-92B7-496D-6DA2EBA9662D}"/>
                          </a:ext>
                        </a:extLst>
                      </p:cNvPr>
                      <p:cNvPicPr/>
                      <p:nvPr/>
                    </p:nvPicPr>
                    <p:blipFill>
                      <a:blip r:embed="rId9"/>
                      <a:stretch>
                        <a:fillRect/>
                      </a:stretch>
                    </p:blipFill>
                    <p:spPr>
                      <a:xfrm>
                        <a:off x="5975350" y="3679825"/>
                        <a:ext cx="5700713" cy="3063875"/>
                      </a:xfrm>
                      <a:prstGeom prst="rect">
                        <a:avLst/>
                      </a:prstGeom>
                    </p:spPr>
                  </p:pic>
                </p:oleObj>
              </mc:Fallback>
            </mc:AlternateContent>
          </a:graphicData>
        </a:graphic>
      </p:graphicFrame>
    </p:spTree>
    <p:extLst>
      <p:ext uri="{BB962C8B-B14F-4D97-AF65-F5344CB8AC3E}">
        <p14:creationId xmlns:p14="http://schemas.microsoft.com/office/powerpoint/2010/main" val="197178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2E049D99-DD2C-94C2-440F-733AA5466068}"/>
              </a:ext>
            </a:extLst>
          </p:cNvPr>
          <p:cNvGraphicFramePr>
            <a:graphicFrameLocks noChangeAspect="1"/>
          </p:cNvGraphicFramePr>
          <p:nvPr>
            <p:extLst>
              <p:ext uri="{D42A27DB-BD31-4B8C-83A1-F6EECF244321}">
                <p14:modId xmlns:p14="http://schemas.microsoft.com/office/powerpoint/2010/main" val="3910557549"/>
              </p:ext>
            </p:extLst>
          </p:nvPr>
        </p:nvGraphicFramePr>
        <p:xfrm>
          <a:off x="6028267" y="1797021"/>
          <a:ext cx="6163733" cy="4178041"/>
        </p:xfrm>
        <a:graphic>
          <a:graphicData uri="http://schemas.openxmlformats.org/presentationml/2006/ole">
            <mc:AlternateContent xmlns:mc="http://schemas.openxmlformats.org/markup-compatibility/2006">
              <mc:Choice xmlns:v="urn:schemas-microsoft-com:vml" Requires="v">
                <p:oleObj spid="_x0000_s6244" name="Worksheet" r:id="rId4" imgW="6181881" imgH="4191185" progId="Excel.Sheet.12">
                  <p:link updateAutomatic="1"/>
                </p:oleObj>
              </mc:Choice>
              <mc:Fallback>
                <p:oleObj name="Worksheet" r:id="rId4" imgW="6181881" imgH="4191185" progId="Excel.Sheet.12">
                  <p:link updateAutomatic="1"/>
                  <p:pic>
                    <p:nvPicPr>
                      <p:cNvPr id="3" name="Objeto 2">
                        <a:extLst>
                          <a:ext uri="{FF2B5EF4-FFF2-40B4-BE49-F238E27FC236}">
                            <a16:creationId xmlns:a16="http://schemas.microsoft.com/office/drawing/2014/main" id="{2E049D99-DD2C-94C2-440F-733AA5466068}"/>
                          </a:ext>
                        </a:extLst>
                      </p:cNvPr>
                      <p:cNvPicPr/>
                      <p:nvPr/>
                    </p:nvPicPr>
                    <p:blipFill>
                      <a:blip r:embed="rId5"/>
                      <a:stretch>
                        <a:fillRect/>
                      </a:stretch>
                    </p:blipFill>
                    <p:spPr>
                      <a:xfrm>
                        <a:off x="6028267" y="1797021"/>
                        <a:ext cx="6163733" cy="4178041"/>
                      </a:xfrm>
                      <a:prstGeom prst="rect">
                        <a:avLst/>
                      </a:prstGeom>
                    </p:spPr>
                  </p:pic>
                </p:oleObj>
              </mc:Fallback>
            </mc:AlternateContent>
          </a:graphicData>
        </a:graphic>
      </p:graphicFrame>
      <p:sp>
        <p:nvSpPr>
          <p:cNvPr id="2" name="Título 1"/>
          <p:cNvSpPr>
            <a:spLocks noGrp="1"/>
          </p:cNvSpPr>
          <p:nvPr>
            <p:ph type="title"/>
          </p:nvPr>
        </p:nvSpPr>
        <p:spPr>
          <a:xfrm>
            <a:off x="129596" y="46671"/>
            <a:ext cx="11967153" cy="662520"/>
          </a:xfrm>
          <a:solidFill>
            <a:srgbClr val="FF0000"/>
          </a:solidFill>
        </p:spPr>
        <p:txBody>
          <a:bodyPr>
            <a:noAutofit/>
          </a:bodyPr>
          <a:lstStyle/>
          <a:p>
            <a:pPr algn="ctr"/>
            <a:r>
              <a:rPr lang="es-PE" sz="2400" b="1" dirty="0">
                <a:solidFill>
                  <a:schemeClr val="bg1"/>
                </a:solidFill>
              </a:rPr>
              <a:t>CANAL ENDÉMICO DE LOS CASOS DE FIEBRE POR VIRUS DENGUE – REGION TUMBES </a:t>
            </a:r>
            <a:br>
              <a:rPr lang="es-PE" sz="2400" b="1" dirty="0">
                <a:solidFill>
                  <a:schemeClr val="bg1"/>
                </a:solidFill>
              </a:rPr>
            </a:br>
            <a:r>
              <a:rPr lang="es-PE" sz="2400" b="1" dirty="0">
                <a:solidFill>
                  <a:schemeClr val="bg1"/>
                </a:solidFill>
              </a:rPr>
              <a:t>SE 01-51/2024</a:t>
            </a:r>
          </a:p>
        </p:txBody>
      </p:sp>
      <p:sp>
        <p:nvSpPr>
          <p:cNvPr id="13" name="Título 1">
            <a:extLst>
              <a:ext uri="{FF2B5EF4-FFF2-40B4-BE49-F238E27FC236}">
                <a16:creationId xmlns:a16="http://schemas.microsoft.com/office/drawing/2014/main" id="{7C55DB89-F395-43B3-829A-7D758A9021CF}"/>
              </a:ext>
            </a:extLst>
          </p:cNvPr>
          <p:cNvSpPr txBox="1">
            <a:spLocks/>
          </p:cNvSpPr>
          <p:nvPr/>
        </p:nvSpPr>
        <p:spPr>
          <a:xfrm>
            <a:off x="440279" y="6612833"/>
            <a:ext cx="4994320" cy="410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pic>
        <p:nvPicPr>
          <p:cNvPr id="15" name="Imagen 14">
            <a:extLst>
              <a:ext uri="{FF2B5EF4-FFF2-40B4-BE49-F238E27FC236}">
                <a16:creationId xmlns:a16="http://schemas.microsoft.com/office/drawing/2014/main" id="{47CE8C2E-C71F-CE12-2175-03B636D5ACE4}"/>
              </a:ext>
            </a:extLst>
          </p:cNvPr>
          <p:cNvPicPr>
            <a:picLocks noChangeAspect="1"/>
          </p:cNvPicPr>
          <p:nvPr/>
        </p:nvPicPr>
        <p:blipFill>
          <a:blip r:embed="rId6"/>
          <a:stretch>
            <a:fillRect/>
          </a:stretch>
        </p:blipFill>
        <p:spPr>
          <a:xfrm>
            <a:off x="-48707" y="1797020"/>
            <a:ext cx="6161742" cy="4178041"/>
          </a:xfrm>
          <a:prstGeom prst="rect">
            <a:avLst/>
          </a:prstGeom>
        </p:spPr>
      </p:pic>
      <p:sp>
        <p:nvSpPr>
          <p:cNvPr id="7" name="CuadroTexto 6">
            <a:extLst>
              <a:ext uri="{FF2B5EF4-FFF2-40B4-BE49-F238E27FC236}">
                <a16:creationId xmlns:a16="http://schemas.microsoft.com/office/drawing/2014/main" id="{0055E200-F69C-6000-46E5-D39B93C50A3D}"/>
              </a:ext>
            </a:extLst>
          </p:cNvPr>
          <p:cNvSpPr txBox="1"/>
          <p:nvPr/>
        </p:nvSpPr>
        <p:spPr>
          <a:xfrm>
            <a:off x="2105436" y="1184354"/>
            <a:ext cx="746620" cy="369332"/>
          </a:xfrm>
          <a:prstGeom prst="rect">
            <a:avLst/>
          </a:prstGeom>
          <a:noFill/>
        </p:spPr>
        <p:txBody>
          <a:bodyPr wrap="square" rtlCol="0">
            <a:spAutoFit/>
          </a:bodyPr>
          <a:lstStyle/>
          <a:p>
            <a:r>
              <a:rPr lang="es-ES" b="1" dirty="0">
                <a:solidFill>
                  <a:schemeClr val="bg1"/>
                </a:solidFill>
              </a:rPr>
              <a:t>2023</a:t>
            </a:r>
            <a:endParaRPr lang="es-PE" b="1" dirty="0">
              <a:solidFill>
                <a:schemeClr val="bg1"/>
              </a:solidFill>
            </a:endParaRPr>
          </a:p>
        </p:txBody>
      </p:sp>
      <p:sp>
        <p:nvSpPr>
          <p:cNvPr id="8" name="CuadroTexto 7">
            <a:extLst>
              <a:ext uri="{FF2B5EF4-FFF2-40B4-BE49-F238E27FC236}">
                <a16:creationId xmlns:a16="http://schemas.microsoft.com/office/drawing/2014/main" id="{1D4B0900-364F-03C8-DE0A-3D78258A89F3}"/>
              </a:ext>
            </a:extLst>
          </p:cNvPr>
          <p:cNvSpPr txBox="1"/>
          <p:nvPr/>
        </p:nvSpPr>
        <p:spPr>
          <a:xfrm>
            <a:off x="7911326" y="999688"/>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sp>
        <p:nvSpPr>
          <p:cNvPr id="6" name="Rectángulo 5">
            <a:extLst>
              <a:ext uri="{FF2B5EF4-FFF2-40B4-BE49-F238E27FC236}">
                <a16:creationId xmlns:a16="http://schemas.microsoft.com/office/drawing/2014/main" id="{BC6E9B50-AA14-155B-9DE1-A014C3826E9A}"/>
              </a:ext>
            </a:extLst>
          </p:cNvPr>
          <p:cNvSpPr/>
          <p:nvPr/>
        </p:nvSpPr>
        <p:spPr>
          <a:xfrm>
            <a:off x="2532631" y="1500685"/>
            <a:ext cx="999066" cy="2963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2023</a:t>
            </a:r>
            <a:endParaRPr lang="es-PE" dirty="0"/>
          </a:p>
        </p:txBody>
      </p:sp>
      <p:sp>
        <p:nvSpPr>
          <p:cNvPr id="9" name="Rectángulo 8">
            <a:extLst>
              <a:ext uri="{FF2B5EF4-FFF2-40B4-BE49-F238E27FC236}">
                <a16:creationId xmlns:a16="http://schemas.microsoft.com/office/drawing/2014/main" id="{4E86D0E3-6C03-0DFD-67D7-31D611CAFB2C}"/>
              </a:ext>
            </a:extLst>
          </p:cNvPr>
          <p:cNvSpPr/>
          <p:nvPr/>
        </p:nvSpPr>
        <p:spPr>
          <a:xfrm>
            <a:off x="9087498" y="1500685"/>
            <a:ext cx="999066" cy="2963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2024</a:t>
            </a:r>
            <a:endParaRPr lang="es-PE" dirty="0"/>
          </a:p>
        </p:txBody>
      </p:sp>
    </p:spTree>
    <p:extLst>
      <p:ext uri="{BB962C8B-B14F-4D97-AF65-F5344CB8AC3E}">
        <p14:creationId xmlns:p14="http://schemas.microsoft.com/office/powerpoint/2010/main" val="230927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49" y="119676"/>
            <a:ext cx="12004855" cy="784067"/>
          </a:xfrm>
          <a:solidFill>
            <a:srgbClr val="FF0000"/>
          </a:solidFill>
        </p:spPr>
        <p:txBody>
          <a:bodyPr>
            <a:normAutofit fontScale="90000"/>
          </a:bodyPr>
          <a:lstStyle/>
          <a:p>
            <a:pPr algn="ctr"/>
            <a:r>
              <a:rPr lang="es-PE" sz="3200" b="1" dirty="0">
                <a:solidFill>
                  <a:schemeClr val="bg1"/>
                </a:solidFill>
              </a:rPr>
              <a:t>TENDENCIA DE LOS CASOS DE DENGUE POR DISTRITOS</a:t>
            </a:r>
            <a:br>
              <a:rPr lang="es-PE" sz="3200" b="1" dirty="0">
                <a:solidFill>
                  <a:schemeClr val="bg1"/>
                </a:solidFill>
              </a:rPr>
            </a:br>
            <a:r>
              <a:rPr lang="es-PE" sz="3200" b="1" dirty="0">
                <a:solidFill>
                  <a:schemeClr val="bg1"/>
                </a:solidFill>
              </a:rPr>
              <a:t>REGION TUMBES – 2023 -2024*</a:t>
            </a:r>
          </a:p>
        </p:txBody>
      </p:sp>
      <p:pic>
        <p:nvPicPr>
          <p:cNvPr id="4" name="Imagen 3">
            <a:extLst>
              <a:ext uri="{FF2B5EF4-FFF2-40B4-BE49-F238E27FC236}">
                <a16:creationId xmlns:a16="http://schemas.microsoft.com/office/drawing/2014/main" id="{E440379F-7C55-4DC4-AA60-8A3E96DE2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696" y="1057275"/>
            <a:ext cx="8391525" cy="5800725"/>
          </a:xfrm>
          <a:prstGeom prst="rect">
            <a:avLst/>
          </a:prstGeom>
        </p:spPr>
      </p:pic>
    </p:spTree>
    <p:extLst>
      <p:ext uri="{BB962C8B-B14F-4D97-AF65-F5344CB8AC3E}">
        <p14:creationId xmlns:p14="http://schemas.microsoft.com/office/powerpoint/2010/main" val="378911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9A89DDD5-2E8B-4670-4BD2-966699D22731}"/>
              </a:ext>
            </a:extLst>
          </p:cNvPr>
          <p:cNvGraphicFramePr>
            <a:graphicFrameLocks noChangeAspect="1"/>
          </p:cNvGraphicFramePr>
          <p:nvPr>
            <p:extLst>
              <p:ext uri="{D42A27DB-BD31-4B8C-83A1-F6EECF244321}">
                <p14:modId xmlns:p14="http://schemas.microsoft.com/office/powerpoint/2010/main" val="2723955617"/>
              </p:ext>
            </p:extLst>
          </p:nvPr>
        </p:nvGraphicFramePr>
        <p:xfrm>
          <a:off x="906584" y="1194989"/>
          <a:ext cx="10714038" cy="5111750"/>
        </p:xfrm>
        <a:graphic>
          <a:graphicData uri="http://schemas.openxmlformats.org/presentationml/2006/ole">
            <mc:AlternateContent xmlns:mc="http://schemas.openxmlformats.org/markup-compatibility/2006">
              <mc:Choice xmlns:v="urn:schemas-microsoft-com:vml" Requires="v">
                <p:oleObj spid="_x0000_s18442" name="Macro-Enabled Worksheet" r:id="rId3" imgW="16421244" imgH="7839231" progId="Excel.SheetMacroEnabled.12">
                  <p:link updateAutomatic="1"/>
                </p:oleObj>
              </mc:Choice>
              <mc:Fallback>
                <p:oleObj name="Macro-Enabled Worksheet" r:id="rId3" imgW="16421244" imgH="7839231" progId="Excel.SheetMacroEnabled.12">
                  <p:link updateAutomatic="1"/>
                  <p:pic>
                    <p:nvPicPr>
                      <p:cNvPr id="4" name="Objeto 3">
                        <a:extLst>
                          <a:ext uri="{FF2B5EF4-FFF2-40B4-BE49-F238E27FC236}">
                            <a16:creationId xmlns:a16="http://schemas.microsoft.com/office/drawing/2014/main" id="{9A89DDD5-2E8B-4670-4BD2-966699D22731}"/>
                          </a:ext>
                        </a:extLst>
                      </p:cNvPr>
                      <p:cNvPicPr/>
                      <p:nvPr/>
                    </p:nvPicPr>
                    <p:blipFill>
                      <a:blip r:embed="rId4"/>
                      <a:stretch>
                        <a:fillRect/>
                      </a:stretch>
                    </p:blipFill>
                    <p:spPr>
                      <a:xfrm>
                        <a:off x="906584" y="1194989"/>
                        <a:ext cx="10714038" cy="5111750"/>
                      </a:xfrm>
                      <a:prstGeom prst="rect">
                        <a:avLst/>
                      </a:prstGeom>
                    </p:spPr>
                  </p:pic>
                </p:oleObj>
              </mc:Fallback>
            </mc:AlternateContent>
          </a:graphicData>
        </a:graphic>
      </p:graphicFrame>
      <p:sp>
        <p:nvSpPr>
          <p:cNvPr id="2" name="Título 1"/>
          <p:cNvSpPr>
            <a:spLocks noGrp="1"/>
          </p:cNvSpPr>
          <p:nvPr>
            <p:ph type="title"/>
          </p:nvPr>
        </p:nvSpPr>
        <p:spPr>
          <a:xfrm>
            <a:off x="74849" y="119676"/>
            <a:ext cx="12004855" cy="784067"/>
          </a:xfrm>
          <a:solidFill>
            <a:srgbClr val="FF0000"/>
          </a:solidFill>
        </p:spPr>
        <p:txBody>
          <a:bodyPr>
            <a:normAutofit fontScale="90000"/>
          </a:bodyPr>
          <a:lstStyle/>
          <a:p>
            <a:pPr algn="ctr"/>
            <a:r>
              <a:rPr lang="es-PE" sz="3200" b="1" dirty="0">
                <a:solidFill>
                  <a:schemeClr val="bg1"/>
                </a:solidFill>
              </a:rPr>
              <a:t>TENDENCIA DE LOS CASOS DE FIEBRE POR VIRUS DENGUE EN LA REGION TUMBES – 2020 -2024*</a:t>
            </a:r>
          </a:p>
        </p:txBody>
      </p:sp>
      <p:sp>
        <p:nvSpPr>
          <p:cNvPr id="13" name="Título 1">
            <a:extLst>
              <a:ext uri="{FF2B5EF4-FFF2-40B4-BE49-F238E27FC236}">
                <a16:creationId xmlns:a16="http://schemas.microsoft.com/office/drawing/2014/main" id="{7C55DB89-F395-43B3-829A-7D758A9021CF}"/>
              </a:ext>
            </a:extLst>
          </p:cNvPr>
          <p:cNvSpPr txBox="1">
            <a:spLocks/>
          </p:cNvSpPr>
          <p:nvPr/>
        </p:nvSpPr>
        <p:spPr>
          <a:xfrm>
            <a:off x="79739" y="6597986"/>
            <a:ext cx="5879444" cy="19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sp>
        <p:nvSpPr>
          <p:cNvPr id="10" name="Text Box 2">
            <a:extLst>
              <a:ext uri="{FF2B5EF4-FFF2-40B4-BE49-F238E27FC236}">
                <a16:creationId xmlns:a16="http://schemas.microsoft.com/office/drawing/2014/main" id="{DF3E3328-72AB-4021-9E7F-7D3C5B3E87B7}"/>
              </a:ext>
            </a:extLst>
          </p:cNvPr>
          <p:cNvSpPr txBox="1">
            <a:spLocks noChangeArrowheads="1"/>
          </p:cNvSpPr>
          <p:nvPr/>
        </p:nvSpPr>
        <p:spPr bwMode="auto">
          <a:xfrm>
            <a:off x="3985075" y="903743"/>
            <a:ext cx="5486399" cy="428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600" b="1" i="0" u="none" strike="noStrike" cap="none" normalizeH="0" baseline="0" dirty="0">
                <a:ln>
                  <a:noFill/>
                </a:ln>
                <a:solidFill>
                  <a:schemeClr val="tx1"/>
                </a:solidFill>
                <a:effectLst/>
                <a:latin typeface="Arial Narrow" panose="020B0606020202030204" pitchFamily="34" charset="0"/>
              </a:rPr>
              <a:t>Comportamiento de Dengue años 2020 – 2024</a:t>
            </a:r>
            <a:endParaRPr kumimoji="0" lang="es-PE" altLang="es-PE"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68352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51459</TotalTime>
  <Words>1877</Words>
  <Application>Microsoft Office PowerPoint</Application>
  <PresentationFormat>Panorámica</PresentationFormat>
  <Paragraphs>164</Paragraphs>
  <Slides>40</Slides>
  <Notes>7</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39</vt:i4>
      </vt:variant>
      <vt:variant>
        <vt:lpstr>Títulos de diapositiva</vt:lpstr>
      </vt:variant>
      <vt:variant>
        <vt:i4>40</vt:i4>
      </vt:variant>
    </vt:vector>
  </HeadingPairs>
  <TitlesOfParts>
    <vt:vector size="87" baseType="lpstr">
      <vt:lpstr>Adobe Gothic Std B</vt:lpstr>
      <vt:lpstr>Arial</vt:lpstr>
      <vt:lpstr>Arial Narrow</vt:lpstr>
      <vt:lpstr>Calibri</vt:lpstr>
      <vt:lpstr>Calibri Light</vt:lpstr>
      <vt:lpstr>Raleway</vt:lpstr>
      <vt:lpstr>Times New Roman</vt:lpstr>
      <vt:lpstr>Tema de Office</vt:lpstr>
      <vt:lpstr>file:///C:\BOLETINES_2020\HOJA%20DE%20TRABAJO\2020\HOJA_MALARIA.xlsm!MALARIA_G_ETAREO_DISTRITOS!%5bHOJA_MALARIA.xlsm%5dMALARIA_G_ETAREO_DISTRITOS%20Gráfico%201</vt:lpstr>
      <vt:lpstr>C:\BOLETIN_SALA_EPI\HOJA_TRABAJO\HOJA_DENGUE.xlsm!DIAGNO!F49C7:F54C11</vt:lpstr>
      <vt:lpstr>C:\BOLETIN_SALA_EPI\HOJA_TRABAJO\HOJA_DENGUE.xlsm!DIAGNO!F18C13:F23C16</vt:lpstr>
      <vt:lpstr>C:\BOLETIN_SALA_EPI\HOJA_TRABAJO\HOJA_DENGUE.xlsm!F_INGRESO_ULT_6SE!F116C11:F131C18</vt:lpstr>
      <vt:lpstr>C:\BOLETIN_SALA_EPI\HOJA_TRABAJO\HOJA_DENGUE.xlsm!SEXO![HOJA_DENGUE.xlsm]SEXO 1 Gráfico-1</vt:lpstr>
      <vt:lpstr>C:\BOLETIN_SALA_EPI\HOJA_TRABAJO\HOJA_DENGUE.xlsm!DIST_G_ETAREO!F260C2:F263C7</vt:lpstr>
      <vt:lpstr>C:\BOLETIN_SALA_EPI\HOJA_TRABAJO\HOJA_DENGUE.xlsm!F_INGRESO_ULT_6SE!F105C1:F111C3</vt:lpstr>
      <vt:lpstr>C:\BOLETIN_SALA_EPI\HOJA_TRABAJO\DENGUE_LEPTO_EDA_IRA_GRAFICO_A_ACTUAL-2.xlsx!dengue![DENGUE_LEPTO_EDA_IRA_GRAFICO_A_ACTUAL-2.xlsx]dengue Gráfico 2</vt:lpstr>
      <vt:lpstr>C:\BOLETIN_SALA_EPI\HOJA_TRABAJO\HOJA_DENGUE.xlsm!DIAGNO![HOJA_DENGUE.xlsm]DIAGNO Gráfico 4</vt:lpstr>
      <vt:lpstr>C:\BOLETIN_SALA_EPI\HOJA_TRABAJO\HOJA_DENGUE.xlsm!DIAGNO!F13C32:F19C125</vt:lpstr>
      <vt:lpstr>D:\dashword_arbovirosis_tumbes\plot\FORMAS CLINICAS Y TIPO DE DX.xlsx!Sheet1!F26C1:F42C18</vt:lpstr>
      <vt:lpstr>C:\BOLETIN_SALA_EPI\HOSPITALIZADOS_DENGUE\Hospitalizados.xlsx!TD![Hospitalizados.xlsx]TD Gráfico 1</vt:lpstr>
      <vt:lpstr>C:\BOLETIN_SALA_EPI\HOSPITALIZADOS_DENGUE\Hospitalizados.xlsx!TD![Hospitalizados.xlsx]TD Gráfico 2</vt:lpstr>
      <vt:lpstr>C:\BOLETIN_SALA_EPI\HOJA_TRABAJO\CANALES ENDÉMICOS_LIMA_NOTI.xlsx!CANAL_ENDEMICO_REG_TUMBES 2024![CANALES ENDÉMICOS_LIMA_NOTI.xlsx]CANAL_ENDEMICO_REG_TUMBES 2024 2 Gráfico</vt:lpstr>
      <vt:lpstr>C:\BOLETIN_SALA_EPI\HOJA_TRABAJO\HOJA_DENGUE.xlsm!FEB_VS_CASOS_Y_AÑOS![HOJA_DENGUE.xlsm]FEB_VS_CASOS_Y_AÑOS 1 Gráfico</vt:lpstr>
      <vt:lpstr>C:\BOLETIN_SALA_EPI\HOJA_TRABAJO\HOJA_DENGUE.xlsm!MAPDENGUE!F16C1:F20C4</vt:lpstr>
      <vt:lpstr>C:\BOLETIN_SALA_EPI\HOJA_TRABAJO\HOJA_DENGUE.xlsm!MAPRIESGO_DENGUE_6SEMNAS!F16C1:F20C4</vt:lpstr>
      <vt:lpstr>C:\BOLETIN_SALA_EPI\DENSIDAD_DENGUE\APP_DENGUE\TABLA_DINAMICA_APP_DENGUE.xlsx!TD!F46C1:F87C35</vt:lpstr>
      <vt:lpstr>C:\BOLETIN_SALA_EPI\HOJA_TRABAJO\HOJA_CHIKUNGUNYA.xlsm!CHK_POR AÑOS!F8C1:F15C3</vt:lpstr>
      <vt:lpstr>C:\BOLETIN_SALA_EPI\HOJA_TRABAJO\HOJA_CHIKUNGUNYA.xlsm!CHK_POR AÑOS!F135C10:F144C16</vt:lpstr>
      <vt:lpstr>C:\BOLETIN_SALA_EPI\HOJA_TRABAJO\HOJA_CHIKUNGUNYA.xlsm!MAPA_T.I!F16C1:F20C4</vt:lpstr>
      <vt:lpstr>C:\BOLETIN_SALA_EPI\HOJA_TRABAJO\HOJA_CHIKUNGUNYA.xlsm!MAPRIESGO_CHK_6SEM!F16C1:F20C4</vt:lpstr>
      <vt:lpstr>C:\BOLETIN_SALA_EPI\HOJA_TRABAJO\HOJA_LEPTOSPIROSIS.xlsm!TENDENCIAX AÑOS!F4C13:F19C19</vt:lpstr>
      <vt:lpstr>C:\BOLETIN_SALA_EPI\HOJA_TRABAJO\HOJA_LEPTOSPIROSIS.xlsm!TENDENCIAX AÑOS![HOJA_LEPTOSPIROSIS.xlsm]TENDENCIAX AÑOS Gráfico 1</vt:lpstr>
      <vt:lpstr>C:\BOLETIN_SALA_EPI\HOJA_TRABAJO\HOJA_LEPTOSPIROSIS.xlsm!TENDENCIAX AÑOS!F168C1:F174C4</vt:lpstr>
      <vt:lpstr>C:\BOLETIN_SALA_EPI\HOJA_TRABAJO\HOJA_LEPTOSPIROSIS.xlsm!TENDENCIAX AÑOS![HOJA_LEPTOSPIROSIS.xlsm]TENDENCIAX AÑOS Gráfico 30</vt:lpstr>
      <vt:lpstr>C:\BOLETIN_SALA_EPI\HOJA_TRABAJO\HOJA_IRA.xlsm!MAPRIESGO_IRAS!F143C27:F157C30</vt:lpstr>
      <vt:lpstr>C:\BOLETIN_SALA_EPI\HOJA_TRABAJO\HOJA_IRA.xlsm!MAPRIESGO_IRAS!F16C1:F20C4</vt:lpstr>
      <vt:lpstr>C:\BOLETIN_SALA_EPI\HOJA_TRABAJO\HOJA_IRA.xlsm!MAPRIESGO_IRAS_6SEM!F16C1:F20C4</vt:lpstr>
      <vt:lpstr>C:\BOLETIN_SALA_EPI\HOJA_TRABAJO\monitoreo_IRAS_REGIONAL.xlsx!iras![monitoreo_IRAS_REGIONAL.xlsx]iras 3 Gráfico</vt:lpstr>
      <vt:lpstr>C:\BOLETIN_SALA_EPI\HOJA_TRABAJO\HOJA_EDA.xlsm!MAPRIESGO_EDAS_GRAL!F90C9:F104C12</vt:lpstr>
      <vt:lpstr>C:\BOLETIN_SALA_EPI\HOJA_TRABAJO\HOJA_EDA.xlsm!MAPRIESGO_EDAS_GRAL6M!F16C1:F20C4</vt:lpstr>
      <vt:lpstr>C:\BOLETIN_SALA_EPI\HOJA_TRABAJO\HOJA_EDA.xlsm!MAPRIESGO_EDAS_GRAL!F16C1:F20C4</vt:lpstr>
      <vt:lpstr>C:\BOLETIN_SALA_EPI\HOJA_TRABAJO\monitoreo_EDAS_REGIONAL.xlsx!c.endemico![monitoreo_EDAS_REGIONAL.xlsx]c.endemico 1 Gráfico</vt:lpstr>
      <vt:lpstr>C:\BOLETIN_SALA_EPI\HOJA_TRABAJO\HOJA_EDA.xlsm!MAPRIESGO_EDAS_MEN5A!F64C17:F78C20</vt:lpstr>
      <vt:lpstr>C:\BOLETIN_SALA_EPI\HOJA_TRABAJO\HOJA_EDA.xlsm!MAPRIESGO_EDAS_MEN5A!F16C1:F20C4</vt:lpstr>
      <vt:lpstr>C:\BOLETIN_SALA_EPI\HOJA_TRABAJO\HOJA_EDA.xlsm!MAPRIESGO_EDAS_MEN5A6SEM!F16C1:F20C4</vt:lpstr>
      <vt:lpstr>C:\BOLETIN_SALA_EPI\HOJA_TRABAJO\MUERTE_NEO_PERINATAL_COBERTURA.xlsx!MNEONATAL_PERINATAL![MUERTE_NEO_PERINATAL_COBERTURA.xlsx]MNEONATAL_PERINATAL 1 Gráfico</vt:lpstr>
      <vt:lpstr>C:\BOLETIN_SALA_EPI\HOJA_TRABAJO\MUERTE_NEO_PERINATAL_COBERTURA.xlsx!MNEONATAL_PERINATAL!F312C1:F324C7</vt:lpstr>
      <vt:lpstr>Presentación de PowerPoint</vt:lpstr>
      <vt:lpstr>Presentación de PowerPoint</vt:lpstr>
      <vt:lpstr>CASOS DE FIEBRE POR VIRUS DENGUE EN LA REGION TUMBES –SE 01-51/2024</vt:lpstr>
      <vt:lpstr>CASOS DE FIEBRE POR VIRUS DENGUE EN LA REGION TUMBES –SE 01-51/2024</vt:lpstr>
      <vt:lpstr>CASOS DE FIEBRE POR VIRUS DENGUE EN LA REGION TUMBES –SE 01-51/2024</vt:lpstr>
      <vt:lpstr>CASOS DE FIEBRE POR VIRUS DENGUE EN LA REGION TUMBES SE 01-51/2024</vt:lpstr>
      <vt:lpstr>CANAL ENDÉMICO DE LOS CASOS DE FIEBRE POR VIRUS DENGUE – REGION TUMBES  SE 01-51/2024</vt:lpstr>
      <vt:lpstr>TENDENCIA DE LOS CASOS DE DENGUE POR DISTRITOS REGION TUMBES – 2023 -2024*</vt:lpstr>
      <vt:lpstr>TENDENCIA DE LOS CASOS DE FIEBRE POR VIRUS DENGUE EN LA REGION TUMBES – 2020 -2024*</vt:lpstr>
      <vt:lpstr>MAPAS DE RIESGO DE FIEBRE POR VIRUS DENGUE EN LA REGION TUMBES  SE 01-51/2024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TASAS DE INCIDENCIA ACUMULADA (TIA) Y CASOS ACUMULADOS DE FIEBRE POR VIRUS CHIKUNGUNYA – REGION TUMBES SE 01-51/2024</vt:lpstr>
      <vt:lpstr>Presentación de PowerPoint</vt:lpstr>
      <vt:lpstr>TASAS DE INCIDENCIA ACUMULADA (TIA) Y CASOS ACUMULADOS DE LEPTOSPIROSIS   REGION TUMBES SE 01-51/2024</vt:lpstr>
      <vt:lpstr>Presentación de PowerPoint</vt:lpstr>
      <vt:lpstr>MAPAS DE RIESGO DE IRAS EN MENORES DE 5 AÑOS – REGION TUMBES SE 01-51/2024</vt:lpstr>
      <vt:lpstr>CANAL ENDÉMICO DE IRAS EN NIÑOS &lt; 5 AÑOS – REGION TUMBES SE 01-51/2024</vt:lpstr>
      <vt:lpstr>Presentación de PowerPoint</vt:lpstr>
      <vt:lpstr>MAPAS DE RIESGO DE EDAS EN POBLACION GENERAL  REGION TUMBES –  SE 01-51/2024</vt:lpstr>
      <vt:lpstr>CANAL ENDEMICO DE EDAS EN POBLACION GENERAL REGION TUMBES SE 01-51/2024</vt:lpstr>
      <vt:lpstr>MAPAS DE RIESGO DE EDAS EN &lt; 5 AÑOS REGION TUMBES SE 01-51/2024</vt:lpstr>
      <vt:lpstr>Presentación de PowerPoint</vt:lpstr>
      <vt:lpstr>Presentación de PowerPoint</vt:lpstr>
      <vt:lpstr>Presentación de PowerPoint</vt:lpstr>
      <vt:lpstr>MUERTES FETALES Y NEONATALES  REGIÓN TUMBES SE 01-51/2024 </vt:lpstr>
      <vt:lpstr>Presentación de PowerPoint</vt:lpstr>
      <vt:lpstr>Presentación de PowerPoint</vt:lpstr>
      <vt:lpstr>Presentación de PowerPoint</vt:lpstr>
      <vt:lpstr>Presentación de PowerPoint</vt:lpstr>
      <vt:lpstr>Presentación de PowerPoint</vt:lpstr>
      <vt:lpstr>Dirección Ejecutiva de Epidemiología DIRESA Tumbes</vt:lpstr>
    </vt:vector>
  </TitlesOfParts>
  <Company>Edith Solis Castro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 DE SALUD DE TUMBES</dc:title>
  <dc:creator>Edward Hernández</dc:creator>
  <cp:lastModifiedBy>Epidemiologia</cp:lastModifiedBy>
  <cp:revision>2663</cp:revision>
  <cp:lastPrinted>2019-12-20T14:15:45Z</cp:lastPrinted>
  <dcterms:created xsi:type="dcterms:W3CDTF">2017-09-26T13:16:33Z</dcterms:created>
  <dcterms:modified xsi:type="dcterms:W3CDTF">2024-12-30T15:52:50Z</dcterms:modified>
</cp:coreProperties>
</file>