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342" r:id="rId3"/>
    <p:sldId id="299" r:id="rId4"/>
    <p:sldId id="379" r:id="rId5"/>
    <p:sldId id="381" r:id="rId6"/>
    <p:sldId id="380" r:id="rId7"/>
    <p:sldId id="291" r:id="rId8"/>
    <p:sldId id="290" r:id="rId9"/>
    <p:sldId id="391" r:id="rId10"/>
    <p:sldId id="316" r:id="rId11"/>
    <p:sldId id="371" r:id="rId12"/>
    <p:sldId id="389" r:id="rId13"/>
    <p:sldId id="390" r:id="rId14"/>
    <p:sldId id="388" r:id="rId15"/>
    <p:sldId id="372" r:id="rId16"/>
    <p:sldId id="386" r:id="rId17"/>
    <p:sldId id="387" r:id="rId18"/>
    <p:sldId id="354" r:id="rId19"/>
    <p:sldId id="355" r:id="rId20"/>
    <p:sldId id="300" r:id="rId21"/>
    <p:sldId id="351" r:id="rId22"/>
    <p:sldId id="347" r:id="rId23"/>
    <p:sldId id="348" r:id="rId24"/>
    <p:sldId id="343" r:id="rId25"/>
    <p:sldId id="279" r:id="rId26"/>
    <p:sldId id="293" r:id="rId27"/>
    <p:sldId id="344" r:id="rId28"/>
    <p:sldId id="273" r:id="rId29"/>
    <p:sldId id="280" r:id="rId30"/>
    <p:sldId id="274" r:id="rId31"/>
    <p:sldId id="345" r:id="rId32"/>
    <p:sldId id="315" r:id="rId33"/>
    <p:sldId id="346" r:id="rId34"/>
    <p:sldId id="301" r:id="rId35"/>
    <p:sldId id="358" r:id="rId36"/>
    <p:sldId id="357" r:id="rId37"/>
    <p:sldId id="384" r:id="rId38"/>
    <p:sldId id="385" r:id="rId39"/>
    <p:sldId id="383" r:id="rId40"/>
    <p:sldId id="382" r:id="rId41"/>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299"/>
            <p14:sldId id="379"/>
            <p14:sldId id="381"/>
            <p14:sldId id="380"/>
            <p14:sldId id="291"/>
            <p14:sldId id="290"/>
            <p14:sldId id="391"/>
            <p14:sldId id="316"/>
            <p14:sldId id="371"/>
            <p14:sldId id="389"/>
            <p14:sldId id="390"/>
            <p14:sldId id="388"/>
            <p14:sldId id="372"/>
            <p14:sldId id="386"/>
            <p14:sldId id="387"/>
            <p14:sldId id="354"/>
            <p14:sldId id="355"/>
            <p14:sldId id="300"/>
            <p14:sldId id="351"/>
            <p14:sldId id="347"/>
            <p14:sldId id="348"/>
            <p14:sldId id="343"/>
            <p14:sldId id="279"/>
            <p14:sldId id="293"/>
            <p14:sldId id="344"/>
            <p14:sldId id="273"/>
            <p14:sldId id="280"/>
            <p14:sldId id="274"/>
            <p14:sldId id="345"/>
            <p14:sldId id="315"/>
            <p14:sldId id="346"/>
            <p14:sldId id="301"/>
            <p14:sldId id="358"/>
            <p14:sldId id="357"/>
            <p14:sldId id="384"/>
            <p14:sldId id="385"/>
            <p14:sldId id="383"/>
            <p14:sldId id="382"/>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FF0000"/>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91" autoAdjust="0"/>
  </p:normalViewPr>
  <p:slideViewPr>
    <p:cSldViewPr snapToGrid="0">
      <p:cViewPr varScale="1">
        <p:scale>
          <a:sx n="106" d="100"/>
          <a:sy n="106" d="100"/>
        </p:scale>
        <p:origin x="7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29/01/2025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3</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24520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5</a:t>
            </a:fld>
            <a:endParaRPr lang="es-PE"/>
          </a:p>
        </p:txBody>
      </p:sp>
    </p:spTree>
    <p:extLst>
      <p:ext uri="{BB962C8B-B14F-4D97-AF65-F5344CB8AC3E}">
        <p14:creationId xmlns:p14="http://schemas.microsoft.com/office/powerpoint/2010/main" val="27321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6</a:t>
            </a:fld>
            <a:endParaRPr lang="es-PE"/>
          </a:p>
        </p:txBody>
      </p:sp>
    </p:spTree>
    <p:extLst>
      <p:ext uri="{BB962C8B-B14F-4D97-AF65-F5344CB8AC3E}">
        <p14:creationId xmlns:p14="http://schemas.microsoft.com/office/powerpoint/2010/main" val="13263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7</a:t>
            </a:fld>
            <a:endParaRPr lang="es-PE"/>
          </a:p>
        </p:txBody>
      </p:sp>
    </p:spTree>
    <p:extLst>
      <p:ext uri="{BB962C8B-B14F-4D97-AF65-F5344CB8AC3E}">
        <p14:creationId xmlns:p14="http://schemas.microsoft.com/office/powerpoint/2010/main" val="415525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25</a:t>
            </a:fld>
            <a:endParaRPr lang="es-PE"/>
          </a:p>
        </p:txBody>
      </p:sp>
    </p:spTree>
    <p:extLst>
      <p:ext uri="{BB962C8B-B14F-4D97-AF65-F5344CB8AC3E}">
        <p14:creationId xmlns:p14="http://schemas.microsoft.com/office/powerpoint/2010/main" val="413649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28</a:t>
            </a:fld>
            <a:endParaRPr lang="es-PE"/>
          </a:p>
        </p:txBody>
      </p:sp>
    </p:spTree>
    <p:extLst>
      <p:ext uri="{BB962C8B-B14F-4D97-AF65-F5344CB8AC3E}">
        <p14:creationId xmlns:p14="http://schemas.microsoft.com/office/powerpoint/2010/main" val="30671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iseño_epi">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29/01/2025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70FE0-E9FF-4DB9-ACFB-FE49961C93D1}" type="datetimeFigureOut">
              <a:rPr lang="es-PE" smtClean="0"/>
              <a:pPr/>
              <a:t>29/01/2025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hyperlink" Target="https://www.senamhi.gob.pe/?&amp;p=pronostico-climatic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file:///C:\BOLETIN_SALA_EPI\HOJA_TRABAJO\viruela_mono.xlsm!MAPA_T.I!%5bviruela_mono.xlsm%5dMAPA_T.I%20Gr&#225;fico%2057"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file:///C:\BOLETIN_SALA_EPI\HOJA_TRABAJO\HOJA_MALARIA.xlsm!POR%20A&#209;OS!%5bHOJA_MALARIA.xlsm%5dPOR%20A&#209;OS%20Gr&#225;fico%201"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file:///C:\BOLETIN_SALA_EPI\HOJA_TRABAJO\HOJA_CHIKUNGUNYA.xlsm!CHK_POR%20A&#209;OS!%5bHOJA_CHIKUNGUNYA.xlsm%5dCHK_POR%20A&#209;OS%20Gr&#225;fico%208"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file:///C:\BOLETIN_SALA_EPI\HOJA_TRABAJO\HOJA_LEPTOSPIROSIS.xlsm!TENDENCIAX%20A&#209;OS!F4C13:F19C19" TargetMode="External"/><Relationship Id="rId7" Type="http://schemas.openxmlformats.org/officeDocument/2006/relationships/oleObject" Target="file:///C:\BOLETIN_SALA_EPI\HOJA_TRABAJO\HOJA_LEPTOSPIROSIS.xlsm!TENDENCIAX%20A&#209;OS!F168C1:F174C4"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5.emf"/><Relationship Id="rId5" Type="http://schemas.openxmlformats.org/officeDocument/2006/relationships/oleObject" Target="file:///C:\BOLETIN_SALA_EPI\HOJA_TRABAJO\HOJA_LEPTOSPIROSIS.xlsm!TENDENCIAX%20A&#209;OS!%5bHOJA_LEPTOSPIROSIS.xlsm%5dTENDENCIAX%20A&#209;OS%20Gr&#225;fico%201" TargetMode="External"/><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file:///C:\BOLETIN_SALA_EPI\HOJA_TRABAJO\HOJA_LEPTOSPIROSIS.xlsm!TENDENCIAX%20A&#209;OS!%5bHOJA_LEPTOSPIROSIS.xlsm%5dTENDENCIAX%20A&#209;OS%20Gr&#225;fico%20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file:///C:\BOLETIN_SALA_EPI\HOJA_TRABAJO\HOJA_IRA.xlsm!MAPRIESGO_IRAS_6SEM!F16C1:F20C4" TargetMode="External"/><Relationship Id="rId3" Type="http://schemas.openxmlformats.org/officeDocument/2006/relationships/notesSlide" Target="../notesSlides/notesSlide6.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file:///C:\BOLETIN_SALA_EPI\HOJA_TRABAJO\HOJA_IRA.xlsm!MAPRIESGO_IRAS!F16C1:F20C4" TargetMode="External"/><Relationship Id="rId11" Type="http://schemas.openxmlformats.org/officeDocument/2006/relationships/image" Target="../media/image52.png"/><Relationship Id="rId5" Type="http://schemas.openxmlformats.org/officeDocument/2006/relationships/image" Target="../media/image48.emf"/><Relationship Id="rId10" Type="http://schemas.openxmlformats.org/officeDocument/2006/relationships/image" Target="../media/image51.png"/><Relationship Id="rId4" Type="http://schemas.openxmlformats.org/officeDocument/2006/relationships/oleObject" Target="file:///C:\BOLETIN_SALA_EPI\HOJA_TRABAJO\HOJA_IRA.xlsm!MAPRIESGO_IRAS!F143C27:F157C30" TargetMode="External"/><Relationship Id="rId9" Type="http://schemas.openxmlformats.org/officeDocument/2006/relationships/image" Target="../media/image50.emf"/></Relationships>
</file>

<file path=ppt/slides/_rels/slide26.xml.rels><?xml version="1.0" encoding="UTF-8" standalone="yes"?>
<Relationships xmlns="http://schemas.openxmlformats.org/package/2006/relationships"><Relationship Id="rId3" Type="http://schemas.openxmlformats.org/officeDocument/2006/relationships/oleObject" Target="file:///C:\BOLETIN_SALA_EPI\HOJA_TRABAJO\monitoreo_IRAS_REGIONAL.xlsx!iras!%5bmonitoreo_IRAS_REGIONAL.xlsx%5diras%203%20Gr&#225;fico"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4.emf"/><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file:///C:\BOLETIN_SALA_EPI\HOJA_TRABAJO\HOJA_EDA.xlsm!MAPRIESGO_EDAS_GRAL!F16C1:F20C4" TargetMode="External"/><Relationship Id="rId3" Type="http://schemas.openxmlformats.org/officeDocument/2006/relationships/notesSlide" Target="../notesSlides/notesSlide7.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file:///C:\BOLETIN_SALA_EPI\HOJA_TRABAJO\HOJA_EDA.xlsm!MAPRIESGO_EDAS_GRAL6M!F16C1:F20C4" TargetMode="External"/><Relationship Id="rId11" Type="http://schemas.openxmlformats.org/officeDocument/2006/relationships/image" Target="../media/image59.png"/><Relationship Id="rId5" Type="http://schemas.openxmlformats.org/officeDocument/2006/relationships/image" Target="../media/image55.emf"/><Relationship Id="rId10" Type="http://schemas.openxmlformats.org/officeDocument/2006/relationships/image" Target="../media/image58.png"/><Relationship Id="rId4" Type="http://schemas.openxmlformats.org/officeDocument/2006/relationships/oleObject" Target="file:///C:\BOLETIN_SALA_EPI\HOJA_TRABAJO\HOJA_EDA.xlsm!MAPRIESGO_EDAS_GRAL!F90C9:F104C12" TargetMode="External"/><Relationship Id="rId9" Type="http://schemas.openxmlformats.org/officeDocument/2006/relationships/image" Target="../media/image57.emf"/></Relationships>
</file>

<file path=ppt/slides/_rels/slide29.xml.rels><?xml version="1.0" encoding="UTF-8" standalone="yes"?>
<Relationships xmlns="http://schemas.openxmlformats.org/package/2006/relationships"><Relationship Id="rId3" Type="http://schemas.openxmlformats.org/officeDocument/2006/relationships/oleObject" Target="file:///C:\BOLETIN_SALA_EPI\HOJA_TRABAJO\monitoreo_EDAS_REGIONAL.xlsx!c.endemico!%5bmonitoreo_EDAS_REGIONAL.xlsx%5dc.endemico%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1.emf"/><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8" Type="http://schemas.openxmlformats.org/officeDocument/2006/relationships/oleObject" Target="file:///C:\BOLETIN_SALA_EPI\HOJA_TRABAJO\HOJA_DENGUE.xlsm!F_INGRESO_ULT_6SE!F116C11:F131C18" TargetMode="External"/><Relationship Id="rId13" Type="http://schemas.openxmlformats.org/officeDocument/2006/relationships/image" Target="../media/image10.emf"/><Relationship Id="rId3" Type="http://schemas.openxmlformats.org/officeDocument/2006/relationships/notesSlide" Target="../notesSlides/notesSlide1.xml"/><Relationship Id="rId7" Type="http://schemas.openxmlformats.org/officeDocument/2006/relationships/image" Target="../media/image7.emf"/><Relationship Id="rId12" Type="http://schemas.openxmlformats.org/officeDocument/2006/relationships/oleObject" Target="file:///C:\BOLETIN_SALA_EPI\HOJA_TRABAJO\HOJA_DENGUE.xlsm!DIST_G_ETAREO!F260C2:F263C7"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8C13:F23C16" TargetMode="External"/><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file:///C:\BOLETIN_SALA_EPI\HOJA_TRABAJO\HOJA_DENGUE.xlsm!SEXO!%5bHOJA_DENGUE.xlsm%5dSEXO%201%20Gr&#225;fico-1" TargetMode="External"/><Relationship Id="rId4" Type="http://schemas.openxmlformats.org/officeDocument/2006/relationships/oleObject" Target="file:///C:\BOLETIN_SALA_EPI\HOJA_TRABAJO\HOJA_DENGUE.xlsm!DIAGNO!F49C7:F54C11" TargetMode="External"/><Relationship Id="rId9" Type="http://schemas.openxmlformats.org/officeDocument/2006/relationships/image" Target="../media/image8.emf"/><Relationship Id="rId14" Type="http://schemas.openxmlformats.org/officeDocument/2006/relationships/oleObject" Target="file:///C:\BOLETIN_SALA_EPI\HOJA_TRABAJO\HOJA_DENGUE.xlsm!F_INGRESO_ULT_6SE!F105C1:F111C3"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file:///C:\BOLETIN_SALA_EPI\HOJA_TRABAJO\HOJA_EDA.xlsm!MAPRIESGO_EDAS_MEN5A!F64C17:F78C20" TargetMode="External"/><Relationship Id="rId7" Type="http://schemas.openxmlformats.org/officeDocument/2006/relationships/oleObject" Target="file:///C:\BOLETIN_SALA_EPI\HOJA_TRABAJO\HOJA_EDA.xlsm!MAPRIESGO_EDAS_MEN5A6SEM!F16C1:F20C4"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emf"/><Relationship Id="rId5" Type="http://schemas.openxmlformats.org/officeDocument/2006/relationships/oleObject" Target="file:///C:\BOLETIN_SALA_EPI\HOJA_TRABAJO\HOJA_EDA.xlsm!MAPRIESGO_EDAS_MEN5A!F16C1:F20C4" TargetMode="External"/><Relationship Id="rId10" Type="http://schemas.openxmlformats.org/officeDocument/2006/relationships/image" Target="../media/image66.png"/><Relationship Id="rId4" Type="http://schemas.openxmlformats.org/officeDocument/2006/relationships/image" Target="../media/image62.emf"/><Relationship Id="rId9"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file:///C:\BOLETIN_SALA_EPI\HOJA_TRABAJO\MUERTE_NEO_PERINATAL_COBERTURA.xlsx!MNEONATAL_PERINATAL!%5bMUERTE_NEO_PERINATAL_COBERTURA.xlsx%5dMNEONATAL_PERINATAL%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8.emf"/><Relationship Id="rId5" Type="http://schemas.openxmlformats.org/officeDocument/2006/relationships/oleObject" Target="file:///C:\BOLETIN_SALA_EPI\HOJA_TRABAJO\MUERTE_NEO_PERINATAL_COBERTURA.xlsx!MNEONATAL_PERINATAL!F312C1:F324C7" TargetMode="External"/><Relationship Id="rId4" Type="http://schemas.openxmlformats.org/officeDocument/2006/relationships/image" Target="../media/image67.e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binacional.shinyapps.io/binacional_peru_ecuado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hyperlink" Target="https://binacional.shinyapps.io/sal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BOLETIN_SALA_EPI\HOJA_TRABAJO\DENGUE_LEPTO_EDA_IRA_GRAFICO_A_ACTUAL-2.xlsx!dengue!%5bDENGUE_LEPTO_EDA_IRA_GRAFICO_A_ACTUAL-2.xlsx%5ddengue%20Gr&#225;fico%20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75.gif"/><Relationship Id="rId4" Type="http://schemas.openxmlformats.org/officeDocument/2006/relationships/hyperlink" Target="mailto:epitumbes@dge.gob.p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C:\BOLETIN_SALA_EPI\HOJA_TRABAJO\HOJA_DENGUE.xlsm!DIAGNO!F13C32:F19C46" TargetMode="External"/><Relationship Id="rId5" Type="http://schemas.openxmlformats.org/officeDocument/2006/relationships/image" Target="../media/image13.emf"/><Relationship Id="rId4" Type="http://schemas.openxmlformats.org/officeDocument/2006/relationships/oleObject" Target="file:///C:\BOLETIN_SALA_EPI\HOJA_TRABAJO\HOJA_DENGUE.xlsm!DIAGNO!%5bHOJA_DENGUE.xlsm%5dDIAGNO%20Gr&#225;fico%204"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file:///C:\dashword_arbovirosis_tumbes\plot\FORMAS%20CLINICAS%20Y%20TIPO%20DE%20DX.xlsx!Sheet1!F25C1:F42C18" TargetMode="External"/><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C:\BOLETIN_SALA_EPI\HOSPITALIZADOS_DENGUE\Hospitalizados.xlsx!TD!%5bHospitalizados.xlsx%5dTD%20Gr&#225;fico%202" TargetMode="External"/><Relationship Id="rId5" Type="http://schemas.openxmlformats.org/officeDocument/2006/relationships/image" Target="../media/image15.emf"/><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C:\BOLETIN_SALA_EPI\HOJA_TRABAJO\HOJA_DENGUE.xlsm!FEB_VS_CASOS_Y_A&#209;OS!%5bHOJA_DENGUE.xlsm%5dFEB_VS_CASOS_Y_A&#209;OS%201%20Gr&#225;fico"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1285902033"/>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158"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19 al 25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S.E.04</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salud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655577"/>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93" y="120639"/>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SE 01-04/2025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74850" y="1294253"/>
            <a:ext cx="2190037"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01-04/2025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6460067" y="1356303"/>
            <a:ext cx="4363421" cy="46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MX" altLang="es-PE" sz="1100" dirty="0"/>
              <a:t>Mapa de Riesgo según 06 últimas semanas epidemiológicas (50-52/2024-01-03/2025) de Dengue - Región Tumbes</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graphicFrame>
        <p:nvGraphicFramePr>
          <p:cNvPr id="10" name="Objeto 9">
            <a:extLst>
              <a:ext uri="{FF2B5EF4-FFF2-40B4-BE49-F238E27FC236}">
                <a16:creationId xmlns:a16="http://schemas.microsoft.com/office/drawing/2014/main" id="{E2707785-C5D5-7C54-6B1B-7B8FE3A3A60E}"/>
              </a:ext>
            </a:extLst>
          </p:cNvPr>
          <p:cNvGraphicFramePr>
            <a:graphicFrameLocks noChangeAspect="1"/>
          </p:cNvGraphicFramePr>
          <p:nvPr>
            <p:extLst>
              <p:ext uri="{D42A27DB-BD31-4B8C-83A1-F6EECF244321}">
                <p14:modId xmlns:p14="http://schemas.microsoft.com/office/powerpoint/2010/main" val="4025487883"/>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8460" name="Macro-Enabled Worksheet" r:id="rId3" imgW="2438298" imgH="819286" progId="Excel.SheetMacroEnabled.12">
                  <p:link updateAutomatic="1"/>
                </p:oleObj>
              </mc:Choice>
              <mc:Fallback>
                <p:oleObj name="Macro-Enabled Worksheet" r:id="rId3" imgW="2438298" imgH="819286" progId="Excel.SheetMacroEnabled.12">
                  <p:link updateAutomatic="1"/>
                  <p:pic>
                    <p:nvPicPr>
                      <p:cNvPr id="5" name="Objeto 4">
                        <a:extLst>
                          <a:ext uri="{FF2B5EF4-FFF2-40B4-BE49-F238E27FC236}">
                            <a16:creationId xmlns:a16="http://schemas.microsoft.com/office/drawing/2014/main" id="{B8625AE7-C317-FBB0-9762-43C700898C49}"/>
                          </a:ext>
                        </a:extLst>
                      </p:cNvPr>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C5331296-2194-56D1-3798-0AF6F287CD1E}"/>
              </a:ext>
            </a:extLst>
          </p:cNvPr>
          <p:cNvGraphicFramePr>
            <a:graphicFrameLocks noChangeAspect="1"/>
          </p:cNvGraphicFramePr>
          <p:nvPr>
            <p:extLst>
              <p:ext uri="{D42A27DB-BD31-4B8C-83A1-F6EECF244321}">
                <p14:modId xmlns:p14="http://schemas.microsoft.com/office/powerpoint/2010/main" val="4178870107"/>
              </p:ext>
            </p:extLst>
          </p:nvPr>
        </p:nvGraphicFramePr>
        <p:xfrm>
          <a:off x="9109075" y="4867275"/>
          <a:ext cx="2695575" cy="857250"/>
        </p:xfrm>
        <a:graphic>
          <a:graphicData uri="http://schemas.openxmlformats.org/presentationml/2006/ole">
            <mc:AlternateContent xmlns:mc="http://schemas.openxmlformats.org/markup-compatibility/2006">
              <mc:Choice xmlns:v="urn:schemas-microsoft-com:vml" Requires="v">
                <p:oleObj spid="_x0000_s8461" name="Macro-Enabled Worksheet" r:id="rId5" imgW="2695492" imgH="857250" progId="Excel.SheetMacroEnabled.12">
                  <p:link updateAutomatic="1"/>
                </p:oleObj>
              </mc:Choice>
              <mc:Fallback>
                <p:oleObj name="Macro-Enabled Worksheet" r:id="rId5" imgW="2695492" imgH="857250" progId="Excel.SheetMacroEnabled.12">
                  <p:link updateAutomatic="1"/>
                  <p:pic>
                    <p:nvPicPr>
                      <p:cNvPr id="10" name="Objeto 9">
                        <a:extLst>
                          <a:ext uri="{FF2B5EF4-FFF2-40B4-BE49-F238E27FC236}">
                            <a16:creationId xmlns:a16="http://schemas.microsoft.com/office/drawing/2014/main" id="{09774BA1-4B0C-5B9D-FD2D-F953EA9392D4}"/>
                          </a:ext>
                        </a:extLst>
                      </p:cNvPr>
                      <p:cNvPicPr/>
                      <p:nvPr/>
                    </p:nvPicPr>
                    <p:blipFill>
                      <a:blip r:embed="rId6"/>
                      <a:stretch>
                        <a:fillRect/>
                      </a:stretch>
                    </p:blipFill>
                    <p:spPr>
                      <a:xfrm>
                        <a:off x="9109075" y="4867275"/>
                        <a:ext cx="2695575" cy="857250"/>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55810DB5-DDCC-471E-8E92-7DC6FA4EE33A}"/>
              </a:ext>
            </a:extLst>
          </p:cNvPr>
          <p:cNvPicPr>
            <a:picLocks noChangeAspect="1"/>
          </p:cNvPicPr>
          <p:nvPr/>
        </p:nvPicPr>
        <p:blipFill>
          <a:blip r:embed="rId7"/>
          <a:stretch>
            <a:fillRect/>
          </a:stretch>
        </p:blipFill>
        <p:spPr>
          <a:xfrm>
            <a:off x="426576" y="1778053"/>
            <a:ext cx="4301499" cy="3520800"/>
          </a:xfrm>
          <a:prstGeom prst="rect">
            <a:avLst/>
          </a:prstGeom>
        </p:spPr>
      </p:pic>
      <p:pic>
        <p:nvPicPr>
          <p:cNvPr id="14" name="Imagen 13">
            <a:extLst>
              <a:ext uri="{FF2B5EF4-FFF2-40B4-BE49-F238E27FC236}">
                <a16:creationId xmlns:a16="http://schemas.microsoft.com/office/drawing/2014/main" id="{F3BE27F3-97A2-4907-8AF5-F410164B7823}"/>
              </a:ext>
            </a:extLst>
          </p:cNvPr>
          <p:cNvPicPr>
            <a:picLocks noChangeAspect="1"/>
          </p:cNvPicPr>
          <p:nvPr/>
        </p:nvPicPr>
        <p:blipFill>
          <a:blip r:embed="rId8"/>
          <a:stretch>
            <a:fillRect/>
          </a:stretch>
        </p:blipFill>
        <p:spPr>
          <a:xfrm>
            <a:off x="6543422" y="1906550"/>
            <a:ext cx="4280066" cy="35136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7" name="CuadroTexto 6">
            <a:extLst>
              <a:ext uri="{FF2B5EF4-FFF2-40B4-BE49-F238E27FC236}">
                <a16:creationId xmlns:a16="http://schemas.microsoft.com/office/drawing/2014/main" id="{57A72C19-F867-4FE8-92B8-6DBD99DBD21F}"/>
              </a:ext>
            </a:extLst>
          </p:cNvPr>
          <p:cNvSpPr txBox="1"/>
          <p:nvPr/>
        </p:nvSpPr>
        <p:spPr>
          <a:xfrm>
            <a:off x="6578600" y="671691"/>
            <a:ext cx="5453538" cy="584775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el año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0" name="CuadroTexto 9">
            <a:extLst>
              <a:ext uri="{FF2B5EF4-FFF2-40B4-BE49-F238E27FC236}">
                <a16:creationId xmlns:a16="http://schemas.microsoft.com/office/drawing/2014/main" id="{D27B9393-075F-4B11-B05F-E203A52537E7}"/>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5F4EFC3B-DD4E-4F54-8606-50E9FA40C999}"/>
              </a:ext>
            </a:extLst>
          </p:cNvPr>
          <p:cNvPicPr>
            <a:picLocks noChangeAspect="1"/>
          </p:cNvPicPr>
          <p:nvPr/>
        </p:nvPicPr>
        <p:blipFill rotWithShape="1">
          <a:blip r:embed="rId3">
            <a:extLst>
              <a:ext uri="{28A0092B-C50C-407E-A947-70E740481C1C}">
                <a14:useLocalDpi xmlns:a14="http://schemas.microsoft.com/office/drawing/2010/main" val="0"/>
              </a:ext>
            </a:extLst>
          </a:blip>
          <a:srcRect t="78820" r="3348" b="6978"/>
          <a:stretch/>
        </p:blipFill>
        <p:spPr>
          <a:xfrm>
            <a:off x="159862" y="3174210"/>
            <a:ext cx="5196426" cy="430886"/>
          </a:xfrm>
          <a:prstGeom prst="rect">
            <a:avLst/>
          </a:prstGeom>
        </p:spPr>
      </p:pic>
      <p:pic>
        <p:nvPicPr>
          <p:cNvPr id="11" name="Imagen 10">
            <a:extLst>
              <a:ext uri="{FF2B5EF4-FFF2-40B4-BE49-F238E27FC236}">
                <a16:creationId xmlns:a16="http://schemas.microsoft.com/office/drawing/2014/main" id="{092771FC-FC55-4A93-BDF7-EB03980AA761}"/>
              </a:ext>
            </a:extLst>
          </p:cNvPr>
          <p:cNvPicPr>
            <a:picLocks noChangeAspect="1"/>
          </p:cNvPicPr>
          <p:nvPr/>
        </p:nvPicPr>
        <p:blipFill rotWithShape="1">
          <a:blip r:embed="rId4">
            <a:extLst>
              <a:ext uri="{28A0092B-C50C-407E-A947-70E740481C1C}">
                <a14:useLocalDpi xmlns:a14="http://schemas.microsoft.com/office/drawing/2010/main" val="0"/>
              </a:ext>
            </a:extLst>
          </a:blip>
          <a:srcRect t="78218" r="3148" b="7689"/>
          <a:stretch/>
        </p:blipFill>
        <p:spPr>
          <a:xfrm>
            <a:off x="145842" y="6320735"/>
            <a:ext cx="5072086" cy="416497"/>
          </a:xfrm>
          <a:prstGeom prst="rect">
            <a:avLst/>
          </a:prstGeom>
        </p:spPr>
      </p:pic>
      <p:pic>
        <p:nvPicPr>
          <p:cNvPr id="12" name="Imagen 11">
            <a:extLst>
              <a:ext uri="{FF2B5EF4-FFF2-40B4-BE49-F238E27FC236}">
                <a16:creationId xmlns:a16="http://schemas.microsoft.com/office/drawing/2014/main" id="{E11ABE83-0F0F-43A7-85CC-FD04F3221D19}"/>
              </a:ext>
            </a:extLst>
          </p:cNvPr>
          <p:cNvPicPr>
            <a:picLocks noChangeAspect="1"/>
          </p:cNvPicPr>
          <p:nvPr/>
        </p:nvPicPr>
        <p:blipFill>
          <a:blip r:embed="rId5"/>
          <a:stretch>
            <a:fillRect/>
          </a:stretch>
        </p:blipFill>
        <p:spPr>
          <a:xfrm>
            <a:off x="78695" y="592560"/>
            <a:ext cx="4653149" cy="2491200"/>
          </a:xfrm>
          <a:prstGeom prst="rect">
            <a:avLst/>
          </a:prstGeom>
        </p:spPr>
      </p:pic>
      <p:pic>
        <p:nvPicPr>
          <p:cNvPr id="13" name="Imagen 12">
            <a:extLst>
              <a:ext uri="{FF2B5EF4-FFF2-40B4-BE49-F238E27FC236}">
                <a16:creationId xmlns:a16="http://schemas.microsoft.com/office/drawing/2014/main" id="{515440FA-43C3-44CE-AF59-A0F973696F78}"/>
              </a:ext>
            </a:extLst>
          </p:cNvPr>
          <p:cNvPicPr>
            <a:picLocks noChangeAspect="1"/>
          </p:cNvPicPr>
          <p:nvPr/>
        </p:nvPicPr>
        <p:blipFill>
          <a:blip r:embed="rId6"/>
          <a:stretch>
            <a:fillRect/>
          </a:stretch>
        </p:blipFill>
        <p:spPr>
          <a:xfrm>
            <a:off x="159862" y="3686849"/>
            <a:ext cx="4662214"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E6695C40-D5E8-4552-A739-4C9D4F218F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6" t="3963" r="19250" b="16622"/>
          <a:stretch/>
        </p:blipFill>
        <p:spPr>
          <a:xfrm>
            <a:off x="8164408" y="1913606"/>
            <a:ext cx="3846960" cy="2988000"/>
          </a:xfrm>
          <a:prstGeom prst="rect">
            <a:avLst/>
          </a:prstGeom>
        </p:spPr>
      </p:pic>
      <p:pic>
        <p:nvPicPr>
          <p:cNvPr id="47" name="Imagen 46">
            <a:extLst>
              <a:ext uri="{FF2B5EF4-FFF2-40B4-BE49-F238E27FC236}">
                <a16:creationId xmlns:a16="http://schemas.microsoft.com/office/drawing/2014/main" id="{33DFD140-C264-46F9-9842-94CEFB2CA7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0" t="7344" r="15966" b="10370"/>
          <a:stretch/>
        </p:blipFill>
        <p:spPr>
          <a:xfrm>
            <a:off x="4160578" y="1921300"/>
            <a:ext cx="3837065" cy="2988000"/>
          </a:xfrm>
          <a:prstGeom prst="rect">
            <a:avLst/>
          </a:prstGeom>
        </p:spPr>
      </p:pic>
      <p:pic>
        <p:nvPicPr>
          <p:cNvPr id="48" name="Imagen 47">
            <a:extLst>
              <a:ext uri="{FF2B5EF4-FFF2-40B4-BE49-F238E27FC236}">
                <a16:creationId xmlns:a16="http://schemas.microsoft.com/office/drawing/2014/main" id="{EEA1A76D-0A5F-4A31-9688-529B55F04F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10" t="3963" r="5912" b="2237"/>
          <a:stretch/>
        </p:blipFill>
        <p:spPr>
          <a:xfrm>
            <a:off x="91344" y="1921300"/>
            <a:ext cx="3818973"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CONTROL VECTORIAL- 2025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9443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CONTROL VECTORIAL</a:t>
            </a:r>
          </a:p>
          <a:p>
            <a:pPr algn="ctr"/>
            <a:r>
              <a:rPr lang="es-PE" sz="1800" b="1" dirty="0">
                <a:solidFill>
                  <a:schemeClr val="bg1"/>
                </a:solidFill>
              </a:rPr>
              <a:t>REGION TUMBES  SE 01-043/2025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2105713" y="6648354"/>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APP DENGUE – DIRESA TUMBES </a:t>
            </a:r>
          </a:p>
          <a:p>
            <a:r>
              <a:rPr lang="es-PE" sz="1200" b="1" i="1" dirty="0">
                <a:solidFill>
                  <a:srgbClr val="FF0000"/>
                </a:solidFill>
              </a:rPr>
              <a:t>                </a:t>
            </a:r>
          </a:p>
        </p:txBody>
      </p:sp>
      <p:sp>
        <p:nvSpPr>
          <p:cNvPr id="10" name="CuadroTexto 9">
            <a:extLst>
              <a:ext uri="{FF2B5EF4-FFF2-40B4-BE49-F238E27FC236}">
                <a16:creationId xmlns:a16="http://schemas.microsoft.com/office/drawing/2014/main" id="{DE31BEAD-B109-4970-B92B-DE412AD7CE32}"/>
              </a:ext>
            </a:extLst>
          </p:cNvPr>
          <p:cNvSpPr txBox="1"/>
          <p:nvPr/>
        </p:nvSpPr>
        <p:spPr>
          <a:xfrm>
            <a:off x="4128121" y="524830"/>
            <a:ext cx="3857036" cy="461665"/>
          </a:xfrm>
          <a:prstGeom prst="rect">
            <a:avLst/>
          </a:prstGeom>
          <a:noFill/>
        </p:spPr>
        <p:txBody>
          <a:bodyPr wrap="square">
            <a:spAutoFit/>
          </a:bodyPr>
          <a:lstStyle/>
          <a:p>
            <a:pPr algn="ctr"/>
            <a:r>
              <a:rPr lang="es-PE" sz="1200" b="1" dirty="0">
                <a:effectLst>
                  <a:outerShdw blurRad="38100" dist="38100" dir="2700000" algn="tl">
                    <a:srgbClr val="000000">
                      <a:alpha val="43137"/>
                    </a:srgbClr>
                  </a:outerShdw>
                </a:effectLst>
              </a:rPr>
              <a:t>VIVIENDAS INSPECCIONADAS Y VIVIENDAS POSITIVAS (SE51-52/2024 – 01-04/2025)</a:t>
            </a:r>
          </a:p>
        </p:txBody>
      </p:sp>
      <p:pic>
        <p:nvPicPr>
          <p:cNvPr id="27" name="Imagen 26">
            <a:extLst>
              <a:ext uri="{FF2B5EF4-FFF2-40B4-BE49-F238E27FC236}">
                <a16:creationId xmlns:a16="http://schemas.microsoft.com/office/drawing/2014/main" id="{76655677-8AC8-4B5C-BF95-F7BEE79788FC}"/>
              </a:ext>
            </a:extLst>
          </p:cNvPr>
          <p:cNvPicPr>
            <a:picLocks noChangeAspect="1"/>
          </p:cNvPicPr>
          <p:nvPr/>
        </p:nvPicPr>
        <p:blipFill>
          <a:blip r:embed="rId2"/>
          <a:stretch>
            <a:fillRect/>
          </a:stretch>
        </p:blipFill>
        <p:spPr>
          <a:xfrm>
            <a:off x="78240" y="5661469"/>
            <a:ext cx="2076740" cy="1028844"/>
          </a:xfrm>
          <a:prstGeom prst="rect">
            <a:avLst/>
          </a:prstGeom>
        </p:spPr>
      </p:pic>
      <p:pic>
        <p:nvPicPr>
          <p:cNvPr id="19" name="Imagen 18">
            <a:extLst>
              <a:ext uri="{FF2B5EF4-FFF2-40B4-BE49-F238E27FC236}">
                <a16:creationId xmlns:a16="http://schemas.microsoft.com/office/drawing/2014/main" id="{FC12775B-8584-4748-A637-AA6ACC2C030A}"/>
              </a:ext>
            </a:extLst>
          </p:cNvPr>
          <p:cNvPicPr>
            <a:picLocks noChangeAspect="1"/>
          </p:cNvPicPr>
          <p:nvPr/>
        </p:nvPicPr>
        <p:blipFill>
          <a:blip r:embed="rId3"/>
          <a:stretch>
            <a:fillRect/>
          </a:stretch>
        </p:blipFill>
        <p:spPr>
          <a:xfrm>
            <a:off x="7693611" y="2723485"/>
            <a:ext cx="4513396" cy="2305171"/>
          </a:xfrm>
          <a:prstGeom prst="rect">
            <a:avLst/>
          </a:prstGeom>
          <a:ln>
            <a:noFill/>
          </a:ln>
          <a:effectLst>
            <a:softEdge rad="112500"/>
          </a:effectLst>
        </p:spPr>
      </p:pic>
      <p:pic>
        <p:nvPicPr>
          <p:cNvPr id="21" name="Imagen 20">
            <a:extLst>
              <a:ext uri="{FF2B5EF4-FFF2-40B4-BE49-F238E27FC236}">
                <a16:creationId xmlns:a16="http://schemas.microsoft.com/office/drawing/2014/main" id="{CABD8D77-CE80-4557-A765-17DAAFF00814}"/>
              </a:ext>
            </a:extLst>
          </p:cNvPr>
          <p:cNvPicPr>
            <a:picLocks noChangeAspect="1"/>
          </p:cNvPicPr>
          <p:nvPr/>
        </p:nvPicPr>
        <p:blipFill>
          <a:blip r:embed="rId4"/>
          <a:stretch>
            <a:fillRect/>
          </a:stretch>
        </p:blipFill>
        <p:spPr>
          <a:xfrm>
            <a:off x="4314075" y="932221"/>
            <a:ext cx="3485127" cy="2461327"/>
          </a:xfrm>
          <a:prstGeom prst="rect">
            <a:avLst/>
          </a:prstGeom>
          <a:ln>
            <a:noFill/>
          </a:ln>
          <a:effectLst>
            <a:softEdge rad="112500"/>
          </a:effectLst>
        </p:spPr>
      </p:pic>
      <p:sp>
        <p:nvSpPr>
          <p:cNvPr id="22" name="CuadroTexto 21">
            <a:extLst>
              <a:ext uri="{FF2B5EF4-FFF2-40B4-BE49-F238E27FC236}">
                <a16:creationId xmlns:a16="http://schemas.microsoft.com/office/drawing/2014/main" id="{A6CEF0F5-ED69-4964-924B-C45318789A9E}"/>
              </a:ext>
            </a:extLst>
          </p:cNvPr>
          <p:cNvSpPr txBox="1"/>
          <p:nvPr/>
        </p:nvSpPr>
        <p:spPr>
          <a:xfrm>
            <a:off x="8443256" y="2854939"/>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LA CRUZ</a:t>
            </a:r>
          </a:p>
        </p:txBody>
      </p:sp>
      <p:sp>
        <p:nvSpPr>
          <p:cNvPr id="25" name="CuadroTexto 24">
            <a:extLst>
              <a:ext uri="{FF2B5EF4-FFF2-40B4-BE49-F238E27FC236}">
                <a16:creationId xmlns:a16="http://schemas.microsoft.com/office/drawing/2014/main" id="{253AC275-F5A1-4D6C-965F-97D0CC3851FD}"/>
              </a:ext>
            </a:extLst>
          </p:cNvPr>
          <p:cNvSpPr txBox="1"/>
          <p:nvPr/>
        </p:nvSpPr>
        <p:spPr>
          <a:xfrm>
            <a:off x="6056639" y="2621603"/>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TUMBES</a:t>
            </a:r>
          </a:p>
        </p:txBody>
      </p:sp>
      <p:pic>
        <p:nvPicPr>
          <p:cNvPr id="28" name="Imagen 27">
            <a:extLst>
              <a:ext uri="{FF2B5EF4-FFF2-40B4-BE49-F238E27FC236}">
                <a16:creationId xmlns:a16="http://schemas.microsoft.com/office/drawing/2014/main" id="{8B4FC3C1-4D18-4397-B254-82878102E6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66" y="533823"/>
            <a:ext cx="4049112" cy="3013200"/>
          </a:xfrm>
          <a:prstGeom prst="rect">
            <a:avLst/>
          </a:prstGeom>
        </p:spPr>
      </p:pic>
      <p:pic>
        <p:nvPicPr>
          <p:cNvPr id="29" name="Imagen 28">
            <a:extLst>
              <a:ext uri="{FF2B5EF4-FFF2-40B4-BE49-F238E27FC236}">
                <a16:creationId xmlns:a16="http://schemas.microsoft.com/office/drawing/2014/main" id="{5D2D9C81-21B0-4552-BB42-E68464B321E4}"/>
              </a:ext>
            </a:extLst>
          </p:cNvPr>
          <p:cNvPicPr>
            <a:picLocks noChangeAspect="1"/>
          </p:cNvPicPr>
          <p:nvPr/>
        </p:nvPicPr>
        <p:blipFill>
          <a:blip r:embed="rId6"/>
          <a:stretch>
            <a:fillRect/>
          </a:stretch>
        </p:blipFill>
        <p:spPr>
          <a:xfrm>
            <a:off x="2105713" y="3662923"/>
            <a:ext cx="5565794" cy="2479859"/>
          </a:xfrm>
          <a:prstGeom prst="rect">
            <a:avLst/>
          </a:prstGeom>
        </p:spPr>
      </p:pic>
      <p:sp>
        <p:nvSpPr>
          <p:cNvPr id="32" name="CuadroTexto 31">
            <a:extLst>
              <a:ext uri="{FF2B5EF4-FFF2-40B4-BE49-F238E27FC236}">
                <a16:creationId xmlns:a16="http://schemas.microsoft.com/office/drawing/2014/main" id="{E7EFF3C2-3FBF-497A-9D03-C298FACE3158}"/>
              </a:ext>
            </a:extLst>
          </p:cNvPr>
          <p:cNvSpPr txBox="1"/>
          <p:nvPr/>
        </p:nvSpPr>
        <p:spPr>
          <a:xfrm>
            <a:off x="2939923" y="3939682"/>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CORRALES</a:t>
            </a:r>
          </a:p>
        </p:txBody>
      </p:sp>
    </p:spTree>
    <p:extLst>
      <p:ext uri="{BB962C8B-B14F-4D97-AF65-F5344CB8AC3E}">
        <p14:creationId xmlns:p14="http://schemas.microsoft.com/office/powerpoint/2010/main" val="354133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VIRUS VIRUELA DEL MONO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417667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VIRUS DE VIRUELA DEL MONO </a:t>
            </a:r>
          </a:p>
          <a:p>
            <a:pPr algn="ctr"/>
            <a:r>
              <a:rPr lang="es-PE" sz="1800" b="1" dirty="0">
                <a:solidFill>
                  <a:schemeClr val="bg1"/>
                </a:solidFill>
              </a:rPr>
              <a:t>REGION TUMBES  SE 01-04/2025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6746462" y="6650186"/>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3" name="Text Box 2">
            <a:extLst>
              <a:ext uri="{FF2B5EF4-FFF2-40B4-BE49-F238E27FC236}">
                <a16:creationId xmlns:a16="http://schemas.microsoft.com/office/drawing/2014/main" id="{58A2721C-9108-7C38-4020-9CD8BD1F667A}"/>
              </a:ext>
            </a:extLst>
          </p:cNvPr>
          <p:cNvSpPr txBox="1">
            <a:spLocks noChangeArrowheads="1"/>
          </p:cNvSpPr>
          <p:nvPr/>
        </p:nvSpPr>
        <p:spPr bwMode="auto">
          <a:xfrm>
            <a:off x="445379" y="524830"/>
            <a:ext cx="10880506" cy="1322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3600" b="1" dirty="0"/>
              <a:t>A</a:t>
            </a:r>
            <a:r>
              <a:rPr kumimoji="0" lang="es-PE" altLang="es-PE" sz="3600" b="1" i="0" u="none" strike="noStrike" cap="none" normalizeH="0" baseline="0" dirty="0">
                <a:ln>
                  <a:noFill/>
                </a:ln>
                <a:solidFill>
                  <a:schemeClr val="tx1"/>
                </a:solidFill>
                <a:effectLst/>
              </a:rPr>
              <a:t> la SE 04 – 2025 NO se han reportado casos </a:t>
            </a:r>
            <a:r>
              <a:rPr lang="es-PE" altLang="es-PE" sz="3600" b="1" dirty="0"/>
              <a:t>del Virus de Viruela del Mono</a:t>
            </a:r>
            <a:endParaRPr kumimoji="0" lang="es-PE" altLang="es-PE" sz="3600" b="1"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31949E68-F96D-4E01-B644-B894FAA3BBD8}"/>
              </a:ext>
            </a:extLst>
          </p:cNvPr>
          <p:cNvGraphicFramePr>
            <a:graphicFrameLocks noChangeAspect="1"/>
          </p:cNvGraphicFramePr>
          <p:nvPr>
            <p:extLst>
              <p:ext uri="{D42A27DB-BD31-4B8C-83A1-F6EECF244321}">
                <p14:modId xmlns:p14="http://schemas.microsoft.com/office/powerpoint/2010/main" val="3602729714"/>
              </p:ext>
            </p:extLst>
          </p:nvPr>
        </p:nvGraphicFramePr>
        <p:xfrm>
          <a:off x="2646158" y="1914070"/>
          <a:ext cx="7153275" cy="3838575"/>
        </p:xfrm>
        <a:graphic>
          <a:graphicData uri="http://schemas.openxmlformats.org/presentationml/2006/ole">
            <mc:AlternateContent xmlns:mc="http://schemas.openxmlformats.org/markup-compatibility/2006">
              <mc:Choice xmlns:v="urn:schemas-microsoft-com:vml" Requires="v">
                <p:oleObj spid="_x0000_s19463" name="Macro-Enabled Worksheet" r:id="rId3" imgW="7153116" imgH="3838643" progId="Excel.SheetMacroEnabled.12">
                  <p:link updateAutomatic="1"/>
                </p:oleObj>
              </mc:Choice>
              <mc:Fallback>
                <p:oleObj name="Macro-Enabled Worksheet" r:id="rId3" imgW="7153116" imgH="3838643" progId="Excel.SheetMacroEnabled.12">
                  <p:link updateAutomatic="1"/>
                  <p:pic>
                    <p:nvPicPr>
                      <p:cNvPr id="0" name=""/>
                      <p:cNvPicPr/>
                      <p:nvPr/>
                    </p:nvPicPr>
                    <p:blipFill>
                      <a:blip r:embed="rId4"/>
                      <a:stretch>
                        <a:fillRect/>
                      </a:stretch>
                    </p:blipFill>
                    <p:spPr>
                      <a:xfrm>
                        <a:off x="2646158" y="1914070"/>
                        <a:ext cx="7153275" cy="3838575"/>
                      </a:xfrm>
                      <a:prstGeom prst="rect">
                        <a:avLst/>
                      </a:prstGeom>
                    </p:spPr>
                  </p:pic>
                </p:oleObj>
              </mc:Fallback>
            </mc:AlternateContent>
          </a:graphicData>
        </a:graphic>
      </p:graphicFrame>
    </p:spTree>
    <p:extLst>
      <p:ext uri="{BB962C8B-B14F-4D97-AF65-F5344CB8AC3E}">
        <p14:creationId xmlns:p14="http://schemas.microsoft.com/office/powerpoint/2010/main" val="7169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SE (01-04)</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320911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3EFF8-8095-4AE4-832E-E7539EC96159}"/>
              </a:ext>
            </a:extLst>
          </p:cNvPr>
          <p:cNvSpPr txBox="1">
            <a:spLocks/>
          </p:cNvSpPr>
          <p:nvPr/>
        </p:nvSpPr>
        <p:spPr>
          <a:xfrm>
            <a:off x="82645" y="5553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sp>
        <p:nvSpPr>
          <p:cNvPr id="9" name="Título 1">
            <a:extLst>
              <a:ext uri="{FF2B5EF4-FFF2-40B4-BE49-F238E27FC236}">
                <a16:creationId xmlns:a16="http://schemas.microsoft.com/office/drawing/2014/main" id="{65ABE4AC-A94C-40E4-809D-558A2D552EE3}"/>
              </a:ext>
            </a:extLst>
          </p:cNvPr>
          <p:cNvSpPr txBox="1">
            <a:spLocks/>
          </p:cNvSpPr>
          <p:nvPr/>
        </p:nvSpPr>
        <p:spPr>
          <a:xfrm>
            <a:off x="79739" y="6748114"/>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4" name="Text Box 2">
            <a:extLst>
              <a:ext uri="{FF2B5EF4-FFF2-40B4-BE49-F238E27FC236}">
                <a16:creationId xmlns:a16="http://schemas.microsoft.com/office/drawing/2014/main" id="{4B526D98-E38F-477E-647E-9620C9500A13}"/>
              </a:ext>
            </a:extLst>
          </p:cNvPr>
          <p:cNvSpPr txBox="1">
            <a:spLocks noChangeArrowheads="1"/>
          </p:cNvSpPr>
          <p:nvPr/>
        </p:nvSpPr>
        <p:spPr bwMode="auto">
          <a:xfrm>
            <a:off x="409633" y="1245703"/>
            <a:ext cx="11099100" cy="727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3600" b="1" dirty="0"/>
              <a:t>A</a:t>
            </a:r>
            <a:r>
              <a:rPr kumimoji="0" lang="es-PE" altLang="es-PE" sz="3600" b="1" i="0" u="none" strike="noStrike" cap="none" normalizeH="0" baseline="0" dirty="0">
                <a:ln>
                  <a:noFill/>
                </a:ln>
                <a:solidFill>
                  <a:schemeClr val="tx1"/>
                </a:solidFill>
                <a:effectLst/>
              </a:rPr>
              <a:t> la SE 03 – 2025 NO se han reportado casos </a:t>
            </a:r>
            <a:r>
              <a:rPr lang="es-PE" altLang="es-PE" sz="3600" b="1" dirty="0"/>
              <a:t>de Malaria</a:t>
            </a:r>
            <a:endParaRPr kumimoji="0" lang="es-PE" altLang="es-PE" sz="3600" b="1" i="0" u="none" strike="noStrike" cap="none" normalizeH="0" baseline="0" dirty="0">
              <a:ln>
                <a:noFill/>
              </a:ln>
              <a:solidFill>
                <a:schemeClr val="tx1"/>
              </a:solidFill>
              <a:effectLst/>
            </a:endParaRPr>
          </a:p>
        </p:txBody>
      </p:sp>
      <p:graphicFrame>
        <p:nvGraphicFramePr>
          <p:cNvPr id="3" name="Objeto 2">
            <a:extLst>
              <a:ext uri="{FF2B5EF4-FFF2-40B4-BE49-F238E27FC236}">
                <a16:creationId xmlns:a16="http://schemas.microsoft.com/office/drawing/2014/main" id="{5619CCC0-70EC-4924-8A94-C8B35715716C}"/>
              </a:ext>
            </a:extLst>
          </p:cNvPr>
          <p:cNvGraphicFramePr>
            <a:graphicFrameLocks noChangeAspect="1"/>
          </p:cNvGraphicFramePr>
          <p:nvPr>
            <p:extLst>
              <p:ext uri="{D42A27DB-BD31-4B8C-83A1-F6EECF244321}">
                <p14:modId xmlns:p14="http://schemas.microsoft.com/office/powerpoint/2010/main" val="1043523105"/>
              </p:ext>
            </p:extLst>
          </p:nvPr>
        </p:nvGraphicFramePr>
        <p:xfrm>
          <a:off x="1833563" y="2106613"/>
          <a:ext cx="8524875" cy="3781425"/>
        </p:xfrm>
        <a:graphic>
          <a:graphicData uri="http://schemas.openxmlformats.org/presentationml/2006/ole">
            <mc:AlternateContent xmlns:mc="http://schemas.openxmlformats.org/markup-compatibility/2006">
              <mc:Choice xmlns:v="urn:schemas-microsoft-com:vml" Requires="v">
                <p:oleObj spid="_x0000_s20486" name="Macro-Enabled Worksheet" r:id="rId3" imgW="8524716" imgH="3781391" progId="Excel.SheetMacroEnabled.12">
                  <p:link updateAutomatic="1"/>
                </p:oleObj>
              </mc:Choice>
              <mc:Fallback>
                <p:oleObj name="Macro-Enabled Worksheet" r:id="rId3" imgW="8524716" imgH="3781391" progId="Excel.SheetMacroEnabled.12">
                  <p:link updateAutomatic="1"/>
                  <p:pic>
                    <p:nvPicPr>
                      <p:cNvPr id="0" name=""/>
                      <p:cNvPicPr/>
                      <p:nvPr/>
                    </p:nvPicPr>
                    <p:blipFill>
                      <a:blip r:embed="rId4"/>
                      <a:stretch>
                        <a:fillRect/>
                      </a:stretch>
                    </p:blipFill>
                    <p:spPr>
                      <a:xfrm>
                        <a:off x="1833563" y="2106613"/>
                        <a:ext cx="8524875" cy="3781425"/>
                      </a:xfrm>
                      <a:prstGeom prst="rect">
                        <a:avLst/>
                      </a:prstGeom>
                    </p:spPr>
                  </p:pic>
                </p:oleObj>
              </mc:Fallback>
            </mc:AlternateContent>
          </a:graphicData>
        </a:graphic>
      </p:graphicFrame>
    </p:spTree>
    <p:extLst>
      <p:ext uri="{BB962C8B-B14F-4D97-AF65-F5344CB8AC3E}">
        <p14:creationId xmlns:p14="http://schemas.microsoft.com/office/powerpoint/2010/main" val="25621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CHIKUNGUNYA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8457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68" y="124107"/>
            <a:ext cx="12063663" cy="680209"/>
          </a:xfrm>
          <a:solidFill>
            <a:srgbClr val="FF0000"/>
          </a:solidFill>
        </p:spPr>
        <p:txBody>
          <a:bodyPr>
            <a:noAutofit/>
          </a:bodyPr>
          <a:lstStyle/>
          <a:p>
            <a:pPr algn="ctr"/>
            <a:r>
              <a:rPr lang="es-PE" sz="2400" b="1" dirty="0">
                <a:solidFill>
                  <a:schemeClr val="bg1"/>
                </a:solidFill>
              </a:rPr>
              <a:t>TASAS DE INCIDENCIA ACUMULADA (TIA) Y CASOS ACUMULADOS DE FIEBRE POR VIRUS CHIKUNGUNYA – REGION TUMBES SE 01-04/2025</a:t>
            </a:r>
          </a:p>
        </p:txBody>
      </p:sp>
      <p:sp>
        <p:nvSpPr>
          <p:cNvPr id="7" name="Título 1">
            <a:extLst>
              <a:ext uri="{FF2B5EF4-FFF2-40B4-BE49-F238E27FC236}">
                <a16:creationId xmlns:a16="http://schemas.microsoft.com/office/drawing/2014/main" id="{FD3C33ED-FFE0-48E6-BCAF-023D668EE40B}"/>
              </a:ext>
            </a:extLst>
          </p:cNvPr>
          <p:cNvSpPr txBox="1">
            <a:spLocks/>
          </p:cNvSpPr>
          <p:nvPr/>
        </p:nvSpPr>
        <p:spPr>
          <a:xfrm>
            <a:off x="222847" y="6635837"/>
            <a:ext cx="7517144" cy="319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a:t>
            </a:r>
          </a:p>
        </p:txBody>
      </p:sp>
      <p:sp>
        <p:nvSpPr>
          <p:cNvPr id="15" name="Text Box 2">
            <a:extLst>
              <a:ext uri="{FF2B5EF4-FFF2-40B4-BE49-F238E27FC236}">
                <a16:creationId xmlns:a16="http://schemas.microsoft.com/office/drawing/2014/main" id="{C0F74200-328D-4906-B752-346B35938F81}"/>
              </a:ext>
            </a:extLst>
          </p:cNvPr>
          <p:cNvSpPr txBox="1">
            <a:spLocks noChangeArrowheads="1"/>
          </p:cNvSpPr>
          <p:nvPr/>
        </p:nvSpPr>
        <p:spPr bwMode="auto">
          <a:xfrm>
            <a:off x="64168" y="875185"/>
            <a:ext cx="12063663" cy="680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3200" b="1" dirty="0"/>
              <a:t>A</a:t>
            </a:r>
            <a:r>
              <a:rPr kumimoji="0" lang="es-PE" altLang="es-PE" sz="3200" b="1" i="0" u="none" strike="noStrike" cap="none" normalizeH="0" baseline="0" dirty="0">
                <a:ln>
                  <a:noFill/>
                </a:ln>
                <a:solidFill>
                  <a:schemeClr val="tx1"/>
                </a:solidFill>
                <a:effectLst/>
              </a:rPr>
              <a:t> la SE 04 – 2025 NO se han reportado casos </a:t>
            </a:r>
            <a:r>
              <a:rPr lang="es-PE" altLang="es-PE" sz="3200" b="1" dirty="0"/>
              <a:t>de </a:t>
            </a:r>
            <a:r>
              <a:rPr lang="es-PE" sz="3200" b="1" dirty="0"/>
              <a:t>CHIKUNGUNYA</a:t>
            </a:r>
            <a:endParaRPr kumimoji="0" lang="es-PE" altLang="es-PE" sz="3200" b="1" i="0" u="none" strike="noStrike" cap="none" normalizeH="0" baseline="0" dirty="0">
              <a:ln>
                <a:noFill/>
              </a:ln>
              <a:effectLst/>
            </a:endParaRPr>
          </a:p>
        </p:txBody>
      </p:sp>
      <p:graphicFrame>
        <p:nvGraphicFramePr>
          <p:cNvPr id="8" name="Objeto 7">
            <a:extLst>
              <a:ext uri="{FF2B5EF4-FFF2-40B4-BE49-F238E27FC236}">
                <a16:creationId xmlns:a16="http://schemas.microsoft.com/office/drawing/2014/main" id="{A7718CA9-2800-443B-B882-8660295E32B2}"/>
              </a:ext>
            </a:extLst>
          </p:cNvPr>
          <p:cNvGraphicFramePr>
            <a:graphicFrameLocks noChangeAspect="1"/>
          </p:cNvGraphicFramePr>
          <p:nvPr>
            <p:extLst>
              <p:ext uri="{D42A27DB-BD31-4B8C-83A1-F6EECF244321}">
                <p14:modId xmlns:p14="http://schemas.microsoft.com/office/powerpoint/2010/main" val="3193699282"/>
              </p:ext>
            </p:extLst>
          </p:nvPr>
        </p:nvGraphicFramePr>
        <p:xfrm>
          <a:off x="1665719" y="2142000"/>
          <a:ext cx="8860561" cy="4493837"/>
        </p:xfrm>
        <a:graphic>
          <a:graphicData uri="http://schemas.openxmlformats.org/presentationml/2006/ole">
            <mc:AlternateContent xmlns:mc="http://schemas.openxmlformats.org/markup-compatibility/2006">
              <mc:Choice xmlns:v="urn:schemas-microsoft-com:vml" Requires="v">
                <p:oleObj spid="_x0000_s9770" name="Macro-Enabled Worksheet" r:id="rId3" imgW="11287182" imgH="5724593" progId="Excel.SheetMacroEnabled.12">
                  <p:link updateAutomatic="1"/>
                </p:oleObj>
              </mc:Choice>
              <mc:Fallback>
                <p:oleObj name="Macro-Enabled Worksheet" r:id="rId3" imgW="11287182" imgH="5724593" progId="Excel.SheetMacroEnabled.12">
                  <p:link updateAutomatic="1"/>
                  <p:pic>
                    <p:nvPicPr>
                      <p:cNvPr id="0" name=""/>
                      <p:cNvPicPr/>
                      <p:nvPr/>
                    </p:nvPicPr>
                    <p:blipFill>
                      <a:blip r:embed="rId4"/>
                      <a:stretch>
                        <a:fillRect/>
                      </a:stretch>
                    </p:blipFill>
                    <p:spPr>
                      <a:xfrm>
                        <a:off x="1665719" y="2142000"/>
                        <a:ext cx="8860561" cy="4493837"/>
                      </a:xfrm>
                      <a:prstGeom prst="rect">
                        <a:avLst/>
                      </a:prstGeom>
                    </p:spPr>
                  </p:pic>
                </p:oleObj>
              </mc:Fallback>
            </mc:AlternateContent>
          </a:graphicData>
        </a:graphic>
      </p:graphicFrame>
      <p:sp>
        <p:nvSpPr>
          <p:cNvPr id="16" name="Text Box 2">
            <a:extLst>
              <a:ext uri="{FF2B5EF4-FFF2-40B4-BE49-F238E27FC236}">
                <a16:creationId xmlns:a16="http://schemas.microsoft.com/office/drawing/2014/main" id="{F5C1C418-3A5C-412F-BDA2-6AA2B94DA8C3}"/>
              </a:ext>
            </a:extLst>
          </p:cNvPr>
          <p:cNvSpPr txBox="1">
            <a:spLocks noChangeArrowheads="1"/>
          </p:cNvSpPr>
          <p:nvPr/>
        </p:nvSpPr>
        <p:spPr bwMode="auto">
          <a:xfrm>
            <a:off x="2822692" y="1926124"/>
            <a:ext cx="6546613" cy="43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b="1" dirty="0"/>
              <a:t>Comportamiento de </a:t>
            </a:r>
            <a:r>
              <a:rPr kumimoji="0" lang="es-PE" altLang="es-PE" b="1" i="0" u="none" strike="noStrike" cap="none" normalizeH="0" baseline="0" dirty="0">
                <a:ln>
                  <a:noFill/>
                </a:ln>
                <a:solidFill>
                  <a:schemeClr val="tx1"/>
                </a:solidFill>
                <a:effectLst/>
              </a:rPr>
              <a:t>casos </a:t>
            </a:r>
            <a:r>
              <a:rPr lang="es-PE" altLang="es-PE" b="1" dirty="0"/>
              <a:t>de </a:t>
            </a:r>
            <a:r>
              <a:rPr lang="es-PE" b="1" dirty="0"/>
              <a:t>CHIKUNGUNYA años 2016-2025</a:t>
            </a:r>
            <a:endParaRPr kumimoji="0" lang="es-PE" altLang="es-PE" b="1" i="0" u="none" strike="noStrike" cap="none" normalizeH="0" baseline="0" dirty="0">
              <a:ln>
                <a:noFill/>
              </a:ln>
              <a:effectLst/>
            </a:endParaRPr>
          </a:p>
        </p:txBody>
      </p:sp>
    </p:spTree>
    <p:extLst>
      <p:ext uri="{BB962C8B-B14F-4D97-AF65-F5344CB8AC3E}">
        <p14:creationId xmlns:p14="http://schemas.microsoft.com/office/powerpoint/2010/main" val="284469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LEPTOSPIROSIS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793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380"/>
            <a:ext cx="12192000" cy="781032"/>
          </a:xfrm>
          <a:solidFill>
            <a:srgbClr val="FF0000"/>
          </a:solidFill>
        </p:spPr>
        <p:txBody>
          <a:bodyPr>
            <a:normAutofit fontScale="90000"/>
          </a:bodyPr>
          <a:lstStyle/>
          <a:p>
            <a:pPr algn="ctr"/>
            <a:r>
              <a:rPr lang="es-PE" sz="2800" b="1" dirty="0">
                <a:solidFill>
                  <a:schemeClr val="bg1"/>
                </a:solidFill>
              </a:rPr>
              <a:t>TASAS DE INCIDENCIA ACUMULADA (TIA) Y CASOS ACUMULADOS DE LEPTOSPIROSIS  </a:t>
            </a:r>
            <a:br>
              <a:rPr lang="es-PE" sz="2800" b="1" dirty="0">
                <a:solidFill>
                  <a:schemeClr val="bg1"/>
                </a:solidFill>
              </a:rPr>
            </a:br>
            <a:r>
              <a:rPr lang="es-PE" sz="2800" b="1" dirty="0">
                <a:solidFill>
                  <a:schemeClr val="bg1"/>
                </a:solidFill>
              </a:rPr>
              <a:t>REGION TUMBES SE 01-04/2025</a:t>
            </a:r>
          </a:p>
        </p:txBody>
      </p:sp>
      <p:sp>
        <p:nvSpPr>
          <p:cNvPr id="7" name="Título 1">
            <a:extLst>
              <a:ext uri="{FF2B5EF4-FFF2-40B4-BE49-F238E27FC236}">
                <a16:creationId xmlns:a16="http://schemas.microsoft.com/office/drawing/2014/main" id="{3B59993B-944D-4E50-A15D-9BE7530804E2}"/>
              </a:ext>
            </a:extLst>
          </p:cNvPr>
          <p:cNvSpPr txBox="1">
            <a:spLocks/>
          </p:cNvSpPr>
          <p:nvPr/>
        </p:nvSpPr>
        <p:spPr>
          <a:xfrm>
            <a:off x="301752" y="6544752"/>
            <a:ext cx="7215392" cy="419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050" b="1" i="1" dirty="0">
                <a:solidFill>
                  <a:srgbClr val="FF0000"/>
                </a:solidFill>
              </a:rPr>
              <a:t>FUENTE: NOTI SP WEB – DIRECCION EJECUTIVA DE EPIDEMIOLOGIA – DIRESA TUMBES </a:t>
            </a:r>
          </a:p>
        </p:txBody>
      </p:sp>
      <p:sp>
        <p:nvSpPr>
          <p:cNvPr id="9" name="Text Box 2">
            <a:extLst>
              <a:ext uri="{FF2B5EF4-FFF2-40B4-BE49-F238E27FC236}">
                <a16:creationId xmlns:a16="http://schemas.microsoft.com/office/drawing/2014/main" id="{4E7FE832-7AE6-43FB-B2CA-B7F1584886AF}"/>
              </a:ext>
            </a:extLst>
          </p:cNvPr>
          <p:cNvSpPr txBox="1">
            <a:spLocks noChangeArrowheads="1"/>
          </p:cNvSpPr>
          <p:nvPr/>
        </p:nvSpPr>
        <p:spPr bwMode="auto">
          <a:xfrm>
            <a:off x="5021429" y="1755127"/>
            <a:ext cx="3509923" cy="324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PE"/>
            </a:defPPr>
            <a:lvl1pPr marR="0" lvl="0" indent="0" algn="ctr" eaLnBrk="0" fontAlgn="base" hangingPunct="0">
              <a:lnSpc>
                <a:spcPct val="100000"/>
              </a:lnSpc>
              <a:spcBef>
                <a:spcPct val="0"/>
              </a:spcBef>
              <a:spcAft>
                <a:spcPts val="800"/>
              </a:spcAft>
              <a:buClrTx/>
              <a:buSzTx/>
              <a:buFontTx/>
              <a:buNone/>
              <a:tabLst/>
              <a:defRPr kumimoji="0" sz="1400" i="0" u="none" strike="noStrike" cap="none" normalizeH="0" baseline="0">
                <a:ln>
                  <a:noFill/>
                </a:ln>
                <a:effectLst/>
                <a:latin typeface="Arial Narrow" panose="020B0606020202030204" pitchFamily="34" charset="0"/>
              </a:defRPr>
            </a:lvl1pPr>
          </a:lstStyle>
          <a:p>
            <a:r>
              <a:rPr lang="es-PE" altLang="es-PE" dirty="0"/>
              <a:t>Casos de Leptospirosis según grupo de edad</a:t>
            </a:r>
          </a:p>
        </p:txBody>
      </p:sp>
      <p:sp>
        <p:nvSpPr>
          <p:cNvPr id="13" name="Text Box 2">
            <a:extLst>
              <a:ext uri="{FF2B5EF4-FFF2-40B4-BE49-F238E27FC236}">
                <a16:creationId xmlns:a16="http://schemas.microsoft.com/office/drawing/2014/main" id="{7F0C6AA5-E838-4B67-9B1E-D80F06FA21CD}"/>
              </a:ext>
            </a:extLst>
          </p:cNvPr>
          <p:cNvSpPr txBox="1">
            <a:spLocks noChangeArrowheads="1"/>
          </p:cNvSpPr>
          <p:nvPr/>
        </p:nvSpPr>
        <p:spPr bwMode="auto">
          <a:xfrm>
            <a:off x="-26938" y="1568718"/>
            <a:ext cx="4769268" cy="419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i="0" u="none" strike="noStrike" cap="none" normalizeH="0" baseline="0" dirty="0">
                <a:ln>
                  <a:noFill/>
                </a:ln>
                <a:solidFill>
                  <a:schemeClr val="tx1"/>
                </a:solidFill>
                <a:effectLst/>
                <a:latin typeface="Arial Narrow" panose="020B0606020202030204" pitchFamily="34" charset="0"/>
              </a:rPr>
              <a:t>Tasa de Incidencia y Casos de Leptospirosis según distrito de infección – año 2025</a:t>
            </a:r>
            <a:endParaRPr kumimoji="0" lang="es-PE" altLang="es-PE" sz="140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F8D0CF15-E556-4C90-8C92-B010BF0FBAD9}"/>
              </a:ext>
            </a:extLst>
          </p:cNvPr>
          <p:cNvSpPr txBox="1"/>
          <p:nvPr/>
        </p:nvSpPr>
        <p:spPr>
          <a:xfrm>
            <a:off x="31672" y="904112"/>
            <a:ext cx="8499680" cy="668763"/>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s-PE"/>
            </a:defPPr>
            <a:lvl1pPr lvl="0" algn="ctr" eaLnBrk="0" fontAlgn="base" hangingPunct="0">
              <a:spcBef>
                <a:spcPct val="0"/>
              </a:spcBef>
              <a:spcAft>
                <a:spcPts val="800"/>
              </a:spcAft>
              <a:defRPr kumimoji="0" sz="1600" b="1" i="0" u="none" strike="noStrike" cap="none" normalizeH="0" baseline="0">
                <a:ln>
                  <a:noFill/>
                </a:ln>
                <a:effectLst/>
              </a:defRPr>
            </a:lvl1pPr>
          </a:lstStyle>
          <a:p>
            <a:pPr algn="just"/>
            <a:r>
              <a:rPr lang="es-ES" dirty="0"/>
              <a:t>A la SE 04 del año 2025 se han registrado 03 casos de leptospirosis probables a la espera de resultado del Instituto Nacional de Salud (INS).</a:t>
            </a:r>
            <a:endParaRPr lang="es-PE" dirty="0"/>
          </a:p>
        </p:txBody>
      </p:sp>
      <p:graphicFrame>
        <p:nvGraphicFramePr>
          <p:cNvPr id="3" name="Objeto 2">
            <a:extLst>
              <a:ext uri="{FF2B5EF4-FFF2-40B4-BE49-F238E27FC236}">
                <a16:creationId xmlns:a16="http://schemas.microsoft.com/office/drawing/2014/main" id="{10E2624B-D634-424C-45DB-7247F5D5FD53}"/>
              </a:ext>
            </a:extLst>
          </p:cNvPr>
          <p:cNvGraphicFramePr>
            <a:graphicFrameLocks noChangeAspect="1"/>
          </p:cNvGraphicFramePr>
          <p:nvPr>
            <p:extLst>
              <p:ext uri="{D42A27DB-BD31-4B8C-83A1-F6EECF244321}">
                <p14:modId xmlns:p14="http://schemas.microsoft.com/office/powerpoint/2010/main" val="2882588273"/>
              </p:ext>
            </p:extLst>
          </p:nvPr>
        </p:nvGraphicFramePr>
        <p:xfrm>
          <a:off x="119063" y="2274888"/>
          <a:ext cx="4389437" cy="3152775"/>
        </p:xfrm>
        <a:graphic>
          <a:graphicData uri="http://schemas.openxmlformats.org/presentationml/2006/ole">
            <mc:AlternateContent xmlns:mc="http://schemas.openxmlformats.org/markup-compatibility/2006">
              <mc:Choice xmlns:v="urn:schemas-microsoft-com:vml" Requires="v">
                <p:oleObj spid="_x0000_s10734" name="Macro-Enabled Worksheet" r:id="rId3" imgW="5076908" imgH="3648211" progId="Excel.SheetMacroEnabled.12">
                  <p:link updateAutomatic="1"/>
                </p:oleObj>
              </mc:Choice>
              <mc:Fallback>
                <p:oleObj name="Macro-Enabled Worksheet" r:id="rId3" imgW="5076908" imgH="3648211" progId="Excel.SheetMacroEnabled.12">
                  <p:link updateAutomatic="1"/>
                  <p:pic>
                    <p:nvPicPr>
                      <p:cNvPr id="3" name="Objeto 2">
                        <a:extLst>
                          <a:ext uri="{FF2B5EF4-FFF2-40B4-BE49-F238E27FC236}">
                            <a16:creationId xmlns:a16="http://schemas.microsoft.com/office/drawing/2014/main" id="{10E2624B-D634-424C-45DB-7247F5D5FD53}"/>
                          </a:ext>
                        </a:extLst>
                      </p:cNvPr>
                      <p:cNvPicPr/>
                      <p:nvPr/>
                    </p:nvPicPr>
                    <p:blipFill>
                      <a:blip r:embed="rId4"/>
                      <a:stretch>
                        <a:fillRect/>
                      </a:stretch>
                    </p:blipFill>
                    <p:spPr>
                      <a:xfrm>
                        <a:off x="119063" y="2274888"/>
                        <a:ext cx="4389437" cy="3152775"/>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D15B5291-A39C-CC6B-3615-12D70608DC4B}"/>
              </a:ext>
            </a:extLst>
          </p:cNvPr>
          <p:cNvGraphicFramePr>
            <a:graphicFrameLocks noChangeAspect="1"/>
          </p:cNvGraphicFramePr>
          <p:nvPr>
            <p:extLst>
              <p:ext uri="{D42A27DB-BD31-4B8C-83A1-F6EECF244321}">
                <p14:modId xmlns:p14="http://schemas.microsoft.com/office/powerpoint/2010/main" val="2823416061"/>
              </p:ext>
            </p:extLst>
          </p:nvPr>
        </p:nvGraphicFramePr>
        <p:xfrm>
          <a:off x="8589963" y="938213"/>
          <a:ext cx="3754437" cy="2652712"/>
        </p:xfrm>
        <a:graphic>
          <a:graphicData uri="http://schemas.openxmlformats.org/presentationml/2006/ole">
            <mc:AlternateContent xmlns:mc="http://schemas.openxmlformats.org/markup-compatibility/2006">
              <mc:Choice xmlns:v="urn:schemas-microsoft-com:vml" Requires="v">
                <p:oleObj spid="_x0000_s10735" name="Macro-Enabled Worksheet" r:id="rId5" imgW="4514812" imgH="3190807" progId="Excel.SheetMacroEnabled.12">
                  <p:link updateAutomatic="1"/>
                </p:oleObj>
              </mc:Choice>
              <mc:Fallback>
                <p:oleObj name="Macro-Enabled Worksheet" r:id="rId5" imgW="4514812" imgH="3190807" progId="Excel.SheetMacroEnabled.12">
                  <p:link updateAutomatic="1"/>
                  <p:pic>
                    <p:nvPicPr>
                      <p:cNvPr id="10" name="Objeto 9">
                        <a:extLst>
                          <a:ext uri="{FF2B5EF4-FFF2-40B4-BE49-F238E27FC236}">
                            <a16:creationId xmlns:a16="http://schemas.microsoft.com/office/drawing/2014/main" id="{D15B5291-A39C-CC6B-3615-12D70608DC4B}"/>
                          </a:ext>
                        </a:extLst>
                      </p:cNvPr>
                      <p:cNvPicPr/>
                      <p:nvPr/>
                    </p:nvPicPr>
                    <p:blipFill>
                      <a:blip r:embed="rId6"/>
                      <a:stretch>
                        <a:fillRect/>
                      </a:stretch>
                    </p:blipFill>
                    <p:spPr>
                      <a:xfrm>
                        <a:off x="8589963" y="938213"/>
                        <a:ext cx="3754437" cy="26527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42155FB9-3219-3819-384F-5971D6A34636}"/>
              </a:ext>
            </a:extLst>
          </p:cNvPr>
          <p:cNvGraphicFramePr>
            <a:graphicFrameLocks noChangeAspect="1"/>
          </p:cNvGraphicFramePr>
          <p:nvPr>
            <p:extLst>
              <p:ext uri="{D42A27DB-BD31-4B8C-83A1-F6EECF244321}">
                <p14:modId xmlns:p14="http://schemas.microsoft.com/office/powerpoint/2010/main" val="3318316887"/>
              </p:ext>
            </p:extLst>
          </p:nvPr>
        </p:nvGraphicFramePr>
        <p:xfrm>
          <a:off x="5080040" y="2053209"/>
          <a:ext cx="3509923" cy="1192016"/>
        </p:xfrm>
        <a:graphic>
          <a:graphicData uri="http://schemas.openxmlformats.org/presentationml/2006/ole">
            <mc:AlternateContent xmlns:mc="http://schemas.openxmlformats.org/markup-compatibility/2006">
              <mc:Choice xmlns:v="urn:schemas-microsoft-com:vml" Requires="v">
                <p:oleObj spid="_x0000_s10736" name="Macro-Enabled Worksheet" r:id="rId7" imgW="3953022" imgH="1343127" progId="Excel.SheetMacroEnabled.12">
                  <p:link updateAutomatic="1"/>
                </p:oleObj>
              </mc:Choice>
              <mc:Fallback>
                <p:oleObj name="Macro-Enabled Worksheet" r:id="rId7" imgW="3953022" imgH="1343127" progId="Excel.SheetMacroEnabled.12">
                  <p:link updateAutomatic="1"/>
                  <p:pic>
                    <p:nvPicPr>
                      <p:cNvPr id="11" name="Objeto 10">
                        <a:extLst>
                          <a:ext uri="{FF2B5EF4-FFF2-40B4-BE49-F238E27FC236}">
                            <a16:creationId xmlns:a16="http://schemas.microsoft.com/office/drawing/2014/main" id="{42155FB9-3219-3819-384F-5971D6A34636}"/>
                          </a:ext>
                        </a:extLst>
                      </p:cNvPr>
                      <p:cNvPicPr/>
                      <p:nvPr/>
                    </p:nvPicPr>
                    <p:blipFill>
                      <a:blip r:embed="rId8"/>
                      <a:stretch>
                        <a:fillRect/>
                      </a:stretch>
                    </p:blipFill>
                    <p:spPr>
                      <a:xfrm>
                        <a:off x="5080040" y="2053209"/>
                        <a:ext cx="3509923" cy="119201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ACFADC41-AEDA-4E42-A373-04C1B30581B7}"/>
              </a:ext>
            </a:extLst>
          </p:cNvPr>
          <p:cNvGraphicFramePr>
            <a:graphicFrameLocks noChangeAspect="1"/>
          </p:cNvGraphicFramePr>
          <p:nvPr>
            <p:extLst>
              <p:ext uri="{D42A27DB-BD31-4B8C-83A1-F6EECF244321}">
                <p14:modId xmlns:p14="http://schemas.microsoft.com/office/powerpoint/2010/main" val="2570864235"/>
              </p:ext>
            </p:extLst>
          </p:nvPr>
        </p:nvGraphicFramePr>
        <p:xfrm>
          <a:off x="4595813" y="3656013"/>
          <a:ext cx="7404100" cy="3257550"/>
        </p:xfrm>
        <a:graphic>
          <a:graphicData uri="http://schemas.openxmlformats.org/presentationml/2006/ole">
            <mc:AlternateContent xmlns:mc="http://schemas.openxmlformats.org/markup-compatibility/2006">
              <mc:Choice xmlns:v="urn:schemas-microsoft-com:vml" Requires="v">
                <p:oleObj spid="_x0000_s10737" name="Macro-Enabled Worksheet" r:id="rId9" imgW="16716394" imgH="7353368" progId="Excel.SheetMacroEnabled.12">
                  <p:link updateAutomatic="1"/>
                </p:oleObj>
              </mc:Choice>
              <mc:Fallback>
                <p:oleObj name="Macro-Enabled Worksheet" r:id="rId9" imgW="16716394" imgH="7353368" progId="Excel.SheetMacroEnabled.12">
                  <p:link updateAutomatic="1"/>
                  <p:pic>
                    <p:nvPicPr>
                      <p:cNvPr id="0" name=""/>
                      <p:cNvPicPr/>
                      <p:nvPr/>
                    </p:nvPicPr>
                    <p:blipFill>
                      <a:blip r:embed="rId10"/>
                      <a:stretch>
                        <a:fillRect/>
                      </a:stretch>
                    </p:blipFill>
                    <p:spPr>
                      <a:xfrm>
                        <a:off x="4595813" y="3656013"/>
                        <a:ext cx="7404100" cy="3257550"/>
                      </a:xfrm>
                      <a:prstGeom prst="rect">
                        <a:avLst/>
                      </a:prstGeom>
                    </p:spPr>
                  </p:pic>
                </p:oleObj>
              </mc:Fallback>
            </mc:AlternateContent>
          </a:graphicData>
        </a:graphic>
      </p:graphicFrame>
      <p:sp>
        <p:nvSpPr>
          <p:cNvPr id="12" name="Text Box 2">
            <a:extLst>
              <a:ext uri="{FF2B5EF4-FFF2-40B4-BE49-F238E27FC236}">
                <a16:creationId xmlns:a16="http://schemas.microsoft.com/office/drawing/2014/main" id="{84A3D730-D537-4CAD-8948-3D7807E84519}"/>
              </a:ext>
            </a:extLst>
          </p:cNvPr>
          <p:cNvSpPr txBox="1">
            <a:spLocks noChangeArrowheads="1"/>
          </p:cNvSpPr>
          <p:nvPr/>
        </p:nvSpPr>
        <p:spPr bwMode="auto">
          <a:xfrm>
            <a:off x="5080040" y="3363057"/>
            <a:ext cx="5486399" cy="42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Leptospirosis años 2021 – 2025</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55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IRAS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969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61" y="96492"/>
            <a:ext cx="7236783" cy="783464"/>
          </a:xfrm>
          <a:solidFill>
            <a:srgbClr val="FF0000"/>
          </a:solidFill>
        </p:spPr>
        <p:txBody>
          <a:bodyPr>
            <a:noAutofit/>
          </a:bodyPr>
          <a:lstStyle/>
          <a:p>
            <a:pPr algn="ctr"/>
            <a:r>
              <a:rPr lang="es-PE" sz="2400" b="1" dirty="0">
                <a:solidFill>
                  <a:schemeClr val="bg1"/>
                </a:solidFill>
              </a:rPr>
              <a:t>MAPAS DE RIESGO DE IRAS EN MENORES DE 5 AÑOS – REGION TUMBES SE 01-04/2025</a:t>
            </a:r>
          </a:p>
        </p:txBody>
      </p:sp>
      <p:sp>
        <p:nvSpPr>
          <p:cNvPr id="10" name="Text Box 3">
            <a:extLst>
              <a:ext uri="{FF2B5EF4-FFF2-40B4-BE49-F238E27FC236}">
                <a16:creationId xmlns:a16="http://schemas.microsoft.com/office/drawing/2014/main" id="{2C79579E-C873-4DDD-B6C3-7C5C7A95F93F}"/>
              </a:ext>
            </a:extLst>
          </p:cNvPr>
          <p:cNvSpPr txBox="1">
            <a:spLocks noChangeArrowheads="1"/>
          </p:cNvSpPr>
          <p:nvPr/>
        </p:nvSpPr>
        <p:spPr bwMode="auto">
          <a:xfrm>
            <a:off x="5824468" y="1099718"/>
            <a:ext cx="1975578" cy="701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400" dirty="0"/>
              <a:t>Mapa de Riesgo SE 01-04/2025 de IRAS</a:t>
            </a:r>
            <a:r>
              <a:rPr kumimoji="0" lang="es-PE" altLang="es-PE" sz="1400" i="0" u="none" strike="noStrike" cap="none" normalizeH="0" baseline="0" dirty="0">
                <a:ln>
                  <a:noFill/>
                </a:ln>
                <a:effectLst/>
              </a:rPr>
              <a:t> - Región Tumbes</a:t>
            </a:r>
            <a:endParaRPr kumimoji="0" lang="es-PE" altLang="es-PE" sz="4800" i="0" u="none" strike="noStrike" cap="none" normalizeH="0" baseline="0" dirty="0">
              <a:ln>
                <a:noFill/>
              </a:ln>
              <a:effectLst/>
            </a:endParaRPr>
          </a:p>
        </p:txBody>
      </p:sp>
      <p:sp>
        <p:nvSpPr>
          <p:cNvPr id="11" name="Text Box 3">
            <a:extLst>
              <a:ext uri="{FF2B5EF4-FFF2-40B4-BE49-F238E27FC236}">
                <a16:creationId xmlns:a16="http://schemas.microsoft.com/office/drawing/2014/main" id="{90F121B0-0057-479C-BD34-A5251D7DEBF1}"/>
              </a:ext>
            </a:extLst>
          </p:cNvPr>
          <p:cNvSpPr txBox="1">
            <a:spLocks noChangeArrowheads="1"/>
          </p:cNvSpPr>
          <p:nvPr/>
        </p:nvSpPr>
        <p:spPr bwMode="auto">
          <a:xfrm>
            <a:off x="6096000" y="4480213"/>
            <a:ext cx="2278478"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i="0" u="none" strike="noStrike" cap="none" normalizeH="0" baseline="0" dirty="0">
                <a:ln>
                  <a:noFill/>
                </a:ln>
                <a:effectLst/>
              </a:rPr>
              <a:t>Mapa de Riesgo de IRAS en menores de 5 años según 03 últimas semanas epidemiológicas 02-04/2025</a:t>
            </a:r>
            <a:endParaRPr kumimoji="0" lang="es-PE" altLang="es-PE" sz="4400" i="0" u="none" strike="noStrike" cap="none" normalizeH="0" baseline="0" dirty="0">
              <a:ln>
                <a:noFill/>
              </a:ln>
              <a:effectLst/>
            </a:endParaRPr>
          </a:p>
        </p:txBody>
      </p:sp>
      <p:sp>
        <p:nvSpPr>
          <p:cNvPr id="12" name="CuadroTexto 11">
            <a:extLst>
              <a:ext uri="{FF2B5EF4-FFF2-40B4-BE49-F238E27FC236}">
                <a16:creationId xmlns:a16="http://schemas.microsoft.com/office/drawing/2014/main" id="{3B5A0F0F-07FF-4402-979D-2BA808DEF415}"/>
              </a:ext>
            </a:extLst>
          </p:cNvPr>
          <p:cNvSpPr txBox="1"/>
          <p:nvPr/>
        </p:nvSpPr>
        <p:spPr>
          <a:xfrm>
            <a:off x="469323" y="1110693"/>
            <a:ext cx="5051396" cy="584775"/>
          </a:xfrm>
          <a:prstGeom prst="rect">
            <a:avLst/>
          </a:prstGeom>
          <a:noFill/>
        </p:spPr>
        <p:txBody>
          <a:bodyPr wrap="square" rtlCol="0">
            <a:spAutoFit/>
          </a:bodyPr>
          <a:lstStyle/>
          <a:p>
            <a:pPr algn="ctr"/>
            <a:r>
              <a:rPr lang="es-PE" sz="1600" b="1" dirty="0">
                <a:solidFill>
                  <a:srgbClr val="002060"/>
                </a:solidFill>
              </a:rPr>
              <a:t>TASAS DE INCIDENCIA Y CASOS ACUMULADOS DE IRAS </a:t>
            </a:r>
          </a:p>
          <a:p>
            <a:pPr algn="ctr"/>
            <a:r>
              <a:rPr lang="es-PE" sz="1600" b="1" dirty="0">
                <a:solidFill>
                  <a:srgbClr val="002060"/>
                </a:solidFill>
              </a:rPr>
              <a:t> SEGÚN LUGAR DE INFECCIÓN</a:t>
            </a:r>
          </a:p>
        </p:txBody>
      </p:sp>
      <p:sp>
        <p:nvSpPr>
          <p:cNvPr id="13" name="Título 1">
            <a:extLst>
              <a:ext uri="{FF2B5EF4-FFF2-40B4-BE49-F238E27FC236}">
                <a16:creationId xmlns:a16="http://schemas.microsoft.com/office/drawing/2014/main" id="{44DADB56-01AB-4101-8059-6482D3339298}"/>
              </a:ext>
            </a:extLst>
          </p:cNvPr>
          <p:cNvSpPr txBox="1">
            <a:spLocks/>
          </p:cNvSpPr>
          <p:nvPr/>
        </p:nvSpPr>
        <p:spPr>
          <a:xfrm>
            <a:off x="64562" y="6521116"/>
            <a:ext cx="5530122" cy="316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7" name="Objeto 6">
            <a:extLst>
              <a:ext uri="{FF2B5EF4-FFF2-40B4-BE49-F238E27FC236}">
                <a16:creationId xmlns:a16="http://schemas.microsoft.com/office/drawing/2014/main" id="{2982CC99-5DD0-D9A6-C168-1C6B3EA574B2}"/>
              </a:ext>
            </a:extLst>
          </p:cNvPr>
          <p:cNvGraphicFramePr>
            <a:graphicFrameLocks noChangeAspect="1"/>
          </p:cNvGraphicFramePr>
          <p:nvPr>
            <p:extLst>
              <p:ext uri="{D42A27DB-BD31-4B8C-83A1-F6EECF244321}">
                <p14:modId xmlns:p14="http://schemas.microsoft.com/office/powerpoint/2010/main" val="292077694"/>
              </p:ext>
            </p:extLst>
          </p:nvPr>
        </p:nvGraphicFramePr>
        <p:xfrm>
          <a:off x="1311275" y="2146300"/>
          <a:ext cx="3851275" cy="2825750"/>
        </p:xfrm>
        <a:graphic>
          <a:graphicData uri="http://schemas.openxmlformats.org/presentationml/2006/ole">
            <mc:AlternateContent xmlns:mc="http://schemas.openxmlformats.org/markup-compatibility/2006">
              <mc:Choice xmlns:v="urn:schemas-microsoft-com:vml" Requires="v">
                <p:oleObj spid="_x0000_s11707" name="Macro-Enabled Worksheet" r:id="rId4" imgW="3971982" imgH="2914650" progId="Excel.SheetMacroEnabled.12">
                  <p:link updateAutomatic="1"/>
                </p:oleObj>
              </mc:Choice>
              <mc:Fallback>
                <p:oleObj name="Macro-Enabled Worksheet" r:id="rId4" imgW="3971982" imgH="2914650" progId="Excel.SheetMacroEnabled.12">
                  <p:link updateAutomatic="1"/>
                  <p:pic>
                    <p:nvPicPr>
                      <p:cNvPr id="7" name="Objeto 6">
                        <a:extLst>
                          <a:ext uri="{FF2B5EF4-FFF2-40B4-BE49-F238E27FC236}">
                            <a16:creationId xmlns:a16="http://schemas.microsoft.com/office/drawing/2014/main" id="{2982CC99-5DD0-D9A6-C168-1C6B3EA574B2}"/>
                          </a:ext>
                        </a:extLst>
                      </p:cNvPr>
                      <p:cNvPicPr/>
                      <p:nvPr/>
                    </p:nvPicPr>
                    <p:blipFill>
                      <a:blip r:embed="rId5"/>
                      <a:stretch>
                        <a:fillRect/>
                      </a:stretch>
                    </p:blipFill>
                    <p:spPr>
                      <a:xfrm>
                        <a:off x="1311275" y="2146300"/>
                        <a:ext cx="3851275" cy="282575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EC7F83F-11FB-C56E-39DF-BC63A5B7D50C}"/>
              </a:ext>
            </a:extLst>
          </p:cNvPr>
          <p:cNvGraphicFramePr>
            <a:graphicFrameLocks noChangeAspect="1"/>
          </p:cNvGraphicFramePr>
          <p:nvPr>
            <p:extLst>
              <p:ext uri="{D42A27DB-BD31-4B8C-83A1-F6EECF244321}">
                <p14:modId xmlns:p14="http://schemas.microsoft.com/office/powerpoint/2010/main" val="704936182"/>
              </p:ext>
            </p:extLst>
          </p:nvPr>
        </p:nvGraphicFramePr>
        <p:xfrm>
          <a:off x="9155113" y="2998788"/>
          <a:ext cx="2117725" cy="655637"/>
        </p:xfrm>
        <a:graphic>
          <a:graphicData uri="http://schemas.openxmlformats.org/presentationml/2006/ole">
            <mc:AlternateContent xmlns:mc="http://schemas.openxmlformats.org/markup-compatibility/2006">
              <mc:Choice xmlns:v="urn:schemas-microsoft-com:vml" Requires="v">
                <p:oleObj spid="_x0000_s11708" name="Macro-Enabled Worksheet" r:id="rId6" imgW="2648090" imgH="819286" progId="Excel.SheetMacroEnabled.12">
                  <p:link updateAutomatic="1"/>
                </p:oleObj>
              </mc:Choice>
              <mc:Fallback>
                <p:oleObj name="Macro-Enabled Worksheet" r:id="rId6" imgW="2648090" imgH="819286" progId="Excel.SheetMacroEnabled.12">
                  <p:link updateAutomatic="1"/>
                  <p:pic>
                    <p:nvPicPr>
                      <p:cNvPr id="3" name="Objeto 2">
                        <a:extLst>
                          <a:ext uri="{FF2B5EF4-FFF2-40B4-BE49-F238E27FC236}">
                            <a16:creationId xmlns:a16="http://schemas.microsoft.com/office/drawing/2014/main" id="{EEC7F83F-11FB-C56E-39DF-BC63A5B7D50C}"/>
                          </a:ext>
                        </a:extLst>
                      </p:cNvPr>
                      <p:cNvPicPr/>
                      <p:nvPr/>
                    </p:nvPicPr>
                    <p:blipFill>
                      <a:blip r:embed="rId7"/>
                      <a:stretch>
                        <a:fillRect/>
                      </a:stretch>
                    </p:blipFill>
                    <p:spPr>
                      <a:xfrm>
                        <a:off x="9155113" y="2998788"/>
                        <a:ext cx="2117725" cy="6556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067F3428-E8E1-75A8-2181-347F0B8052F6}"/>
              </a:ext>
            </a:extLst>
          </p:cNvPr>
          <p:cNvGraphicFramePr>
            <a:graphicFrameLocks noChangeAspect="1"/>
          </p:cNvGraphicFramePr>
          <p:nvPr>
            <p:extLst>
              <p:ext uri="{D42A27DB-BD31-4B8C-83A1-F6EECF244321}">
                <p14:modId xmlns:p14="http://schemas.microsoft.com/office/powerpoint/2010/main" val="877433717"/>
              </p:ext>
            </p:extLst>
          </p:nvPr>
        </p:nvGraphicFramePr>
        <p:xfrm>
          <a:off x="9815513" y="6022975"/>
          <a:ext cx="1893887" cy="655638"/>
        </p:xfrm>
        <a:graphic>
          <a:graphicData uri="http://schemas.openxmlformats.org/presentationml/2006/ole">
            <mc:AlternateContent xmlns:mc="http://schemas.openxmlformats.org/markup-compatibility/2006">
              <mc:Choice xmlns:v="urn:schemas-microsoft-com:vml" Requires="v">
                <p:oleObj spid="_x0000_s11709" name="Macro-Enabled Worksheet" r:id="rId8" imgW="2362149" imgH="819286" progId="Excel.SheetMacroEnabled.12">
                  <p:link updateAutomatic="1"/>
                </p:oleObj>
              </mc:Choice>
              <mc:Fallback>
                <p:oleObj name="Macro-Enabled Worksheet" r:id="rId8" imgW="2362149" imgH="819286" progId="Excel.SheetMacroEnabled.12">
                  <p:link updateAutomatic="1"/>
                  <p:pic>
                    <p:nvPicPr>
                      <p:cNvPr id="5" name="Objeto 4">
                        <a:extLst>
                          <a:ext uri="{FF2B5EF4-FFF2-40B4-BE49-F238E27FC236}">
                            <a16:creationId xmlns:a16="http://schemas.microsoft.com/office/drawing/2014/main" id="{067F3428-E8E1-75A8-2181-347F0B8052F6}"/>
                          </a:ext>
                        </a:extLst>
                      </p:cNvPr>
                      <p:cNvPicPr/>
                      <p:nvPr/>
                    </p:nvPicPr>
                    <p:blipFill>
                      <a:blip r:embed="rId9"/>
                      <a:stretch>
                        <a:fillRect/>
                      </a:stretch>
                    </p:blipFill>
                    <p:spPr>
                      <a:xfrm>
                        <a:off x="9815513" y="6022975"/>
                        <a:ext cx="1893887" cy="655638"/>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A940CBF6-A354-47B9-ABA2-2508AA8AC896}"/>
              </a:ext>
            </a:extLst>
          </p:cNvPr>
          <p:cNvPicPr>
            <a:picLocks noChangeAspect="1"/>
          </p:cNvPicPr>
          <p:nvPr/>
        </p:nvPicPr>
        <p:blipFill>
          <a:blip r:embed="rId10"/>
          <a:stretch>
            <a:fillRect/>
          </a:stretch>
        </p:blipFill>
        <p:spPr>
          <a:xfrm>
            <a:off x="7385415" y="96492"/>
            <a:ext cx="4171483" cy="2883600"/>
          </a:xfrm>
          <a:prstGeom prst="rect">
            <a:avLst/>
          </a:prstGeom>
        </p:spPr>
      </p:pic>
      <p:pic>
        <p:nvPicPr>
          <p:cNvPr id="9" name="Imagen 8">
            <a:extLst>
              <a:ext uri="{FF2B5EF4-FFF2-40B4-BE49-F238E27FC236}">
                <a16:creationId xmlns:a16="http://schemas.microsoft.com/office/drawing/2014/main" id="{B11F1DBF-1422-447C-A3ED-EDAFEE659AA6}"/>
              </a:ext>
            </a:extLst>
          </p:cNvPr>
          <p:cNvPicPr>
            <a:picLocks noChangeAspect="1"/>
          </p:cNvPicPr>
          <p:nvPr/>
        </p:nvPicPr>
        <p:blipFill>
          <a:blip r:embed="rId11"/>
          <a:stretch>
            <a:fillRect/>
          </a:stretch>
        </p:blipFill>
        <p:spPr>
          <a:xfrm>
            <a:off x="7804560" y="3795013"/>
            <a:ext cx="3604499" cy="2883600"/>
          </a:xfrm>
          <a:prstGeom prst="rect">
            <a:avLst/>
          </a:prstGeom>
        </p:spPr>
      </p:pic>
    </p:spTree>
    <p:extLst>
      <p:ext uri="{BB962C8B-B14F-4D97-AF65-F5344CB8AC3E}">
        <p14:creationId xmlns:p14="http://schemas.microsoft.com/office/powerpoint/2010/main" val="65815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404"/>
            <a:ext cx="12181280" cy="640220"/>
          </a:xfrm>
          <a:solidFill>
            <a:srgbClr val="FF0000"/>
          </a:solidFill>
        </p:spPr>
        <p:txBody>
          <a:bodyPr>
            <a:noAutofit/>
          </a:bodyPr>
          <a:lstStyle/>
          <a:p>
            <a:pPr algn="ctr"/>
            <a:r>
              <a:rPr lang="es-PE" sz="2400" b="1" dirty="0">
                <a:solidFill>
                  <a:schemeClr val="bg1"/>
                </a:solidFill>
              </a:rPr>
              <a:t>CANAL ENDÉMICO DE IRAS EN NIÑOS &lt; 5 AÑOS – REGION TUMBES SE 01-04/2025</a:t>
            </a:r>
          </a:p>
        </p:txBody>
      </p:sp>
      <p:sp>
        <p:nvSpPr>
          <p:cNvPr id="7" name="Título 1">
            <a:extLst>
              <a:ext uri="{FF2B5EF4-FFF2-40B4-BE49-F238E27FC236}">
                <a16:creationId xmlns:a16="http://schemas.microsoft.com/office/drawing/2014/main" id="{D2447518-EA93-4418-893D-D9D8DA864D94}"/>
              </a:ext>
            </a:extLst>
          </p:cNvPr>
          <p:cNvSpPr txBox="1">
            <a:spLocks/>
          </p:cNvSpPr>
          <p:nvPr/>
        </p:nvSpPr>
        <p:spPr>
          <a:xfrm>
            <a:off x="-103264" y="6634563"/>
            <a:ext cx="5070366" cy="421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16" name="Objeto 15">
            <a:extLst>
              <a:ext uri="{FF2B5EF4-FFF2-40B4-BE49-F238E27FC236}">
                <a16:creationId xmlns:a16="http://schemas.microsoft.com/office/drawing/2014/main" id="{408FFAA2-6FEF-41D8-B58A-61269207871B}"/>
              </a:ext>
            </a:extLst>
          </p:cNvPr>
          <p:cNvGraphicFramePr>
            <a:graphicFrameLocks noChangeAspect="1"/>
          </p:cNvGraphicFramePr>
          <p:nvPr>
            <p:extLst>
              <p:ext uri="{D42A27DB-BD31-4B8C-83A1-F6EECF244321}">
                <p14:modId xmlns:p14="http://schemas.microsoft.com/office/powerpoint/2010/main" val="3920668739"/>
              </p:ext>
            </p:extLst>
          </p:nvPr>
        </p:nvGraphicFramePr>
        <p:xfrm>
          <a:off x="5218114" y="565805"/>
          <a:ext cx="7091548" cy="4503132"/>
        </p:xfrm>
        <a:graphic>
          <a:graphicData uri="http://schemas.openxmlformats.org/presentationml/2006/ole">
            <mc:AlternateContent xmlns:mc="http://schemas.openxmlformats.org/markup-compatibility/2006">
              <mc:Choice xmlns:v="urn:schemas-microsoft-com:vml" Requires="v">
                <p:oleObj spid="_x0000_s12435" name="Worksheet" r:id="rId3" imgW="6076937" imgH="3857625" progId="Excel.Sheet.12">
                  <p:link updateAutomatic="1"/>
                </p:oleObj>
              </mc:Choice>
              <mc:Fallback>
                <p:oleObj name="Worksheet" r:id="rId3" imgW="6076937" imgH="3857625" progId="Excel.Sheet.12">
                  <p:link updateAutomatic="1"/>
                  <p:pic>
                    <p:nvPicPr>
                      <p:cNvPr id="16" name="Objeto 15">
                        <a:extLst>
                          <a:ext uri="{FF2B5EF4-FFF2-40B4-BE49-F238E27FC236}">
                            <a16:creationId xmlns:a16="http://schemas.microsoft.com/office/drawing/2014/main" id="{408FFAA2-6FEF-41D8-B58A-61269207871B}"/>
                          </a:ext>
                        </a:extLst>
                      </p:cNvPr>
                      <p:cNvPicPr/>
                      <p:nvPr/>
                    </p:nvPicPr>
                    <p:blipFill>
                      <a:blip r:embed="rId4"/>
                      <a:stretch>
                        <a:fillRect/>
                      </a:stretch>
                    </p:blipFill>
                    <p:spPr>
                      <a:xfrm>
                        <a:off x="5218114" y="565805"/>
                        <a:ext cx="7091548" cy="4503132"/>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858B3E8F-D1C1-4BD0-FD41-45C50EC910F0}"/>
              </a:ext>
            </a:extLst>
          </p:cNvPr>
          <p:cNvSpPr txBox="1"/>
          <p:nvPr/>
        </p:nvSpPr>
        <p:spPr>
          <a:xfrm>
            <a:off x="1625576" y="799073"/>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5" name="CuadroTexto 4">
            <a:extLst>
              <a:ext uri="{FF2B5EF4-FFF2-40B4-BE49-F238E27FC236}">
                <a16:creationId xmlns:a16="http://schemas.microsoft.com/office/drawing/2014/main" id="{D4DC086A-2765-AC36-A2AF-819E7F7B1023}"/>
              </a:ext>
            </a:extLst>
          </p:cNvPr>
          <p:cNvSpPr txBox="1"/>
          <p:nvPr/>
        </p:nvSpPr>
        <p:spPr>
          <a:xfrm>
            <a:off x="7401680" y="799073"/>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sp>
        <p:nvSpPr>
          <p:cNvPr id="4" name="CuadroTexto 3">
            <a:extLst>
              <a:ext uri="{FF2B5EF4-FFF2-40B4-BE49-F238E27FC236}">
                <a16:creationId xmlns:a16="http://schemas.microsoft.com/office/drawing/2014/main" id="{2913BFCA-F8A4-E8FD-895C-6FFF6C6C8021}"/>
              </a:ext>
            </a:extLst>
          </p:cNvPr>
          <p:cNvSpPr txBox="1"/>
          <p:nvPr/>
        </p:nvSpPr>
        <p:spPr>
          <a:xfrm>
            <a:off x="492880" y="361000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pic>
        <p:nvPicPr>
          <p:cNvPr id="9" name="Imagen 8">
            <a:extLst>
              <a:ext uri="{FF2B5EF4-FFF2-40B4-BE49-F238E27FC236}">
                <a16:creationId xmlns:a16="http://schemas.microsoft.com/office/drawing/2014/main" id="{0B6CCD0A-34D9-4EF3-A6C8-00A72DFBF000}"/>
              </a:ext>
            </a:extLst>
          </p:cNvPr>
          <p:cNvPicPr>
            <a:picLocks noChangeAspect="1"/>
          </p:cNvPicPr>
          <p:nvPr/>
        </p:nvPicPr>
        <p:blipFill>
          <a:blip r:embed="rId5"/>
          <a:stretch>
            <a:fillRect/>
          </a:stretch>
        </p:blipFill>
        <p:spPr>
          <a:xfrm>
            <a:off x="-103264" y="3107952"/>
            <a:ext cx="5652417" cy="3591482"/>
          </a:xfrm>
          <a:prstGeom prst="rect">
            <a:avLst/>
          </a:prstGeom>
        </p:spPr>
      </p:pic>
      <p:sp>
        <p:nvSpPr>
          <p:cNvPr id="13" name="CuadroTexto 12">
            <a:extLst>
              <a:ext uri="{FF2B5EF4-FFF2-40B4-BE49-F238E27FC236}">
                <a16:creationId xmlns:a16="http://schemas.microsoft.com/office/drawing/2014/main" id="{6224BE5E-AFE4-4975-A74E-46D2A88F7D6B}"/>
              </a:ext>
            </a:extLst>
          </p:cNvPr>
          <p:cNvSpPr txBox="1"/>
          <p:nvPr/>
        </p:nvSpPr>
        <p:spPr>
          <a:xfrm>
            <a:off x="1810805" y="331385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93754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EDAS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7107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32"/>
            <a:ext cx="12192000" cy="558458"/>
          </a:xfrm>
          <a:solidFill>
            <a:srgbClr val="FF0000"/>
          </a:solidFill>
        </p:spPr>
        <p:txBody>
          <a:bodyPr>
            <a:noAutofit/>
          </a:bodyPr>
          <a:lstStyle/>
          <a:p>
            <a:pPr algn="ctr"/>
            <a:r>
              <a:rPr lang="es-PE" sz="2400" b="1" dirty="0">
                <a:solidFill>
                  <a:schemeClr val="bg1"/>
                </a:solidFill>
              </a:rPr>
              <a:t>MAPAS DE RIESGO DE EDAS EN POBLACION GENERAL  REGION TUMBES –  SE 01-04/2025</a:t>
            </a:r>
          </a:p>
        </p:txBody>
      </p:sp>
      <p:sp>
        <p:nvSpPr>
          <p:cNvPr id="39" name="Text Box 3">
            <a:extLst>
              <a:ext uri="{FF2B5EF4-FFF2-40B4-BE49-F238E27FC236}">
                <a16:creationId xmlns:a16="http://schemas.microsoft.com/office/drawing/2014/main" id="{93B9C0A1-024E-4727-899C-76F67D6F9046}"/>
              </a:ext>
            </a:extLst>
          </p:cNvPr>
          <p:cNvSpPr txBox="1">
            <a:spLocks noChangeArrowheads="1"/>
          </p:cNvSpPr>
          <p:nvPr/>
        </p:nvSpPr>
        <p:spPr bwMode="auto">
          <a:xfrm>
            <a:off x="5373654" y="4382675"/>
            <a:ext cx="2703443" cy="892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Riesgo de EDAs en Población General según 03 últimas semanas epidemiológicas 01-04/2025 Región Tumbes</a:t>
            </a:r>
          </a:p>
        </p:txBody>
      </p:sp>
      <p:sp>
        <p:nvSpPr>
          <p:cNvPr id="11" name="Text Box 3">
            <a:extLst>
              <a:ext uri="{FF2B5EF4-FFF2-40B4-BE49-F238E27FC236}">
                <a16:creationId xmlns:a16="http://schemas.microsoft.com/office/drawing/2014/main" id="{244D7510-DCFF-470C-9033-A30E67DFB6D6}"/>
              </a:ext>
            </a:extLst>
          </p:cNvPr>
          <p:cNvSpPr txBox="1">
            <a:spLocks noChangeArrowheads="1"/>
          </p:cNvSpPr>
          <p:nvPr/>
        </p:nvSpPr>
        <p:spPr bwMode="auto">
          <a:xfrm>
            <a:off x="5452772" y="1376305"/>
            <a:ext cx="2156514" cy="892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01-04/ 2025 de </a:t>
            </a:r>
            <a:r>
              <a:rPr kumimoji="0" lang="es-PE" altLang="es-PE" sz="1200" i="0" u="none" strike="noStrike" cap="none" normalizeH="0" baseline="0" dirty="0">
                <a:ln>
                  <a:noFill/>
                </a:ln>
                <a:effectLst/>
              </a:rPr>
              <a:t>EDAs en Población General - Región Tumbes</a:t>
            </a:r>
          </a:p>
        </p:txBody>
      </p:sp>
      <p:sp>
        <p:nvSpPr>
          <p:cNvPr id="4" name="CuadroTexto 3">
            <a:extLst>
              <a:ext uri="{FF2B5EF4-FFF2-40B4-BE49-F238E27FC236}">
                <a16:creationId xmlns:a16="http://schemas.microsoft.com/office/drawing/2014/main" id="{3486C6BE-317C-4ACA-8B09-B4676A98EA34}"/>
              </a:ext>
            </a:extLst>
          </p:cNvPr>
          <p:cNvSpPr txBox="1"/>
          <p:nvPr/>
        </p:nvSpPr>
        <p:spPr>
          <a:xfrm>
            <a:off x="402959" y="1697628"/>
            <a:ext cx="4705327"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POBLACION GENERAL SEGÚN LUGAR DE INFECCIÓN SE 01-04</a:t>
            </a:r>
          </a:p>
        </p:txBody>
      </p:sp>
      <p:sp>
        <p:nvSpPr>
          <p:cNvPr id="18" name="Título 1">
            <a:extLst>
              <a:ext uri="{FF2B5EF4-FFF2-40B4-BE49-F238E27FC236}">
                <a16:creationId xmlns:a16="http://schemas.microsoft.com/office/drawing/2014/main" id="{7AED518C-CA61-4381-AFFD-100BD27CDE5C}"/>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A6CDB459-1CBD-E3F5-6419-613E1DB1B044}"/>
              </a:ext>
            </a:extLst>
          </p:cNvPr>
          <p:cNvGraphicFramePr>
            <a:graphicFrameLocks noChangeAspect="1"/>
          </p:cNvGraphicFramePr>
          <p:nvPr>
            <p:extLst>
              <p:ext uri="{D42A27DB-BD31-4B8C-83A1-F6EECF244321}">
                <p14:modId xmlns:p14="http://schemas.microsoft.com/office/powerpoint/2010/main" val="2025132899"/>
              </p:ext>
            </p:extLst>
          </p:nvPr>
        </p:nvGraphicFramePr>
        <p:xfrm>
          <a:off x="839788" y="2298700"/>
          <a:ext cx="3562350" cy="3486150"/>
        </p:xfrm>
        <a:graphic>
          <a:graphicData uri="http://schemas.openxmlformats.org/presentationml/2006/ole">
            <mc:AlternateContent xmlns:mc="http://schemas.openxmlformats.org/markup-compatibility/2006">
              <mc:Choice xmlns:v="urn:schemas-microsoft-com:vml" Requires="v">
                <p:oleObj spid="_x0000_s13758" name="Macro-Enabled Worksheet" r:id="rId4" imgW="3562490" imgH="3486252" progId="Excel.SheetMacroEnabled.12">
                  <p:link updateAutomatic="1"/>
                </p:oleObj>
              </mc:Choice>
              <mc:Fallback>
                <p:oleObj name="Macro-Enabled Worksheet" r:id="rId4" imgW="3562490" imgH="3486252" progId="Excel.SheetMacroEnabled.12">
                  <p:link updateAutomatic="1"/>
                  <p:pic>
                    <p:nvPicPr>
                      <p:cNvPr id="7" name="Objeto 6">
                        <a:extLst>
                          <a:ext uri="{FF2B5EF4-FFF2-40B4-BE49-F238E27FC236}">
                            <a16:creationId xmlns:a16="http://schemas.microsoft.com/office/drawing/2014/main" id="{A6CDB459-1CBD-E3F5-6419-613E1DB1B044}"/>
                          </a:ext>
                        </a:extLst>
                      </p:cNvPr>
                      <p:cNvPicPr/>
                      <p:nvPr/>
                    </p:nvPicPr>
                    <p:blipFill>
                      <a:blip r:embed="rId5"/>
                      <a:stretch>
                        <a:fillRect/>
                      </a:stretch>
                    </p:blipFill>
                    <p:spPr>
                      <a:xfrm>
                        <a:off x="839788" y="2298700"/>
                        <a:ext cx="3562350" cy="348615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9795706B-251A-31E9-C403-0F36BBE87E29}"/>
              </a:ext>
            </a:extLst>
          </p:cNvPr>
          <p:cNvGraphicFramePr>
            <a:graphicFrameLocks noChangeAspect="1"/>
          </p:cNvGraphicFramePr>
          <p:nvPr>
            <p:extLst>
              <p:ext uri="{D42A27DB-BD31-4B8C-83A1-F6EECF244321}">
                <p14:modId xmlns:p14="http://schemas.microsoft.com/office/powerpoint/2010/main" val="21606489"/>
              </p:ext>
            </p:extLst>
          </p:nvPr>
        </p:nvGraphicFramePr>
        <p:xfrm>
          <a:off x="9875852" y="6099053"/>
          <a:ext cx="1700212" cy="649288"/>
        </p:xfrm>
        <a:graphic>
          <a:graphicData uri="http://schemas.openxmlformats.org/presentationml/2006/ole">
            <mc:AlternateContent xmlns:mc="http://schemas.openxmlformats.org/markup-compatibility/2006">
              <mc:Choice xmlns:v="urn:schemas-microsoft-com:vml" Requires="v">
                <p:oleObj spid="_x0000_s13759" name="Macro-Enabled Worksheet" r:id="rId6" imgW="2143182" imgH="819286" progId="Excel.SheetMacroEnabled.12">
                  <p:link updateAutomatic="1"/>
                </p:oleObj>
              </mc:Choice>
              <mc:Fallback>
                <p:oleObj name="Macro-Enabled Worksheet" r:id="rId6" imgW="2143182" imgH="819286" progId="Excel.SheetMacroEnabled.12">
                  <p:link updateAutomatic="1"/>
                  <p:pic>
                    <p:nvPicPr>
                      <p:cNvPr id="13" name="Objeto 12">
                        <a:extLst>
                          <a:ext uri="{FF2B5EF4-FFF2-40B4-BE49-F238E27FC236}">
                            <a16:creationId xmlns:a16="http://schemas.microsoft.com/office/drawing/2014/main" id="{9795706B-251A-31E9-C403-0F36BBE87E29}"/>
                          </a:ext>
                        </a:extLst>
                      </p:cNvPr>
                      <p:cNvPicPr/>
                      <p:nvPr/>
                    </p:nvPicPr>
                    <p:blipFill>
                      <a:blip r:embed="rId7"/>
                      <a:stretch>
                        <a:fillRect/>
                      </a:stretch>
                    </p:blipFill>
                    <p:spPr>
                      <a:xfrm>
                        <a:off x="9875852" y="6099053"/>
                        <a:ext cx="1700212" cy="64928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A2F92AB6-C25C-D5B1-4E49-0019CE0FEAFD}"/>
              </a:ext>
            </a:extLst>
          </p:cNvPr>
          <p:cNvGraphicFramePr>
            <a:graphicFrameLocks noChangeAspect="1"/>
          </p:cNvGraphicFramePr>
          <p:nvPr>
            <p:extLst>
              <p:ext uri="{D42A27DB-BD31-4B8C-83A1-F6EECF244321}">
                <p14:modId xmlns:p14="http://schemas.microsoft.com/office/powerpoint/2010/main" val="1756496101"/>
              </p:ext>
            </p:extLst>
          </p:nvPr>
        </p:nvGraphicFramePr>
        <p:xfrm>
          <a:off x="9936163" y="2836863"/>
          <a:ext cx="1731962" cy="649287"/>
        </p:xfrm>
        <a:graphic>
          <a:graphicData uri="http://schemas.openxmlformats.org/presentationml/2006/ole">
            <mc:AlternateContent xmlns:mc="http://schemas.openxmlformats.org/markup-compatibility/2006">
              <mc:Choice xmlns:v="urn:schemas-microsoft-com:vml" Requires="v">
                <p:oleObj spid="_x0000_s13760" name="Macro-Enabled Worksheet" r:id="rId8" imgW="2162143" imgH="961957" progId="Excel.SheetMacroEnabled.12">
                  <p:link updateAutomatic="1"/>
                </p:oleObj>
              </mc:Choice>
              <mc:Fallback>
                <p:oleObj name="Macro-Enabled Worksheet" r:id="rId8" imgW="2162143" imgH="961957" progId="Excel.SheetMacroEnabled.12">
                  <p:link updateAutomatic="1"/>
                  <p:pic>
                    <p:nvPicPr>
                      <p:cNvPr id="3" name="Objeto 2">
                        <a:extLst>
                          <a:ext uri="{FF2B5EF4-FFF2-40B4-BE49-F238E27FC236}">
                            <a16:creationId xmlns:a16="http://schemas.microsoft.com/office/drawing/2014/main" id="{A2F92AB6-C25C-D5B1-4E49-0019CE0FEAFD}"/>
                          </a:ext>
                        </a:extLst>
                      </p:cNvPr>
                      <p:cNvPicPr/>
                      <p:nvPr/>
                    </p:nvPicPr>
                    <p:blipFill>
                      <a:blip r:embed="rId9"/>
                      <a:stretch>
                        <a:fillRect/>
                      </a:stretch>
                    </p:blipFill>
                    <p:spPr>
                      <a:xfrm>
                        <a:off x="9936163" y="2836863"/>
                        <a:ext cx="1731962" cy="649287"/>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1D430057-A874-4C67-97E6-610DDD78F987}"/>
              </a:ext>
            </a:extLst>
          </p:cNvPr>
          <p:cNvPicPr>
            <a:picLocks noChangeAspect="1"/>
          </p:cNvPicPr>
          <p:nvPr/>
        </p:nvPicPr>
        <p:blipFill>
          <a:blip r:embed="rId10"/>
          <a:stretch>
            <a:fillRect/>
          </a:stretch>
        </p:blipFill>
        <p:spPr>
          <a:xfrm>
            <a:off x="7355803" y="712350"/>
            <a:ext cx="3738000" cy="2883600"/>
          </a:xfrm>
          <a:prstGeom prst="rect">
            <a:avLst/>
          </a:prstGeom>
        </p:spPr>
      </p:pic>
      <p:pic>
        <p:nvPicPr>
          <p:cNvPr id="6" name="Imagen 5">
            <a:extLst>
              <a:ext uri="{FF2B5EF4-FFF2-40B4-BE49-F238E27FC236}">
                <a16:creationId xmlns:a16="http://schemas.microsoft.com/office/drawing/2014/main" id="{24B06DEE-F185-4038-AC5B-FC30E09D671C}"/>
              </a:ext>
            </a:extLst>
          </p:cNvPr>
          <p:cNvPicPr>
            <a:picLocks noChangeAspect="1"/>
          </p:cNvPicPr>
          <p:nvPr/>
        </p:nvPicPr>
        <p:blipFill>
          <a:blip r:embed="rId11"/>
          <a:stretch>
            <a:fillRect/>
          </a:stretch>
        </p:blipFill>
        <p:spPr>
          <a:xfrm>
            <a:off x="7467252" y="3864741"/>
            <a:ext cx="3626551" cy="2883600"/>
          </a:xfrm>
          <a:prstGeom prst="rect">
            <a:avLst/>
          </a:prstGeom>
        </p:spPr>
      </p:pic>
    </p:spTree>
    <p:extLst>
      <p:ext uri="{BB962C8B-B14F-4D97-AF65-F5344CB8AC3E}">
        <p14:creationId xmlns:p14="http://schemas.microsoft.com/office/powerpoint/2010/main" val="7561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645"/>
            <a:ext cx="12192000" cy="514799"/>
          </a:xfrm>
          <a:solidFill>
            <a:srgbClr val="FF0000"/>
          </a:solidFill>
        </p:spPr>
        <p:txBody>
          <a:bodyPr>
            <a:noAutofit/>
          </a:bodyPr>
          <a:lstStyle/>
          <a:p>
            <a:pPr algn="ctr"/>
            <a:r>
              <a:rPr lang="es-PE" sz="2400" b="1" dirty="0">
                <a:solidFill>
                  <a:schemeClr val="bg1"/>
                </a:solidFill>
              </a:rPr>
              <a:t>CANAL ENDEMICO DE EDAS EN POBLACION GENERAL REGION TUMBES SE 01-04/2025</a:t>
            </a:r>
          </a:p>
        </p:txBody>
      </p:sp>
      <p:sp>
        <p:nvSpPr>
          <p:cNvPr id="7" name="Título 1">
            <a:extLst>
              <a:ext uri="{FF2B5EF4-FFF2-40B4-BE49-F238E27FC236}">
                <a16:creationId xmlns:a16="http://schemas.microsoft.com/office/drawing/2014/main" id="{CAEA4E14-E04B-4585-8C9F-9CA7E1F12961}"/>
              </a:ext>
            </a:extLst>
          </p:cNvPr>
          <p:cNvSpPr txBox="1">
            <a:spLocks/>
          </p:cNvSpPr>
          <p:nvPr/>
        </p:nvSpPr>
        <p:spPr>
          <a:xfrm>
            <a:off x="82266" y="6589350"/>
            <a:ext cx="5590401"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3" name="Objeto 2">
            <a:extLst>
              <a:ext uri="{FF2B5EF4-FFF2-40B4-BE49-F238E27FC236}">
                <a16:creationId xmlns:a16="http://schemas.microsoft.com/office/drawing/2014/main" id="{236C6926-2D27-F42E-63EE-37342E03B69F}"/>
              </a:ext>
            </a:extLst>
          </p:cNvPr>
          <p:cNvGraphicFramePr>
            <a:graphicFrameLocks noChangeAspect="1"/>
          </p:cNvGraphicFramePr>
          <p:nvPr>
            <p:extLst>
              <p:ext uri="{D42A27DB-BD31-4B8C-83A1-F6EECF244321}">
                <p14:modId xmlns:p14="http://schemas.microsoft.com/office/powerpoint/2010/main" val="713023426"/>
              </p:ext>
            </p:extLst>
          </p:nvPr>
        </p:nvGraphicFramePr>
        <p:xfrm>
          <a:off x="5184775" y="561975"/>
          <a:ext cx="7091363" cy="4446588"/>
        </p:xfrm>
        <a:graphic>
          <a:graphicData uri="http://schemas.openxmlformats.org/presentationml/2006/ole">
            <mc:AlternateContent xmlns:mc="http://schemas.openxmlformats.org/markup-compatibility/2006">
              <mc:Choice xmlns:v="urn:schemas-microsoft-com:vml" Requires="v">
                <p:oleObj spid="_x0000_s14482" name="Worksheet" r:id="rId3" imgW="6791331" imgH="3514725" progId="Excel.Sheet.12">
                  <p:link updateAutomatic="1"/>
                </p:oleObj>
              </mc:Choice>
              <mc:Fallback>
                <p:oleObj name="Worksheet" r:id="rId3" imgW="6791331" imgH="3514725" progId="Excel.Sheet.12">
                  <p:link updateAutomatic="1"/>
                  <p:pic>
                    <p:nvPicPr>
                      <p:cNvPr id="3" name="Objeto 2">
                        <a:extLst>
                          <a:ext uri="{FF2B5EF4-FFF2-40B4-BE49-F238E27FC236}">
                            <a16:creationId xmlns:a16="http://schemas.microsoft.com/office/drawing/2014/main" id="{236C6926-2D27-F42E-63EE-37342E03B69F}"/>
                          </a:ext>
                        </a:extLst>
                      </p:cNvPr>
                      <p:cNvPicPr/>
                      <p:nvPr/>
                    </p:nvPicPr>
                    <p:blipFill>
                      <a:blip r:embed="rId4"/>
                      <a:stretch>
                        <a:fillRect/>
                      </a:stretch>
                    </p:blipFill>
                    <p:spPr>
                      <a:xfrm>
                        <a:off x="5184775" y="561975"/>
                        <a:ext cx="7091363" cy="4446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CA6F862B-0F67-07D9-2202-83DE2685C5D4}"/>
              </a:ext>
            </a:extLst>
          </p:cNvPr>
          <p:cNvSpPr txBox="1"/>
          <p:nvPr/>
        </p:nvSpPr>
        <p:spPr>
          <a:xfrm>
            <a:off x="2172750" y="1073791"/>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11" name="CuadroTexto 10">
            <a:extLst>
              <a:ext uri="{FF2B5EF4-FFF2-40B4-BE49-F238E27FC236}">
                <a16:creationId xmlns:a16="http://schemas.microsoft.com/office/drawing/2014/main" id="{CCB2CB86-3FB9-DA6C-0E03-5737A5CAB9C8}"/>
              </a:ext>
            </a:extLst>
          </p:cNvPr>
          <p:cNvSpPr txBox="1"/>
          <p:nvPr/>
        </p:nvSpPr>
        <p:spPr>
          <a:xfrm>
            <a:off x="7983836" y="887151"/>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pic>
        <p:nvPicPr>
          <p:cNvPr id="4" name="Imagen 3">
            <a:extLst>
              <a:ext uri="{FF2B5EF4-FFF2-40B4-BE49-F238E27FC236}">
                <a16:creationId xmlns:a16="http://schemas.microsoft.com/office/drawing/2014/main" id="{548B136E-08AB-4ECF-8199-3221064743A3}"/>
              </a:ext>
            </a:extLst>
          </p:cNvPr>
          <p:cNvPicPr>
            <a:picLocks noChangeAspect="1"/>
          </p:cNvPicPr>
          <p:nvPr/>
        </p:nvPicPr>
        <p:blipFill>
          <a:blip r:embed="rId5"/>
          <a:stretch>
            <a:fillRect/>
          </a:stretch>
        </p:blipFill>
        <p:spPr>
          <a:xfrm>
            <a:off x="0" y="1995470"/>
            <a:ext cx="5184775" cy="3552672"/>
          </a:xfrm>
          <a:prstGeom prst="rect">
            <a:avLst/>
          </a:prstGeom>
        </p:spPr>
      </p:pic>
      <p:sp>
        <p:nvSpPr>
          <p:cNvPr id="9" name="CuadroTexto 8">
            <a:extLst>
              <a:ext uri="{FF2B5EF4-FFF2-40B4-BE49-F238E27FC236}">
                <a16:creationId xmlns:a16="http://schemas.microsoft.com/office/drawing/2014/main" id="{09D5C59C-4BC5-41DB-BCC7-72F4B14D347C}"/>
              </a:ext>
            </a:extLst>
          </p:cNvPr>
          <p:cNvSpPr txBox="1"/>
          <p:nvPr/>
        </p:nvSpPr>
        <p:spPr>
          <a:xfrm>
            <a:off x="2156861" y="214169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41918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01-04/2025)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7053793"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sp>
        <p:nvSpPr>
          <p:cNvPr id="11" name="Text Box 2">
            <a:extLst>
              <a:ext uri="{FF2B5EF4-FFF2-40B4-BE49-F238E27FC236}">
                <a16:creationId xmlns:a16="http://schemas.microsoft.com/office/drawing/2014/main" id="{CCBB3E0C-BF51-4282-8914-6D9557F50018}"/>
              </a:ext>
            </a:extLst>
          </p:cNvPr>
          <p:cNvSpPr txBox="1">
            <a:spLocks noChangeArrowheads="1"/>
          </p:cNvSpPr>
          <p:nvPr/>
        </p:nvSpPr>
        <p:spPr bwMode="auto">
          <a:xfrm>
            <a:off x="313189" y="2595245"/>
            <a:ext cx="4584503" cy="480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Tasa de incidencia según lugar de la infección por distritos de los casos de Dengue del </a:t>
            </a:r>
            <a:r>
              <a:rPr lang="es-PE" altLang="es-PE" sz="1200" b="1" dirty="0"/>
              <a:t>año </a:t>
            </a:r>
            <a:r>
              <a:rPr kumimoji="0" lang="es-PE" altLang="es-PE" sz="1200" b="1" i="0" u="none" strike="noStrike" cap="none" normalizeH="0" baseline="0" dirty="0">
                <a:ln>
                  <a:noFill/>
                </a:ln>
                <a:solidFill>
                  <a:schemeClr val="tx1"/>
                </a:solidFill>
                <a:effectLst/>
              </a:rPr>
              <a:t>2024 y SE 01-04/2025</a:t>
            </a:r>
            <a:endParaRPr kumimoji="0" lang="es-PE" altLang="es-PE" sz="1200" b="0" i="0" u="none" strike="noStrike" cap="none" normalizeH="0" baseline="0" dirty="0">
              <a:ln>
                <a:noFill/>
              </a:ln>
              <a:solidFill>
                <a:schemeClr val="tx1"/>
              </a:solidFill>
              <a:effectLst/>
            </a:endParaRPr>
          </a:p>
        </p:txBody>
      </p:sp>
      <p:sp>
        <p:nvSpPr>
          <p:cNvPr id="15" name="Text Box 2">
            <a:extLst>
              <a:ext uri="{FF2B5EF4-FFF2-40B4-BE49-F238E27FC236}">
                <a16:creationId xmlns:a16="http://schemas.microsoft.com/office/drawing/2014/main" id="{B51AA82E-B8B1-4629-91C0-AABEC1B310B9}"/>
              </a:ext>
            </a:extLst>
          </p:cNvPr>
          <p:cNvSpPr txBox="1">
            <a:spLocks noChangeArrowheads="1"/>
          </p:cNvSpPr>
          <p:nvPr/>
        </p:nvSpPr>
        <p:spPr bwMode="auto">
          <a:xfrm>
            <a:off x="7398015" y="562109"/>
            <a:ext cx="4110212" cy="665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rPr>
              <a:t>Casos de Acumulados a la SE N.º 04 de Dengue según su clasificación diagnóstica</a:t>
            </a:r>
          </a:p>
        </p:txBody>
      </p:sp>
      <p:sp>
        <p:nvSpPr>
          <p:cNvPr id="19" name="Text Box 2">
            <a:extLst>
              <a:ext uri="{FF2B5EF4-FFF2-40B4-BE49-F238E27FC236}">
                <a16:creationId xmlns:a16="http://schemas.microsoft.com/office/drawing/2014/main" id="{81DCD56A-6BEB-489D-AA64-F818A6E71F65}"/>
              </a:ext>
            </a:extLst>
          </p:cNvPr>
          <p:cNvSpPr txBox="1">
            <a:spLocks noChangeArrowheads="1"/>
          </p:cNvSpPr>
          <p:nvPr/>
        </p:nvSpPr>
        <p:spPr bwMode="auto">
          <a:xfrm>
            <a:off x="8801614" y="4820746"/>
            <a:ext cx="3707645" cy="31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Casos de Dengue por Grupos de Edad </a:t>
            </a:r>
            <a:endParaRPr kumimoji="0" lang="es-PE" altLang="es-PE" sz="1400" b="0" i="0" u="none" strike="noStrike" cap="none" normalizeH="0" baseline="0" dirty="0">
              <a:ln>
                <a:noFill/>
              </a:ln>
              <a:solidFill>
                <a:schemeClr val="tx1"/>
              </a:solidFill>
              <a:effectLst/>
            </a:endParaRPr>
          </a:p>
        </p:txBody>
      </p:sp>
      <p:sp>
        <p:nvSpPr>
          <p:cNvPr id="21" name="Text Box 2">
            <a:extLst>
              <a:ext uri="{FF2B5EF4-FFF2-40B4-BE49-F238E27FC236}">
                <a16:creationId xmlns:a16="http://schemas.microsoft.com/office/drawing/2014/main" id="{8A6F6399-1E45-444A-B8E5-630DC0FE6A7B}"/>
              </a:ext>
            </a:extLst>
          </p:cNvPr>
          <p:cNvSpPr txBox="1">
            <a:spLocks noChangeArrowheads="1"/>
          </p:cNvSpPr>
          <p:nvPr/>
        </p:nvSpPr>
        <p:spPr bwMode="auto">
          <a:xfrm>
            <a:off x="8098036" y="2683080"/>
            <a:ext cx="3410191" cy="335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Casos de Dengue según su distribución por sexo</a:t>
            </a:r>
          </a:p>
        </p:txBody>
      </p:sp>
      <p:sp>
        <p:nvSpPr>
          <p:cNvPr id="13" name="Text Box 2">
            <a:extLst>
              <a:ext uri="{FF2B5EF4-FFF2-40B4-BE49-F238E27FC236}">
                <a16:creationId xmlns:a16="http://schemas.microsoft.com/office/drawing/2014/main" id="{1E51A254-344E-44FE-91C1-EC43FF2B64ED}"/>
              </a:ext>
            </a:extLst>
          </p:cNvPr>
          <p:cNvSpPr txBox="1">
            <a:spLocks noChangeArrowheads="1"/>
          </p:cNvSpPr>
          <p:nvPr/>
        </p:nvSpPr>
        <p:spPr bwMode="auto">
          <a:xfrm>
            <a:off x="313189" y="666862"/>
            <a:ext cx="4353875" cy="34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Casos de Dengue notificados en la SE </a:t>
            </a:r>
            <a:r>
              <a:rPr kumimoji="0" lang="es-PE" altLang="es-PE" b="1" i="0" u="none" strike="noStrike" cap="none" normalizeH="0" baseline="0" dirty="0" err="1">
                <a:ln>
                  <a:noFill/>
                </a:ln>
                <a:solidFill>
                  <a:schemeClr val="tx1"/>
                </a:solidFill>
                <a:effectLst/>
              </a:rPr>
              <a:t>Nº</a:t>
            </a:r>
            <a:r>
              <a:rPr kumimoji="0" lang="es-PE" altLang="es-PE" b="1" i="0" u="none" strike="noStrike" cap="none" normalizeH="0" baseline="0" dirty="0">
                <a:ln>
                  <a:noFill/>
                </a:ln>
                <a:solidFill>
                  <a:schemeClr val="tx1"/>
                </a:solidFill>
                <a:effectLst/>
              </a:rPr>
              <a:t> 04</a:t>
            </a:r>
          </a:p>
        </p:txBody>
      </p:sp>
      <p:sp>
        <p:nvSpPr>
          <p:cNvPr id="5" name="Text Box 2677">
            <a:extLst>
              <a:ext uri="{FF2B5EF4-FFF2-40B4-BE49-F238E27FC236}">
                <a16:creationId xmlns:a16="http://schemas.microsoft.com/office/drawing/2014/main" id="{EB67F705-1F10-22FD-5EB8-3FDE67D3B0B0}"/>
              </a:ext>
            </a:extLst>
          </p:cNvPr>
          <p:cNvSpPr txBox="1">
            <a:spLocks noChangeArrowheads="1"/>
          </p:cNvSpPr>
          <p:nvPr/>
        </p:nvSpPr>
        <p:spPr bwMode="auto">
          <a:xfrm>
            <a:off x="5594741" y="3656479"/>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(SE01-04)</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1C58B1C8-F544-C7DA-07FF-B34BE6B1CFC3}"/>
              </a:ext>
            </a:extLst>
          </p:cNvPr>
          <p:cNvGraphicFramePr>
            <a:graphicFrameLocks noChangeAspect="1"/>
          </p:cNvGraphicFramePr>
          <p:nvPr>
            <p:extLst>
              <p:ext uri="{D42A27DB-BD31-4B8C-83A1-F6EECF244321}">
                <p14:modId xmlns:p14="http://schemas.microsoft.com/office/powerpoint/2010/main" val="608989438"/>
              </p:ext>
            </p:extLst>
          </p:nvPr>
        </p:nvGraphicFramePr>
        <p:xfrm>
          <a:off x="6305550" y="1227138"/>
          <a:ext cx="5792788" cy="1154112"/>
        </p:xfrm>
        <a:graphic>
          <a:graphicData uri="http://schemas.openxmlformats.org/presentationml/2006/ole">
            <mc:AlternateContent xmlns:mc="http://schemas.openxmlformats.org/markup-compatibility/2006">
              <mc:Choice xmlns:v="urn:schemas-microsoft-com:vml" Requires="v">
                <p:oleObj spid="_x0000_s2842" name="Macro-Enabled Worksheet" r:id="rId4" imgW="5876931" imgH="1171677" progId="Excel.SheetMacroEnabled.12">
                  <p:link updateAutomatic="1"/>
                </p:oleObj>
              </mc:Choice>
              <mc:Fallback>
                <p:oleObj name="Macro-Enabled Worksheet" r:id="rId4" imgW="5876931" imgH="1171677" progId="Excel.SheetMacroEnabled.12">
                  <p:link updateAutomatic="1"/>
                  <p:pic>
                    <p:nvPicPr>
                      <p:cNvPr id="16" name="Objeto 15">
                        <a:extLst>
                          <a:ext uri="{FF2B5EF4-FFF2-40B4-BE49-F238E27FC236}">
                            <a16:creationId xmlns:a16="http://schemas.microsoft.com/office/drawing/2014/main" id="{1C58B1C8-F544-C7DA-07FF-B34BE6B1CFC3}"/>
                          </a:ext>
                        </a:extLst>
                      </p:cNvPr>
                      <p:cNvPicPr/>
                      <p:nvPr/>
                    </p:nvPicPr>
                    <p:blipFill>
                      <a:blip r:embed="rId5"/>
                      <a:stretch>
                        <a:fillRect/>
                      </a:stretch>
                    </p:blipFill>
                    <p:spPr>
                      <a:xfrm>
                        <a:off x="6305550" y="1227138"/>
                        <a:ext cx="5792788" cy="1154112"/>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FE3C685A-28F2-3BFD-F8BA-7828A9D78B54}"/>
              </a:ext>
            </a:extLst>
          </p:cNvPr>
          <p:cNvGraphicFramePr>
            <a:graphicFrameLocks noChangeAspect="1"/>
          </p:cNvGraphicFramePr>
          <p:nvPr>
            <p:extLst>
              <p:ext uri="{D42A27DB-BD31-4B8C-83A1-F6EECF244321}">
                <p14:modId xmlns:p14="http://schemas.microsoft.com/office/powerpoint/2010/main" val="167854342"/>
              </p:ext>
            </p:extLst>
          </p:nvPr>
        </p:nvGraphicFramePr>
        <p:xfrm>
          <a:off x="711200" y="1046163"/>
          <a:ext cx="3789363" cy="1204912"/>
        </p:xfrm>
        <a:graphic>
          <a:graphicData uri="http://schemas.openxmlformats.org/presentationml/2006/ole">
            <mc:AlternateContent xmlns:mc="http://schemas.openxmlformats.org/markup-compatibility/2006">
              <mc:Choice xmlns:v="urn:schemas-microsoft-com:vml" Requires="v">
                <p:oleObj spid="_x0000_s2843" name="Macro-Enabled Worksheet" r:id="rId6" imgW="5000759" imgH="1590811" progId="Excel.SheetMacroEnabled.12">
                  <p:link updateAutomatic="1"/>
                </p:oleObj>
              </mc:Choice>
              <mc:Fallback>
                <p:oleObj name="Macro-Enabled Worksheet" r:id="rId6" imgW="5000759" imgH="1590811" progId="Excel.SheetMacroEnabled.12">
                  <p:link updateAutomatic="1"/>
                  <p:pic>
                    <p:nvPicPr>
                      <p:cNvPr id="17" name="Objeto 16">
                        <a:extLst>
                          <a:ext uri="{FF2B5EF4-FFF2-40B4-BE49-F238E27FC236}">
                            <a16:creationId xmlns:a16="http://schemas.microsoft.com/office/drawing/2014/main" id="{FE3C685A-28F2-3BFD-F8BA-7828A9D78B54}"/>
                          </a:ext>
                        </a:extLst>
                      </p:cNvPr>
                      <p:cNvPicPr/>
                      <p:nvPr/>
                    </p:nvPicPr>
                    <p:blipFill>
                      <a:blip r:embed="rId7"/>
                      <a:stretch>
                        <a:fillRect/>
                      </a:stretch>
                    </p:blipFill>
                    <p:spPr>
                      <a:xfrm>
                        <a:off x="711200" y="1046163"/>
                        <a:ext cx="3789363" cy="1204912"/>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9457E8C7-CF0F-CB2D-CAAD-A4478559CA45}"/>
              </a:ext>
            </a:extLst>
          </p:cNvPr>
          <p:cNvGraphicFramePr>
            <a:graphicFrameLocks noChangeAspect="1"/>
          </p:cNvGraphicFramePr>
          <p:nvPr>
            <p:extLst>
              <p:ext uri="{D42A27DB-BD31-4B8C-83A1-F6EECF244321}">
                <p14:modId xmlns:p14="http://schemas.microsoft.com/office/powerpoint/2010/main" val="1000682589"/>
              </p:ext>
            </p:extLst>
          </p:nvPr>
        </p:nvGraphicFramePr>
        <p:xfrm>
          <a:off x="206375" y="3289300"/>
          <a:ext cx="5021263" cy="2928938"/>
        </p:xfrm>
        <a:graphic>
          <a:graphicData uri="http://schemas.openxmlformats.org/presentationml/2006/ole">
            <mc:AlternateContent xmlns:mc="http://schemas.openxmlformats.org/markup-compatibility/2006">
              <mc:Choice xmlns:v="urn:schemas-microsoft-com:vml" Requires="v">
                <p:oleObj spid="_x0000_s2844" name="Macro-Enabled Worksheet" r:id="rId8" imgW="7162902" imgH="4181543" progId="Excel.SheetMacroEnabled.12">
                  <p:link updateAutomatic="1"/>
                </p:oleObj>
              </mc:Choice>
              <mc:Fallback>
                <p:oleObj name="Macro-Enabled Worksheet" r:id="rId8" imgW="7162902" imgH="4181543" progId="Excel.SheetMacroEnabled.12">
                  <p:link updateAutomatic="1"/>
                  <p:pic>
                    <p:nvPicPr>
                      <p:cNvPr id="18" name="Objeto 17">
                        <a:extLst>
                          <a:ext uri="{FF2B5EF4-FFF2-40B4-BE49-F238E27FC236}">
                            <a16:creationId xmlns:a16="http://schemas.microsoft.com/office/drawing/2014/main" id="{9457E8C7-CF0F-CB2D-CAAD-A4478559CA45}"/>
                          </a:ext>
                        </a:extLst>
                      </p:cNvPr>
                      <p:cNvPicPr/>
                      <p:nvPr/>
                    </p:nvPicPr>
                    <p:blipFill>
                      <a:blip r:embed="rId9"/>
                      <a:stretch>
                        <a:fillRect/>
                      </a:stretch>
                    </p:blipFill>
                    <p:spPr>
                      <a:xfrm>
                        <a:off x="206375" y="3289300"/>
                        <a:ext cx="5021263" cy="2928938"/>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FE754B00-F560-2912-79D9-E2D97D836EC2}"/>
              </a:ext>
            </a:extLst>
          </p:cNvPr>
          <p:cNvGraphicFramePr>
            <a:graphicFrameLocks noChangeAspect="1"/>
          </p:cNvGraphicFramePr>
          <p:nvPr>
            <p:extLst>
              <p:ext uri="{D42A27DB-BD31-4B8C-83A1-F6EECF244321}">
                <p14:modId xmlns:p14="http://schemas.microsoft.com/office/powerpoint/2010/main" val="3102030220"/>
              </p:ext>
            </p:extLst>
          </p:nvPr>
        </p:nvGraphicFramePr>
        <p:xfrm>
          <a:off x="9244013" y="3046413"/>
          <a:ext cx="2520950" cy="1649412"/>
        </p:xfrm>
        <a:graphic>
          <a:graphicData uri="http://schemas.openxmlformats.org/presentationml/2006/ole">
            <mc:AlternateContent xmlns:mc="http://schemas.openxmlformats.org/markup-compatibility/2006">
              <mc:Choice xmlns:v="urn:schemas-microsoft-com:vml" Requires="v">
                <p:oleObj spid="_x0000_s2845" name="Macro-Enabled Worksheet" r:id="rId10" imgW="3724269" imgH="2438264" progId="Excel.SheetMacroEnabled.12">
                  <p:link updateAutomatic="1"/>
                </p:oleObj>
              </mc:Choice>
              <mc:Fallback>
                <p:oleObj name="Macro-Enabled Worksheet" r:id="rId10" imgW="3724269" imgH="2438264" progId="Excel.SheetMacroEnabled.12">
                  <p:link updateAutomatic="1"/>
                  <p:pic>
                    <p:nvPicPr>
                      <p:cNvPr id="20" name="Objeto 19">
                        <a:extLst>
                          <a:ext uri="{FF2B5EF4-FFF2-40B4-BE49-F238E27FC236}">
                            <a16:creationId xmlns:a16="http://schemas.microsoft.com/office/drawing/2014/main" id="{FE754B00-F560-2912-79D9-E2D97D836EC2}"/>
                          </a:ext>
                        </a:extLst>
                      </p:cNvPr>
                      <p:cNvPicPr/>
                      <p:nvPr/>
                    </p:nvPicPr>
                    <p:blipFill>
                      <a:blip r:embed="rId11"/>
                      <a:stretch>
                        <a:fillRect/>
                      </a:stretch>
                    </p:blipFill>
                    <p:spPr>
                      <a:xfrm>
                        <a:off x="9244013" y="3046413"/>
                        <a:ext cx="2520950" cy="1649412"/>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3862F1DD-6C7A-41CB-99F7-7D58D4FDE2AF}"/>
              </a:ext>
            </a:extLst>
          </p:cNvPr>
          <p:cNvGraphicFramePr>
            <a:graphicFrameLocks noChangeAspect="1"/>
          </p:cNvGraphicFramePr>
          <p:nvPr>
            <p:extLst>
              <p:ext uri="{D42A27DB-BD31-4B8C-83A1-F6EECF244321}">
                <p14:modId xmlns:p14="http://schemas.microsoft.com/office/powerpoint/2010/main" val="1609509686"/>
              </p:ext>
            </p:extLst>
          </p:nvPr>
        </p:nvGraphicFramePr>
        <p:xfrm>
          <a:off x="5532309" y="4021596"/>
          <a:ext cx="3313947" cy="805052"/>
        </p:xfrm>
        <a:graphic>
          <a:graphicData uri="http://schemas.openxmlformats.org/presentationml/2006/ole">
            <mc:AlternateContent xmlns:mc="http://schemas.openxmlformats.org/markup-compatibility/2006">
              <mc:Choice xmlns:v="urn:schemas-microsoft-com:vml" Requires="v">
                <p:oleObj spid="_x0000_s2846" name="Macro-Enabled Worksheet" r:id="rId12" imgW="5724633" imgH="1390582" progId="Excel.SheetMacroEnabled.12">
                  <p:link updateAutomatic="1"/>
                </p:oleObj>
              </mc:Choice>
              <mc:Fallback>
                <p:oleObj name="Macro-Enabled Worksheet" r:id="rId12" imgW="5724633" imgH="1390582" progId="Excel.SheetMacroEnabled.12">
                  <p:link updateAutomatic="1"/>
                  <p:pic>
                    <p:nvPicPr>
                      <p:cNvPr id="0" name=""/>
                      <p:cNvPicPr/>
                      <p:nvPr/>
                    </p:nvPicPr>
                    <p:blipFill>
                      <a:blip r:embed="rId13"/>
                      <a:stretch>
                        <a:fillRect/>
                      </a:stretch>
                    </p:blipFill>
                    <p:spPr>
                      <a:xfrm>
                        <a:off x="5532309" y="4021596"/>
                        <a:ext cx="3313947" cy="80505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4EA5B636-CBD7-49C5-8975-6D32735B8CF1}"/>
              </a:ext>
            </a:extLst>
          </p:cNvPr>
          <p:cNvGraphicFramePr>
            <a:graphicFrameLocks noChangeAspect="1"/>
          </p:cNvGraphicFramePr>
          <p:nvPr>
            <p:extLst>
              <p:ext uri="{D42A27DB-BD31-4B8C-83A1-F6EECF244321}">
                <p14:modId xmlns:p14="http://schemas.microsoft.com/office/powerpoint/2010/main" val="4034953802"/>
              </p:ext>
            </p:extLst>
          </p:nvPr>
        </p:nvGraphicFramePr>
        <p:xfrm>
          <a:off x="8892863" y="5137193"/>
          <a:ext cx="3276600" cy="1400175"/>
        </p:xfrm>
        <a:graphic>
          <a:graphicData uri="http://schemas.openxmlformats.org/presentationml/2006/ole">
            <mc:AlternateContent xmlns:mc="http://schemas.openxmlformats.org/markup-compatibility/2006">
              <mc:Choice xmlns:v="urn:schemas-microsoft-com:vml" Requires="v">
                <p:oleObj spid="_x0000_s2847" name="Macro-Enabled Worksheet" r:id="rId14" imgW="3276549" imgH="1400073" progId="Excel.SheetMacroEnabled.12">
                  <p:link updateAutomatic="1"/>
                </p:oleObj>
              </mc:Choice>
              <mc:Fallback>
                <p:oleObj name="Macro-Enabled Worksheet" r:id="rId14" imgW="3276549" imgH="1400073" progId="Excel.SheetMacroEnabled.12">
                  <p:link updateAutomatic="1"/>
                  <p:pic>
                    <p:nvPicPr>
                      <p:cNvPr id="0" name=""/>
                      <p:cNvPicPr/>
                      <p:nvPr/>
                    </p:nvPicPr>
                    <p:blipFill>
                      <a:blip r:embed="rId15"/>
                      <a:stretch>
                        <a:fillRect/>
                      </a:stretch>
                    </p:blipFill>
                    <p:spPr>
                      <a:xfrm>
                        <a:off x="8892863" y="5137193"/>
                        <a:ext cx="3276600" cy="1400175"/>
                      </a:xfrm>
                      <a:prstGeom prst="rect">
                        <a:avLst/>
                      </a:prstGeom>
                    </p:spPr>
                  </p:pic>
                </p:oleObj>
              </mc:Fallback>
            </mc:AlternateContent>
          </a:graphicData>
        </a:graphic>
      </p:graphicFrame>
    </p:spTree>
    <p:extLst>
      <p:ext uri="{BB962C8B-B14F-4D97-AF65-F5344CB8AC3E}">
        <p14:creationId xmlns:p14="http://schemas.microsoft.com/office/powerpoint/2010/main" val="270268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07"/>
            <a:ext cx="12185649" cy="426534"/>
          </a:xfrm>
          <a:solidFill>
            <a:srgbClr val="FF0000"/>
          </a:solidFill>
        </p:spPr>
        <p:txBody>
          <a:bodyPr>
            <a:noAutofit/>
          </a:bodyPr>
          <a:lstStyle/>
          <a:p>
            <a:pPr algn="ctr"/>
            <a:r>
              <a:rPr lang="es-PE" sz="2400" b="1" dirty="0">
                <a:solidFill>
                  <a:schemeClr val="bg1"/>
                </a:solidFill>
              </a:rPr>
              <a:t>MAPAS DE RIESGO DE EDAS EN &lt; 5 AÑOS REGION TUMBES SE 01-04/2025</a:t>
            </a:r>
          </a:p>
        </p:txBody>
      </p:sp>
      <p:sp>
        <p:nvSpPr>
          <p:cNvPr id="17" name="Text Box 2">
            <a:extLst>
              <a:ext uri="{FF2B5EF4-FFF2-40B4-BE49-F238E27FC236}">
                <a16:creationId xmlns:a16="http://schemas.microsoft.com/office/drawing/2014/main" id="{66406CD5-1834-4058-8BC9-AD5C0378B2B7}"/>
              </a:ext>
            </a:extLst>
          </p:cNvPr>
          <p:cNvSpPr txBox="1">
            <a:spLocks noChangeArrowheads="1"/>
          </p:cNvSpPr>
          <p:nvPr/>
        </p:nvSpPr>
        <p:spPr bwMode="auto">
          <a:xfrm>
            <a:off x="6369474" y="790321"/>
            <a:ext cx="1930577" cy="889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01-04/2025 </a:t>
            </a:r>
            <a:r>
              <a:rPr kumimoji="0" lang="es-PE" altLang="es-PE" sz="1200" i="0" u="none" strike="noStrike" cap="none" normalizeH="0" baseline="0" dirty="0">
                <a:ln>
                  <a:noFill/>
                </a:ln>
                <a:effectLst/>
              </a:rPr>
              <a:t>de EDAs en menores de 05 años - Región Tumbes</a:t>
            </a:r>
          </a:p>
        </p:txBody>
      </p:sp>
      <p:sp>
        <p:nvSpPr>
          <p:cNvPr id="11" name="CuadroTexto 10">
            <a:extLst>
              <a:ext uri="{FF2B5EF4-FFF2-40B4-BE49-F238E27FC236}">
                <a16:creationId xmlns:a16="http://schemas.microsoft.com/office/drawing/2014/main" id="{3486C6BE-317C-4ACA-8B09-B4676A98EA34}"/>
              </a:ext>
            </a:extLst>
          </p:cNvPr>
          <p:cNvSpPr txBox="1"/>
          <p:nvPr/>
        </p:nvSpPr>
        <p:spPr>
          <a:xfrm>
            <a:off x="790735" y="1135909"/>
            <a:ext cx="4478983"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MENORES DE 05 AÑOS SEGÚN LUGAR DE INFECCIÓN </a:t>
            </a:r>
          </a:p>
        </p:txBody>
      </p:sp>
      <p:sp>
        <p:nvSpPr>
          <p:cNvPr id="10" name="Text Box 3">
            <a:extLst>
              <a:ext uri="{FF2B5EF4-FFF2-40B4-BE49-F238E27FC236}">
                <a16:creationId xmlns:a16="http://schemas.microsoft.com/office/drawing/2014/main" id="{F337A4CB-D25E-4712-BC9B-D071C86C95B6}"/>
              </a:ext>
            </a:extLst>
          </p:cNvPr>
          <p:cNvSpPr txBox="1">
            <a:spLocks noChangeArrowheads="1"/>
          </p:cNvSpPr>
          <p:nvPr/>
        </p:nvSpPr>
        <p:spPr bwMode="auto">
          <a:xfrm>
            <a:off x="5551037" y="3927061"/>
            <a:ext cx="2407914" cy="840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a:t>
            </a:r>
            <a:r>
              <a:rPr lang="es-PE" altLang="es-PE" sz="1200" dirty="0"/>
              <a:t>Riesgo según 03 últimas semanas epidemiológicas 02-04/2025 </a:t>
            </a:r>
            <a:r>
              <a:rPr kumimoji="0" lang="es-PE" altLang="es-PE" sz="1200" i="0" u="none" strike="noStrike" cap="none" normalizeH="0" baseline="0" dirty="0">
                <a:ln>
                  <a:noFill/>
                </a:ln>
                <a:effectLst/>
              </a:rPr>
              <a:t>de EDAs en Menores de 05 años Región Tumbes</a:t>
            </a:r>
          </a:p>
        </p:txBody>
      </p:sp>
      <p:sp>
        <p:nvSpPr>
          <p:cNvPr id="16" name="Título 1">
            <a:extLst>
              <a:ext uri="{FF2B5EF4-FFF2-40B4-BE49-F238E27FC236}">
                <a16:creationId xmlns:a16="http://schemas.microsoft.com/office/drawing/2014/main" id="{82FC96FC-4034-4C28-952F-3DD84889601A}"/>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08DCBAE6-6B0F-4E03-B8F5-BDB983E20E90}"/>
              </a:ext>
            </a:extLst>
          </p:cNvPr>
          <p:cNvGraphicFramePr>
            <a:graphicFrameLocks noChangeAspect="1"/>
          </p:cNvGraphicFramePr>
          <p:nvPr>
            <p:extLst>
              <p:ext uri="{D42A27DB-BD31-4B8C-83A1-F6EECF244321}">
                <p14:modId xmlns:p14="http://schemas.microsoft.com/office/powerpoint/2010/main" val="3679970319"/>
              </p:ext>
            </p:extLst>
          </p:nvPr>
        </p:nvGraphicFramePr>
        <p:xfrm>
          <a:off x="1149350" y="1712913"/>
          <a:ext cx="3790950" cy="3743325"/>
        </p:xfrm>
        <a:graphic>
          <a:graphicData uri="http://schemas.openxmlformats.org/presentationml/2006/ole">
            <mc:AlternateContent xmlns:mc="http://schemas.openxmlformats.org/markup-compatibility/2006">
              <mc:Choice xmlns:v="urn:schemas-microsoft-com:vml" Requires="v">
                <p:oleObj spid="_x0000_s15800" name="Macro-Enabled Worksheet" r:id="rId3" imgW="3790937" imgH="3743427" progId="Excel.SheetMacroEnabled.12">
                  <p:link updateAutomatic="1"/>
                </p:oleObj>
              </mc:Choice>
              <mc:Fallback>
                <p:oleObj name="Macro-Enabled Worksheet" r:id="rId3" imgW="3790937" imgH="3743427" progId="Excel.SheetMacroEnabled.12">
                  <p:link updateAutomatic="1"/>
                  <p:pic>
                    <p:nvPicPr>
                      <p:cNvPr id="7" name="Objeto 6">
                        <a:extLst>
                          <a:ext uri="{FF2B5EF4-FFF2-40B4-BE49-F238E27FC236}">
                            <a16:creationId xmlns:a16="http://schemas.microsoft.com/office/drawing/2014/main" id="{08DCBAE6-6B0F-4E03-B8F5-BDB983E20E90}"/>
                          </a:ext>
                        </a:extLst>
                      </p:cNvPr>
                      <p:cNvPicPr/>
                      <p:nvPr/>
                    </p:nvPicPr>
                    <p:blipFill>
                      <a:blip r:embed="rId4"/>
                      <a:stretch>
                        <a:fillRect/>
                      </a:stretch>
                    </p:blipFill>
                    <p:spPr>
                      <a:xfrm>
                        <a:off x="1149350" y="1712913"/>
                        <a:ext cx="3790950" cy="3743325"/>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821FF722-0CF0-EC23-D125-F98DE200F1D2}"/>
              </a:ext>
            </a:extLst>
          </p:cNvPr>
          <p:cNvGraphicFramePr>
            <a:graphicFrameLocks noChangeAspect="1"/>
          </p:cNvGraphicFramePr>
          <p:nvPr>
            <p:extLst>
              <p:ext uri="{D42A27DB-BD31-4B8C-83A1-F6EECF244321}">
                <p14:modId xmlns:p14="http://schemas.microsoft.com/office/powerpoint/2010/main" val="336360187"/>
              </p:ext>
            </p:extLst>
          </p:nvPr>
        </p:nvGraphicFramePr>
        <p:xfrm>
          <a:off x="9629775" y="2757488"/>
          <a:ext cx="2039938" cy="801687"/>
        </p:xfrm>
        <a:graphic>
          <a:graphicData uri="http://schemas.openxmlformats.org/presentationml/2006/ole">
            <mc:AlternateContent xmlns:mc="http://schemas.openxmlformats.org/markup-compatibility/2006">
              <mc:Choice xmlns:v="urn:schemas-microsoft-com:vml" Requires="v">
                <p:oleObj spid="_x0000_s15801" name="Macro-Enabled Worksheet" r:id="rId5" imgW="2562155" imgH="819286" progId="Excel.SheetMacroEnabled.12">
                  <p:link updateAutomatic="1"/>
                </p:oleObj>
              </mc:Choice>
              <mc:Fallback>
                <p:oleObj name="Macro-Enabled Worksheet" r:id="rId5" imgW="2562155" imgH="819286" progId="Excel.SheetMacroEnabled.12">
                  <p:link updateAutomatic="1"/>
                  <p:pic>
                    <p:nvPicPr>
                      <p:cNvPr id="12" name="Objeto 11">
                        <a:extLst>
                          <a:ext uri="{FF2B5EF4-FFF2-40B4-BE49-F238E27FC236}">
                            <a16:creationId xmlns:a16="http://schemas.microsoft.com/office/drawing/2014/main" id="{821FF722-0CF0-EC23-D125-F98DE200F1D2}"/>
                          </a:ext>
                        </a:extLst>
                      </p:cNvPr>
                      <p:cNvPicPr/>
                      <p:nvPr/>
                    </p:nvPicPr>
                    <p:blipFill>
                      <a:blip r:embed="rId6"/>
                      <a:stretch>
                        <a:fillRect/>
                      </a:stretch>
                    </p:blipFill>
                    <p:spPr>
                      <a:xfrm>
                        <a:off x="9629775" y="2757488"/>
                        <a:ext cx="2039938" cy="801687"/>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99F593DF-822F-BEB4-C24E-71E4C6F56D5D}"/>
              </a:ext>
            </a:extLst>
          </p:cNvPr>
          <p:cNvGraphicFramePr>
            <a:graphicFrameLocks noChangeAspect="1"/>
          </p:cNvGraphicFramePr>
          <p:nvPr>
            <p:extLst>
              <p:ext uri="{D42A27DB-BD31-4B8C-83A1-F6EECF244321}">
                <p14:modId xmlns:p14="http://schemas.microsoft.com/office/powerpoint/2010/main" val="74632846"/>
              </p:ext>
            </p:extLst>
          </p:nvPr>
        </p:nvGraphicFramePr>
        <p:xfrm>
          <a:off x="9501188" y="5981700"/>
          <a:ext cx="2114550" cy="749300"/>
        </p:xfrm>
        <a:graphic>
          <a:graphicData uri="http://schemas.openxmlformats.org/presentationml/2006/ole">
            <mc:AlternateContent xmlns:mc="http://schemas.openxmlformats.org/markup-compatibility/2006">
              <mc:Choice xmlns:v="urn:schemas-microsoft-com:vml" Requires="v">
                <p:oleObj spid="_x0000_s15802" name="Macro-Enabled Worksheet" r:id="rId7" imgW="2714759" imgH="819286" progId="Excel.SheetMacroEnabled.12">
                  <p:link updateAutomatic="1"/>
                </p:oleObj>
              </mc:Choice>
              <mc:Fallback>
                <p:oleObj name="Macro-Enabled Worksheet" r:id="rId7" imgW="2714759" imgH="819286" progId="Excel.SheetMacroEnabled.12">
                  <p:link updateAutomatic="1"/>
                  <p:pic>
                    <p:nvPicPr>
                      <p:cNvPr id="14" name="Objeto 13">
                        <a:extLst>
                          <a:ext uri="{FF2B5EF4-FFF2-40B4-BE49-F238E27FC236}">
                            <a16:creationId xmlns:a16="http://schemas.microsoft.com/office/drawing/2014/main" id="{99F593DF-822F-BEB4-C24E-71E4C6F56D5D}"/>
                          </a:ext>
                        </a:extLst>
                      </p:cNvPr>
                      <p:cNvPicPr/>
                      <p:nvPr/>
                    </p:nvPicPr>
                    <p:blipFill>
                      <a:blip r:embed="rId8"/>
                      <a:stretch>
                        <a:fillRect/>
                      </a:stretch>
                    </p:blipFill>
                    <p:spPr>
                      <a:xfrm>
                        <a:off x="9501188" y="5981700"/>
                        <a:ext cx="2114550" cy="749300"/>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9FA067EA-B00E-41F9-B479-9305CA3F995E}"/>
              </a:ext>
            </a:extLst>
          </p:cNvPr>
          <p:cNvPicPr>
            <a:picLocks noChangeAspect="1"/>
          </p:cNvPicPr>
          <p:nvPr/>
        </p:nvPicPr>
        <p:blipFill>
          <a:blip r:embed="rId9"/>
          <a:stretch>
            <a:fillRect/>
          </a:stretch>
        </p:blipFill>
        <p:spPr>
          <a:xfrm>
            <a:off x="7334762" y="564401"/>
            <a:ext cx="3506092" cy="2883600"/>
          </a:xfrm>
          <a:prstGeom prst="rect">
            <a:avLst/>
          </a:prstGeom>
        </p:spPr>
      </p:pic>
      <p:pic>
        <p:nvPicPr>
          <p:cNvPr id="4" name="Imagen 3">
            <a:extLst>
              <a:ext uri="{FF2B5EF4-FFF2-40B4-BE49-F238E27FC236}">
                <a16:creationId xmlns:a16="http://schemas.microsoft.com/office/drawing/2014/main" id="{5CED1A7A-F9A9-46BE-8B55-DC3B6BE1E140}"/>
              </a:ext>
            </a:extLst>
          </p:cNvPr>
          <p:cNvPicPr>
            <a:picLocks noChangeAspect="1"/>
          </p:cNvPicPr>
          <p:nvPr/>
        </p:nvPicPr>
        <p:blipFill>
          <a:blip r:embed="rId10"/>
          <a:stretch>
            <a:fillRect/>
          </a:stretch>
        </p:blipFill>
        <p:spPr>
          <a:xfrm>
            <a:off x="7391213" y="3705750"/>
            <a:ext cx="3393189" cy="2883600"/>
          </a:xfrm>
          <a:prstGeom prst="rect">
            <a:avLst/>
          </a:prstGeom>
        </p:spPr>
      </p:pic>
    </p:spTree>
    <p:extLst>
      <p:ext uri="{BB962C8B-B14F-4D97-AF65-F5344CB8AC3E}">
        <p14:creationId xmlns:p14="http://schemas.microsoft.com/office/powerpoint/2010/main" val="289171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MATERNAS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46191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E18E4A2-9636-4425-BCB8-91267D6E38A0}"/>
              </a:ext>
            </a:extLst>
          </p:cNvPr>
          <p:cNvSpPr txBox="1">
            <a:spLocks/>
          </p:cNvSpPr>
          <p:nvPr/>
        </p:nvSpPr>
        <p:spPr>
          <a:xfrm>
            <a:off x="0" y="0"/>
            <a:ext cx="12192000" cy="459138"/>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700" b="1" dirty="0">
                <a:solidFill>
                  <a:schemeClr val="bg1"/>
                </a:solidFill>
              </a:rPr>
              <a:t>MUERTES MATERNAS – REGION TUMBES  SE 01-04/2025</a:t>
            </a:r>
          </a:p>
        </p:txBody>
      </p:sp>
      <p:sp>
        <p:nvSpPr>
          <p:cNvPr id="7" name="CuadroTexto 6">
            <a:extLst>
              <a:ext uri="{FF2B5EF4-FFF2-40B4-BE49-F238E27FC236}">
                <a16:creationId xmlns:a16="http://schemas.microsoft.com/office/drawing/2014/main" id="{0FD8AFE6-EBAC-4559-97C3-3759B60E9334}"/>
              </a:ext>
            </a:extLst>
          </p:cNvPr>
          <p:cNvSpPr txBox="1"/>
          <p:nvPr/>
        </p:nvSpPr>
        <p:spPr>
          <a:xfrm>
            <a:off x="877433" y="3146376"/>
            <a:ext cx="10917965" cy="1938992"/>
          </a:xfrm>
          <a:prstGeom prst="rect">
            <a:avLst/>
          </a:prstGeom>
          <a:noFill/>
        </p:spPr>
        <p:txBody>
          <a:bodyPr wrap="square" rtlCol="0">
            <a:spAutoFit/>
          </a:bodyPr>
          <a:lstStyle/>
          <a:p>
            <a:pPr algn="just"/>
            <a:r>
              <a:rPr lang="es-ES" sz="2400" dirty="0"/>
              <a:t>En el año 2023 se han notificado 03 casos de muertes maternas (02 muertes indirectas procedentes de Zarumilla y La Cruz, 01 muerte procedente de la localidad de la Angostura distrito de Pampas de Hospital.</a:t>
            </a:r>
          </a:p>
          <a:p>
            <a:pPr algn="just"/>
            <a:endParaRPr lang="es-PE" sz="2400" dirty="0"/>
          </a:p>
          <a:p>
            <a:pPr algn="just"/>
            <a:r>
              <a:rPr lang="es-PE" sz="2400" dirty="0"/>
              <a:t>En el año 2022 se ha registrado </a:t>
            </a:r>
            <a:r>
              <a:rPr lang="es-PE" sz="2400" b="1" dirty="0"/>
              <a:t>01 muerte materna directa </a:t>
            </a:r>
            <a:endParaRPr lang="es-PE" sz="2400" dirty="0"/>
          </a:p>
        </p:txBody>
      </p:sp>
      <p:sp>
        <p:nvSpPr>
          <p:cNvPr id="4" name="Título 1">
            <a:extLst>
              <a:ext uri="{FF2B5EF4-FFF2-40B4-BE49-F238E27FC236}">
                <a16:creationId xmlns:a16="http://schemas.microsoft.com/office/drawing/2014/main" id="{0E8723B6-668B-4087-AF8C-FD499BD3AD23}"/>
              </a:ext>
            </a:extLst>
          </p:cNvPr>
          <p:cNvSpPr txBox="1">
            <a:spLocks/>
          </p:cNvSpPr>
          <p:nvPr/>
        </p:nvSpPr>
        <p:spPr>
          <a:xfrm>
            <a:off x="7327797" y="6717957"/>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5" name="CuadroTexto 4">
            <a:extLst>
              <a:ext uri="{FF2B5EF4-FFF2-40B4-BE49-F238E27FC236}">
                <a16:creationId xmlns:a16="http://schemas.microsoft.com/office/drawing/2014/main" id="{E1DCF4B1-9139-46EF-9506-FD97584962B2}"/>
              </a:ext>
            </a:extLst>
          </p:cNvPr>
          <p:cNvSpPr txBox="1"/>
          <p:nvPr/>
        </p:nvSpPr>
        <p:spPr>
          <a:xfrm>
            <a:off x="637017" y="491454"/>
            <a:ext cx="10917965" cy="830997"/>
          </a:xfrm>
          <a:prstGeom prst="rect">
            <a:avLst/>
          </a:prstGeom>
          <a:noFill/>
        </p:spPr>
        <p:txBody>
          <a:bodyPr wrap="square" rtlCol="0">
            <a:spAutoFit/>
          </a:bodyPr>
          <a:lstStyle/>
          <a:p>
            <a:pPr algn="just"/>
            <a:r>
              <a:rPr lang="es-ES" sz="2400" dirty="0"/>
              <a:t>En el año 2024 y hasta la SE 04-2025 no se registra muertes maternas.</a:t>
            </a:r>
          </a:p>
          <a:p>
            <a:pPr algn="just"/>
            <a:endParaRPr lang="es-PE" sz="2400" dirty="0"/>
          </a:p>
        </p:txBody>
      </p:sp>
    </p:spTree>
    <p:extLst>
      <p:ext uri="{BB962C8B-B14F-4D97-AF65-F5344CB8AC3E}">
        <p14:creationId xmlns:p14="http://schemas.microsoft.com/office/powerpoint/2010/main" val="262640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3037274"/>
            <a:ext cx="12192000"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FETALES Y NEONATALES - 2025</a:t>
            </a:r>
            <a:br>
              <a:rPr lang="es-PE" sz="4000" b="1" dirty="0">
                <a:solidFill>
                  <a:schemeClr val="bg1"/>
                </a:solidFill>
              </a:rPr>
            </a:br>
            <a:r>
              <a:rPr lang="es-PE" sz="3600" b="1" dirty="0">
                <a:solidFill>
                  <a:schemeClr val="bg1"/>
                </a:solidFill>
              </a:rPr>
              <a:t>REGION TUMBES –  SE (01-04)</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296444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6AB55C3-CBF7-473A-86B9-63E9A99E3B90}"/>
              </a:ext>
            </a:extLst>
          </p:cNvPr>
          <p:cNvSpPr txBox="1"/>
          <p:nvPr/>
        </p:nvSpPr>
        <p:spPr>
          <a:xfrm>
            <a:off x="6301990" y="1310925"/>
            <a:ext cx="184731" cy="338554"/>
          </a:xfrm>
          <a:prstGeom prst="rect">
            <a:avLst/>
          </a:prstGeom>
          <a:noFill/>
        </p:spPr>
        <p:txBody>
          <a:bodyPr wrap="none" rtlCol="0">
            <a:spAutoFit/>
          </a:bodyPr>
          <a:lstStyle/>
          <a:p>
            <a:pPr algn="ctr"/>
            <a:endParaRPr lang="es-PE" sz="1600" b="1" dirty="0">
              <a:solidFill>
                <a:srgbClr val="002060"/>
              </a:solidFill>
            </a:endParaRPr>
          </a:p>
        </p:txBody>
      </p:sp>
      <p:sp>
        <p:nvSpPr>
          <p:cNvPr id="5" name="Título 4">
            <a:extLst>
              <a:ext uri="{FF2B5EF4-FFF2-40B4-BE49-F238E27FC236}">
                <a16:creationId xmlns:a16="http://schemas.microsoft.com/office/drawing/2014/main" id="{2139A246-A4F2-4A63-ACC4-B4D62514C1BE}"/>
              </a:ext>
            </a:extLst>
          </p:cNvPr>
          <p:cNvSpPr>
            <a:spLocks noGrp="1"/>
          </p:cNvSpPr>
          <p:nvPr>
            <p:ph type="title"/>
          </p:nvPr>
        </p:nvSpPr>
        <p:spPr>
          <a:xfrm>
            <a:off x="0" y="13950"/>
            <a:ext cx="12192000" cy="786063"/>
          </a:xfrm>
          <a:solidFill>
            <a:srgbClr val="FF0000"/>
          </a:solidFill>
        </p:spPr>
        <p:txBody>
          <a:bodyPr>
            <a:noAutofit/>
          </a:bodyPr>
          <a:lstStyle/>
          <a:p>
            <a:pPr algn="ctr"/>
            <a:r>
              <a:rPr lang="es-PE" sz="2400" b="1" dirty="0">
                <a:solidFill>
                  <a:schemeClr val="bg1"/>
                </a:solidFill>
              </a:rPr>
              <a:t>MUERTES FETALES Y NEONATALES </a:t>
            </a:r>
            <a:br>
              <a:rPr lang="es-PE" sz="2400" b="1" dirty="0">
                <a:solidFill>
                  <a:schemeClr val="bg1"/>
                </a:solidFill>
              </a:rPr>
            </a:br>
            <a:r>
              <a:rPr lang="es-PE" sz="2400" b="1" dirty="0">
                <a:solidFill>
                  <a:schemeClr val="bg1"/>
                </a:solidFill>
              </a:rPr>
              <a:t>REGIÓN TUMBES SE 01-04/2025 </a:t>
            </a:r>
            <a:endParaRPr lang="es-PE" sz="2400" dirty="0">
              <a:solidFill>
                <a:schemeClr val="bg1"/>
              </a:solidFill>
            </a:endParaRPr>
          </a:p>
        </p:txBody>
      </p:sp>
      <p:sp>
        <p:nvSpPr>
          <p:cNvPr id="8" name="Título 1">
            <a:extLst>
              <a:ext uri="{FF2B5EF4-FFF2-40B4-BE49-F238E27FC236}">
                <a16:creationId xmlns:a16="http://schemas.microsoft.com/office/drawing/2014/main" id="{69F8C6BE-8863-4922-914B-1273C86E6AA8}"/>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4" name="CuadroTexto 3">
            <a:extLst>
              <a:ext uri="{FF2B5EF4-FFF2-40B4-BE49-F238E27FC236}">
                <a16:creationId xmlns:a16="http://schemas.microsoft.com/office/drawing/2014/main" id="{3C3BAC2C-2521-CBF9-2BDA-F694563B8D70}"/>
              </a:ext>
            </a:extLst>
          </p:cNvPr>
          <p:cNvSpPr txBox="1"/>
          <p:nvPr/>
        </p:nvSpPr>
        <p:spPr>
          <a:xfrm>
            <a:off x="8308123" y="3645584"/>
            <a:ext cx="2413008" cy="646331"/>
          </a:xfrm>
          <a:prstGeom prst="rect">
            <a:avLst/>
          </a:prstGeom>
          <a:noFill/>
        </p:spPr>
        <p:txBody>
          <a:bodyPr wrap="square">
            <a:spAutoFit/>
          </a:bodyPr>
          <a:lstStyle/>
          <a:p>
            <a:r>
              <a:rPr lang="es-PE" sz="1800" b="1" dirty="0"/>
              <a:t>MUERTES NEONATALES </a:t>
            </a:r>
            <a:br>
              <a:rPr lang="es-PE" sz="1800" b="1" dirty="0"/>
            </a:br>
            <a:endParaRPr lang="es-PE" dirty="0"/>
          </a:p>
        </p:txBody>
      </p:sp>
      <p:graphicFrame>
        <p:nvGraphicFramePr>
          <p:cNvPr id="2" name="Objeto 1">
            <a:extLst>
              <a:ext uri="{FF2B5EF4-FFF2-40B4-BE49-F238E27FC236}">
                <a16:creationId xmlns:a16="http://schemas.microsoft.com/office/drawing/2014/main" id="{2A551720-A96C-4BC1-D809-94D86472F2E1}"/>
              </a:ext>
            </a:extLst>
          </p:cNvPr>
          <p:cNvGraphicFramePr>
            <a:graphicFrameLocks noChangeAspect="1"/>
          </p:cNvGraphicFramePr>
          <p:nvPr>
            <p:extLst>
              <p:ext uri="{D42A27DB-BD31-4B8C-83A1-F6EECF244321}">
                <p14:modId xmlns:p14="http://schemas.microsoft.com/office/powerpoint/2010/main" val="2918347322"/>
              </p:ext>
            </p:extLst>
          </p:nvPr>
        </p:nvGraphicFramePr>
        <p:xfrm>
          <a:off x="230188" y="1649413"/>
          <a:ext cx="6524625" cy="3743325"/>
        </p:xfrm>
        <a:graphic>
          <a:graphicData uri="http://schemas.openxmlformats.org/presentationml/2006/ole">
            <mc:AlternateContent xmlns:mc="http://schemas.openxmlformats.org/markup-compatibility/2006">
              <mc:Choice xmlns:v="urn:schemas-microsoft-com:vml" Requires="v">
                <p:oleObj spid="_x0000_s16664" name="Worksheet" r:id="rId3" imgW="6524657" imgH="3743427" progId="Excel.Sheet.12">
                  <p:link updateAutomatic="1"/>
                </p:oleObj>
              </mc:Choice>
              <mc:Fallback>
                <p:oleObj name="Worksheet" r:id="rId3" imgW="6524657" imgH="3743427" progId="Excel.Sheet.12">
                  <p:link updateAutomatic="1"/>
                  <p:pic>
                    <p:nvPicPr>
                      <p:cNvPr id="2" name="Objeto 1">
                        <a:extLst>
                          <a:ext uri="{FF2B5EF4-FFF2-40B4-BE49-F238E27FC236}">
                            <a16:creationId xmlns:a16="http://schemas.microsoft.com/office/drawing/2014/main" id="{2A551720-A96C-4BC1-D809-94D86472F2E1}"/>
                          </a:ext>
                        </a:extLst>
                      </p:cNvPr>
                      <p:cNvPicPr/>
                      <p:nvPr/>
                    </p:nvPicPr>
                    <p:blipFill>
                      <a:blip r:embed="rId4"/>
                      <a:stretch>
                        <a:fillRect/>
                      </a:stretch>
                    </p:blipFill>
                    <p:spPr>
                      <a:xfrm>
                        <a:off x="230188" y="1649413"/>
                        <a:ext cx="6524625" cy="37433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B39F48EF-1DA5-47B8-BDAC-D7B6EFD5DBF4}"/>
              </a:ext>
            </a:extLst>
          </p:cNvPr>
          <p:cNvGraphicFramePr>
            <a:graphicFrameLocks noChangeAspect="1"/>
          </p:cNvGraphicFramePr>
          <p:nvPr>
            <p:extLst>
              <p:ext uri="{D42A27DB-BD31-4B8C-83A1-F6EECF244321}">
                <p14:modId xmlns:p14="http://schemas.microsoft.com/office/powerpoint/2010/main" val="1711536992"/>
              </p:ext>
            </p:extLst>
          </p:nvPr>
        </p:nvGraphicFramePr>
        <p:xfrm>
          <a:off x="7043738" y="4244975"/>
          <a:ext cx="5030787" cy="1976438"/>
        </p:xfrm>
        <a:graphic>
          <a:graphicData uri="http://schemas.openxmlformats.org/presentationml/2006/ole">
            <mc:AlternateContent xmlns:mc="http://schemas.openxmlformats.org/markup-compatibility/2006">
              <mc:Choice xmlns:v="urn:schemas-microsoft-com:vml" Requires="v">
                <p:oleObj spid="_x0000_s16665" name="Worksheet" r:id="rId5" imgW="7858029" imgH="3086100" progId="Excel.Sheet.12">
                  <p:link updateAutomatic="1"/>
                </p:oleObj>
              </mc:Choice>
              <mc:Fallback>
                <p:oleObj name="Worksheet" r:id="rId5" imgW="7858029" imgH="3086100" progId="Excel.Sheet.12">
                  <p:link updateAutomatic="1"/>
                  <p:pic>
                    <p:nvPicPr>
                      <p:cNvPr id="0" name=""/>
                      <p:cNvPicPr/>
                      <p:nvPr/>
                    </p:nvPicPr>
                    <p:blipFill>
                      <a:blip r:embed="rId6"/>
                      <a:stretch>
                        <a:fillRect/>
                      </a:stretch>
                    </p:blipFill>
                    <p:spPr>
                      <a:xfrm>
                        <a:off x="7043738" y="4244975"/>
                        <a:ext cx="5030787" cy="1976438"/>
                      </a:xfrm>
                      <a:prstGeom prst="rect">
                        <a:avLst/>
                      </a:prstGeom>
                    </p:spPr>
                  </p:pic>
                </p:oleObj>
              </mc:Fallback>
            </mc:AlternateContent>
          </a:graphicData>
        </a:graphic>
      </p:graphicFrame>
    </p:spTree>
    <p:extLst>
      <p:ext uri="{BB962C8B-B14F-4D97-AF65-F5344CB8AC3E}">
        <p14:creationId xmlns:p14="http://schemas.microsoft.com/office/powerpoint/2010/main" val="6470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REGIONAL “JAMO II-2”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74384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65710" y="897076"/>
            <a:ext cx="6624955"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1.</a:t>
            </a:r>
            <a:r>
              <a:rPr lang="es-PE" sz="900" dirty="0">
                <a:effectLst/>
                <a:latin typeface="Arial" panose="020B0604020202020204" pitchFamily="34" charset="0"/>
                <a:ea typeface="Times New Roman" panose="02020603050405020304" pitchFamily="18" charset="0"/>
              </a:rPr>
              <a:t> Tasas de densidad de incidencia e incidencia acumulada según tipo de infecciones asociadas a la atención de salud (IAAS) según factor de riesgo y servicio hospitalario, Hospital Regional II-2 JAMO – Tumbes.                                                                                                                                                                                                                                                                                                       </a:t>
            </a:r>
            <a:endParaRPr lang="es-PE" sz="12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6DE5958C-2BAE-4DAB-834A-26A3C866736F}"/>
              </a:ext>
            </a:extLst>
          </p:cNvPr>
          <p:cNvSpPr txBox="1"/>
          <p:nvPr/>
        </p:nvSpPr>
        <p:spPr>
          <a:xfrm>
            <a:off x="1878086" y="6515961"/>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*DICIEMBRE 2024</a:t>
            </a:r>
            <a:endParaRPr lang="es-PE" sz="36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0CA11BD0-0B95-4A11-914D-5FAB77775F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9816" y="1260227"/>
            <a:ext cx="7185954" cy="5050038"/>
          </a:xfrm>
          <a:prstGeom prst="rect">
            <a:avLst/>
          </a:prstGeom>
          <a:noFill/>
        </p:spPr>
      </p:pic>
    </p:spTree>
    <p:extLst>
      <p:ext uri="{BB962C8B-B14F-4D97-AF65-F5344CB8AC3E}">
        <p14:creationId xmlns:p14="http://schemas.microsoft.com/office/powerpoint/2010/main" val="10077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ESSALUD (“Carlos Alberto Cortez Jiménez”–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1591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56745" y="788997"/>
            <a:ext cx="6996973"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2.</a:t>
            </a:r>
            <a:r>
              <a:rPr lang="es-PE" sz="900" dirty="0">
                <a:effectLst/>
                <a:latin typeface="Arial" panose="020B0604020202020204" pitchFamily="34" charset="0"/>
                <a:ea typeface="Times New Roman" panose="02020603050405020304" pitchFamily="18" charset="0"/>
              </a:rPr>
              <a:t> </a:t>
            </a:r>
            <a:r>
              <a:rPr lang="es-ES" sz="900" dirty="0">
                <a:effectLst/>
                <a:latin typeface="Arial" panose="020B0604020202020204" pitchFamily="34" charset="0"/>
                <a:ea typeface="Times New Roman" panose="02020603050405020304" pitchFamily="18" charset="0"/>
              </a:rPr>
              <a:t>Tasas de densidad de incidencia e incidencia acumulada según tipo de infecciones asociadas a la atención de salud (IAAS) según factor de riesgo y servicio hospitalario, Hospital Carlos Alberto Cortez Jiménez, EsSalud – Tumbes.</a:t>
            </a:r>
            <a:r>
              <a:rPr lang="es-PE" sz="900" dirty="0">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7A3A3199-5A1F-4BD0-A71F-A5F3AB1C8830}"/>
              </a:ext>
            </a:extLst>
          </p:cNvPr>
          <p:cNvSpPr txBox="1"/>
          <p:nvPr/>
        </p:nvSpPr>
        <p:spPr>
          <a:xfrm>
            <a:off x="1456745" y="6295084"/>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*DICIEMBRE 2024</a:t>
            </a:r>
            <a:endParaRPr lang="es-PE" sz="3600" dirty="0">
              <a:effectLst/>
              <a:latin typeface="Times New Roman" panose="02020603050405020304" pitchFamily="18" charset="0"/>
              <a:ea typeface="Times New Roman" panose="02020603050405020304" pitchFamily="18" charset="0"/>
            </a:endParaRPr>
          </a:p>
        </p:txBody>
      </p:sp>
      <p:graphicFrame>
        <p:nvGraphicFramePr>
          <p:cNvPr id="5" name="Tabla 4">
            <a:extLst>
              <a:ext uri="{FF2B5EF4-FFF2-40B4-BE49-F238E27FC236}">
                <a16:creationId xmlns:a16="http://schemas.microsoft.com/office/drawing/2014/main" id="{3428440D-3DFA-4F66-A7C3-4DE7F511416D}"/>
              </a:ext>
            </a:extLst>
          </p:cNvPr>
          <p:cNvGraphicFramePr>
            <a:graphicFrameLocks noGrp="1"/>
          </p:cNvGraphicFramePr>
          <p:nvPr>
            <p:extLst>
              <p:ext uri="{D42A27DB-BD31-4B8C-83A1-F6EECF244321}">
                <p14:modId xmlns:p14="http://schemas.microsoft.com/office/powerpoint/2010/main" val="648917626"/>
              </p:ext>
            </p:extLst>
          </p:nvPr>
        </p:nvGraphicFramePr>
        <p:xfrm>
          <a:off x="2165239" y="1343024"/>
          <a:ext cx="7340902" cy="4650369"/>
        </p:xfrm>
        <a:graphic>
          <a:graphicData uri="http://schemas.openxmlformats.org/drawingml/2006/table">
            <a:tbl>
              <a:tblPr firstRow="1" firstCol="1" bandRow="1">
                <a:tableStyleId>{5C22544A-7EE6-4342-B048-85BDC9FD1C3A}</a:tableStyleId>
              </a:tblPr>
              <a:tblGrid>
                <a:gridCol w="709419">
                  <a:extLst>
                    <a:ext uri="{9D8B030D-6E8A-4147-A177-3AD203B41FA5}">
                      <a16:colId xmlns:a16="http://schemas.microsoft.com/office/drawing/2014/main" val="2173029658"/>
                    </a:ext>
                  </a:extLst>
                </a:gridCol>
                <a:gridCol w="709419">
                  <a:extLst>
                    <a:ext uri="{9D8B030D-6E8A-4147-A177-3AD203B41FA5}">
                      <a16:colId xmlns:a16="http://schemas.microsoft.com/office/drawing/2014/main" val="919494600"/>
                    </a:ext>
                  </a:extLst>
                </a:gridCol>
                <a:gridCol w="642630">
                  <a:extLst>
                    <a:ext uri="{9D8B030D-6E8A-4147-A177-3AD203B41FA5}">
                      <a16:colId xmlns:a16="http://schemas.microsoft.com/office/drawing/2014/main" val="2944722644"/>
                    </a:ext>
                  </a:extLst>
                </a:gridCol>
                <a:gridCol w="217821">
                  <a:extLst>
                    <a:ext uri="{9D8B030D-6E8A-4147-A177-3AD203B41FA5}">
                      <a16:colId xmlns:a16="http://schemas.microsoft.com/office/drawing/2014/main" val="1004270295"/>
                    </a:ext>
                  </a:extLst>
                </a:gridCol>
                <a:gridCol w="217821">
                  <a:extLst>
                    <a:ext uri="{9D8B030D-6E8A-4147-A177-3AD203B41FA5}">
                      <a16:colId xmlns:a16="http://schemas.microsoft.com/office/drawing/2014/main" val="2360037997"/>
                    </a:ext>
                  </a:extLst>
                </a:gridCol>
                <a:gridCol w="208795">
                  <a:extLst>
                    <a:ext uri="{9D8B030D-6E8A-4147-A177-3AD203B41FA5}">
                      <a16:colId xmlns:a16="http://schemas.microsoft.com/office/drawing/2014/main" val="3289567052"/>
                    </a:ext>
                  </a:extLst>
                </a:gridCol>
                <a:gridCol w="208795">
                  <a:extLst>
                    <a:ext uri="{9D8B030D-6E8A-4147-A177-3AD203B41FA5}">
                      <a16:colId xmlns:a16="http://schemas.microsoft.com/office/drawing/2014/main" val="1272883690"/>
                    </a:ext>
                  </a:extLst>
                </a:gridCol>
                <a:gridCol w="208795">
                  <a:extLst>
                    <a:ext uri="{9D8B030D-6E8A-4147-A177-3AD203B41FA5}">
                      <a16:colId xmlns:a16="http://schemas.microsoft.com/office/drawing/2014/main" val="1964079764"/>
                    </a:ext>
                  </a:extLst>
                </a:gridCol>
                <a:gridCol w="208795">
                  <a:extLst>
                    <a:ext uri="{9D8B030D-6E8A-4147-A177-3AD203B41FA5}">
                      <a16:colId xmlns:a16="http://schemas.microsoft.com/office/drawing/2014/main" val="398788893"/>
                    </a:ext>
                  </a:extLst>
                </a:gridCol>
                <a:gridCol w="208795">
                  <a:extLst>
                    <a:ext uri="{9D8B030D-6E8A-4147-A177-3AD203B41FA5}">
                      <a16:colId xmlns:a16="http://schemas.microsoft.com/office/drawing/2014/main" val="76723929"/>
                    </a:ext>
                  </a:extLst>
                </a:gridCol>
                <a:gridCol w="208795">
                  <a:extLst>
                    <a:ext uri="{9D8B030D-6E8A-4147-A177-3AD203B41FA5}">
                      <a16:colId xmlns:a16="http://schemas.microsoft.com/office/drawing/2014/main" val="2565322319"/>
                    </a:ext>
                  </a:extLst>
                </a:gridCol>
                <a:gridCol w="208795">
                  <a:extLst>
                    <a:ext uri="{9D8B030D-6E8A-4147-A177-3AD203B41FA5}">
                      <a16:colId xmlns:a16="http://schemas.microsoft.com/office/drawing/2014/main" val="862096558"/>
                    </a:ext>
                  </a:extLst>
                </a:gridCol>
                <a:gridCol w="208795">
                  <a:extLst>
                    <a:ext uri="{9D8B030D-6E8A-4147-A177-3AD203B41FA5}">
                      <a16:colId xmlns:a16="http://schemas.microsoft.com/office/drawing/2014/main" val="765083968"/>
                    </a:ext>
                  </a:extLst>
                </a:gridCol>
                <a:gridCol w="711826">
                  <a:extLst>
                    <a:ext uri="{9D8B030D-6E8A-4147-A177-3AD203B41FA5}">
                      <a16:colId xmlns:a16="http://schemas.microsoft.com/office/drawing/2014/main" val="286462755"/>
                    </a:ext>
                  </a:extLst>
                </a:gridCol>
                <a:gridCol w="711826">
                  <a:extLst>
                    <a:ext uri="{9D8B030D-6E8A-4147-A177-3AD203B41FA5}">
                      <a16:colId xmlns:a16="http://schemas.microsoft.com/office/drawing/2014/main" val="111383791"/>
                    </a:ext>
                  </a:extLst>
                </a:gridCol>
                <a:gridCol w="336358">
                  <a:extLst>
                    <a:ext uri="{9D8B030D-6E8A-4147-A177-3AD203B41FA5}">
                      <a16:colId xmlns:a16="http://schemas.microsoft.com/office/drawing/2014/main" val="645371065"/>
                    </a:ext>
                  </a:extLst>
                </a:gridCol>
                <a:gridCol w="551770">
                  <a:extLst>
                    <a:ext uri="{9D8B030D-6E8A-4147-A177-3AD203B41FA5}">
                      <a16:colId xmlns:a16="http://schemas.microsoft.com/office/drawing/2014/main" val="4081652163"/>
                    </a:ext>
                  </a:extLst>
                </a:gridCol>
                <a:gridCol w="551770">
                  <a:extLst>
                    <a:ext uri="{9D8B030D-6E8A-4147-A177-3AD203B41FA5}">
                      <a16:colId xmlns:a16="http://schemas.microsoft.com/office/drawing/2014/main" val="632285298"/>
                    </a:ext>
                  </a:extLst>
                </a:gridCol>
                <a:gridCol w="309882">
                  <a:extLst>
                    <a:ext uri="{9D8B030D-6E8A-4147-A177-3AD203B41FA5}">
                      <a16:colId xmlns:a16="http://schemas.microsoft.com/office/drawing/2014/main" val="1800029196"/>
                    </a:ext>
                  </a:extLst>
                </a:gridCol>
              </a:tblGrid>
              <a:tr h="244197">
                <a:tc rowSpan="2">
                  <a:txBody>
                    <a:bodyPr/>
                    <a:lstStyle/>
                    <a:p>
                      <a:pPr algn="ctr"/>
                      <a:r>
                        <a:rPr lang="es-PE" sz="800">
                          <a:effectLst/>
                        </a:rPr>
                        <a:t>Tipo de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Factor de riesgo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Servicio     hospitalario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11">
                  <a:txBody>
                    <a:bodyPr/>
                    <a:lstStyle/>
                    <a:p>
                      <a:pPr algn="ctr"/>
                      <a:r>
                        <a:rPr lang="es-PE" sz="800">
                          <a:effectLst/>
                        </a:rPr>
                        <a:t>N° de IAAS mensual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a:r>
                        <a:rPr lang="es-PE" sz="800">
                          <a:effectLst/>
                        </a:rPr>
                        <a:t>N° de días de exposición y procedimientos acumulados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Total,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acum.</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referencial de EESS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nacional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8812003"/>
                  </a:ext>
                </a:extLst>
              </a:tr>
              <a:tr h="817531">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r>
                        <a:rPr lang="es-PE" sz="800">
                          <a:effectLst/>
                        </a:rPr>
                        <a:t>Enero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Febrero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Marzo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Abril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Mayo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Junio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Julio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Agosto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Setiembre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Octubre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noviembre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4263293856"/>
                  </a:ext>
                </a:extLst>
              </a:tr>
              <a:tr h="329136">
                <a:tc>
                  <a:txBody>
                    <a:bodyPr/>
                    <a:lstStyle/>
                    <a:p>
                      <a:pPr algn="ctr"/>
                      <a:r>
                        <a:rPr lang="es-PE" sz="800">
                          <a:effectLst/>
                        </a:rPr>
                        <a:t>Neumonía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Ventilación mecánica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7,53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0045055"/>
                  </a:ext>
                </a:extLst>
              </a:tr>
              <a:tr h="222963">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1000993"/>
                  </a:ext>
                </a:extLst>
              </a:tr>
              <a:tr h="222963">
                <a:tc rowSpan="2">
                  <a:txBody>
                    <a:bodyPr/>
                    <a:lstStyle/>
                    <a:p>
                      <a:pPr algn="ctr"/>
                      <a:r>
                        <a:rPr lang="es-PE" sz="800">
                          <a:effectLst/>
                        </a:rPr>
                        <a:t>Infección del tracto urinario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Sonda Vesical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824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4947208"/>
                  </a:ext>
                </a:extLst>
              </a:tr>
              <a:tr h="222963">
                <a:tc vMerge="1">
                  <a:txBody>
                    <a:bodyPr/>
                    <a:lstStyle/>
                    <a:p>
                      <a:endParaRPr lang="es-PE"/>
                    </a:p>
                  </a:txBody>
                  <a:tcPr/>
                </a:tc>
                <a:tc vMerge="1">
                  <a:txBody>
                    <a:bodyPr/>
                    <a:lstStyle/>
                    <a:p>
                      <a:endParaRPr lang="es-PE"/>
                    </a:p>
                  </a:txBody>
                  <a:tcPr/>
                </a:tc>
                <a:tc>
                  <a:txBody>
                    <a:bodyPr/>
                    <a:lstStyle/>
                    <a:p>
                      <a:pPr algn="ctr"/>
                      <a:r>
                        <a:rPr lang="es-PE" sz="800">
                          <a:effectLst/>
                        </a:rPr>
                        <a:t>Medicina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527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5,73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0,79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8112640"/>
                  </a:ext>
                </a:extLst>
              </a:tr>
              <a:tr h="222963">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21217422"/>
                  </a:ext>
                </a:extLst>
              </a:tr>
              <a:tr h="271802">
                <a:tc rowSpan="3">
                  <a:txBody>
                    <a:bodyPr/>
                    <a:lstStyle/>
                    <a:p>
                      <a:pPr algn="ctr"/>
                      <a:r>
                        <a:rPr lang="es-PE" sz="800">
                          <a:effectLst/>
                        </a:rPr>
                        <a:t>Infección del torrente sanguíneo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C.Venoso Central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617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1,62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1,08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1,18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9663329"/>
                  </a:ext>
                </a:extLst>
              </a:tr>
              <a:tr h="271802">
                <a:tc vMerge="1">
                  <a:txBody>
                    <a:bodyPr/>
                    <a:lstStyle/>
                    <a:p>
                      <a:endParaRPr lang="es-PE"/>
                    </a:p>
                  </a:txBody>
                  <a:tcPr/>
                </a:tc>
                <a:tc>
                  <a:txBody>
                    <a:bodyPr/>
                    <a:lstStyle/>
                    <a:p>
                      <a:pPr algn="ctr"/>
                      <a:r>
                        <a:rPr lang="es-PE" sz="800">
                          <a:effectLst/>
                        </a:rPr>
                        <a:t>N. Parenteral 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9812101"/>
                  </a:ext>
                </a:extLst>
              </a:tr>
              <a:tr h="271802">
                <a:tc vMerge="1">
                  <a:txBody>
                    <a:bodyPr/>
                    <a:lstStyle/>
                    <a:p>
                      <a:endParaRPr lang="es-PE"/>
                    </a:p>
                  </a:txBody>
                  <a:tcPr/>
                </a:tc>
                <a:tc>
                  <a:txBody>
                    <a:bodyPr/>
                    <a:lstStyle/>
                    <a:p>
                      <a:pPr algn="ctr"/>
                      <a:r>
                        <a:rPr lang="es-PE" sz="800">
                          <a:effectLst/>
                        </a:rPr>
                        <a:t>C. Hemodiálisis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3082702"/>
                  </a:ext>
                </a:extLst>
              </a:tr>
              <a:tr h="222963">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5537623"/>
                  </a:ext>
                </a:extLst>
              </a:tr>
              <a:tr h="407704">
                <a:tc>
                  <a:txBody>
                    <a:bodyPr/>
                    <a:lstStyle/>
                    <a:p>
                      <a:pPr algn="ctr"/>
                      <a:r>
                        <a:rPr lang="es-PE" sz="800">
                          <a:effectLst/>
                        </a:rPr>
                        <a:t>Infección de sitio quirúrgico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1,39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0,91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704166"/>
                  </a:ext>
                </a:extLst>
              </a:tr>
              <a:tr h="222963">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65683219"/>
                  </a:ext>
                </a:extLst>
              </a:tr>
              <a:tr h="237827">
                <a:tc rowSpan="2">
                  <a:txBody>
                    <a:bodyPr/>
                    <a:lstStyle/>
                    <a:p>
                      <a:pPr algn="ctr"/>
                      <a:r>
                        <a:rPr lang="es-PE" sz="800">
                          <a:effectLst/>
                        </a:rPr>
                        <a:t>Endometritis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Vaginal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0,05</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5172396"/>
                  </a:ext>
                </a:extLst>
              </a:tr>
              <a:tr h="237827">
                <a:tc vMerge="1">
                  <a:txBody>
                    <a:bodyPr/>
                    <a:lstStyle/>
                    <a:p>
                      <a:endParaRPr lang="es-PE"/>
                    </a:p>
                  </a:txBody>
                  <a:tcP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4443711"/>
                  </a:ext>
                </a:extLst>
              </a:tr>
              <a:tr h="222963">
                <a:tc>
                  <a:txBody>
                    <a:bodyPr/>
                    <a:lstStyle/>
                    <a:p>
                      <a:pPr algn="ctr"/>
                      <a:r>
                        <a:rPr lang="es-PE" sz="800">
                          <a:effectLst/>
                        </a:rPr>
                        <a:t>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dirty="0">
                          <a:effectLst/>
                        </a:rPr>
                        <a:t> </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26822082"/>
                  </a:ext>
                </a:extLst>
              </a:tr>
            </a:tbl>
          </a:graphicData>
        </a:graphic>
      </p:graphicFrame>
    </p:spTree>
    <p:extLst>
      <p:ext uri="{BB962C8B-B14F-4D97-AF65-F5344CB8AC3E}">
        <p14:creationId xmlns:p14="http://schemas.microsoft.com/office/powerpoint/2010/main" val="411439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1027921"/>
            <a:ext cx="12192000" cy="2791040"/>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Sala Situacional:</a:t>
            </a:r>
          </a:p>
          <a:p>
            <a:pPr marL="571500" indent="-571500" algn="ctr">
              <a:buFont typeface="Arial" panose="020B0604020202020204" pitchFamily="34" charset="0"/>
              <a:buChar char="•"/>
            </a:pPr>
            <a:r>
              <a:rPr lang="es-PE" sz="4000" b="1" dirty="0">
                <a:solidFill>
                  <a:schemeClr val="bg1"/>
                </a:solidFill>
              </a:rPr>
              <a:t>Epidemiológica  Binacional</a:t>
            </a:r>
          </a:p>
          <a:p>
            <a:pPr algn="ctr"/>
            <a:r>
              <a:rPr lang="es-PE" sz="4000" b="1" dirty="0">
                <a:solidFill>
                  <a:schemeClr val="bg1"/>
                </a:solidFill>
              </a:rPr>
              <a:t>Tumbes- El Oro</a:t>
            </a:r>
          </a:p>
          <a:p>
            <a:pPr marL="571500" indent="-571500" algn="ctr">
              <a:buFont typeface="Arial" panose="020B0604020202020204" pitchFamily="34" charset="0"/>
              <a:buChar char="•"/>
            </a:pPr>
            <a:r>
              <a:rPr lang="es-PE" sz="4000" b="1" dirty="0">
                <a:solidFill>
                  <a:schemeClr val="bg1"/>
                </a:solidFill>
              </a:rPr>
              <a:t>Epidemiológica de</a:t>
            </a:r>
          </a:p>
          <a:p>
            <a:pPr algn="ctr"/>
            <a:r>
              <a:rPr lang="es-PE" sz="4000" b="1" dirty="0" err="1">
                <a:solidFill>
                  <a:schemeClr val="bg1"/>
                </a:solidFill>
              </a:rPr>
              <a:t>Arbovirosis</a:t>
            </a:r>
            <a:r>
              <a:rPr lang="es-PE" sz="4000" b="1" dirty="0">
                <a:solidFill>
                  <a:schemeClr val="bg1"/>
                </a:solidFill>
              </a:rPr>
              <a:t> y Otras enfermedades</a:t>
            </a:r>
            <a:endParaRPr lang="es-PE" sz="3600" b="1" dirty="0">
              <a:solidFill>
                <a:schemeClr val="bg1"/>
              </a:solidFill>
            </a:endParaRP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
        <p:nvSpPr>
          <p:cNvPr id="4" name="CuadroTexto 3">
            <a:extLst>
              <a:ext uri="{FF2B5EF4-FFF2-40B4-BE49-F238E27FC236}">
                <a16:creationId xmlns:a16="http://schemas.microsoft.com/office/drawing/2014/main" id="{5E66E01B-6778-8BA8-2CBF-E59433DB4F1D}"/>
              </a:ext>
            </a:extLst>
          </p:cNvPr>
          <p:cNvSpPr txBox="1"/>
          <p:nvPr/>
        </p:nvSpPr>
        <p:spPr>
          <a:xfrm>
            <a:off x="-143435" y="4369917"/>
            <a:ext cx="10661904" cy="1077218"/>
          </a:xfrm>
          <a:prstGeom prst="rect">
            <a:avLst/>
          </a:prstGeom>
          <a:noFill/>
        </p:spPr>
        <p:txBody>
          <a:bodyPr wrap="square" rtlCol="0">
            <a:spAutoFit/>
          </a:bodyPr>
          <a:lstStyle/>
          <a:p>
            <a:pPr algn="ctr"/>
            <a:r>
              <a:rPr lang="es-PE" sz="3200" dirty="0">
                <a:hlinkClick r:id="rId3"/>
              </a:rPr>
              <a:t>https://binacional.shinyapps.io/binacional_peru_ecuador/</a:t>
            </a:r>
            <a:endParaRPr lang="es-PE" sz="3200" dirty="0"/>
          </a:p>
          <a:p>
            <a:pPr algn="ctr"/>
            <a:endParaRPr lang="es-PE" sz="3200" dirty="0"/>
          </a:p>
        </p:txBody>
      </p:sp>
      <p:sp>
        <p:nvSpPr>
          <p:cNvPr id="5" name="CuadroTexto 4">
            <a:extLst>
              <a:ext uri="{FF2B5EF4-FFF2-40B4-BE49-F238E27FC236}">
                <a16:creationId xmlns:a16="http://schemas.microsoft.com/office/drawing/2014/main" id="{01A7E198-206F-4E8B-BFAB-238EEF862464}"/>
              </a:ext>
            </a:extLst>
          </p:cNvPr>
          <p:cNvSpPr txBox="1"/>
          <p:nvPr/>
        </p:nvSpPr>
        <p:spPr>
          <a:xfrm>
            <a:off x="-1456250" y="5310520"/>
            <a:ext cx="10661904" cy="1077218"/>
          </a:xfrm>
          <a:prstGeom prst="rect">
            <a:avLst/>
          </a:prstGeom>
          <a:noFill/>
        </p:spPr>
        <p:txBody>
          <a:bodyPr wrap="square" rtlCol="0">
            <a:spAutoFit/>
          </a:bodyPr>
          <a:lstStyle/>
          <a:p>
            <a:pPr algn="ctr"/>
            <a:r>
              <a:rPr lang="es-PE" sz="3200" dirty="0">
                <a:hlinkClick r:id="rId4"/>
              </a:rPr>
              <a:t>https://binacional.shinyapps.io/sala/</a:t>
            </a:r>
            <a:endParaRPr lang="es-PE" sz="3200" dirty="0"/>
          </a:p>
          <a:p>
            <a:pPr algn="ctr"/>
            <a:endParaRPr lang="es-PE" sz="3200" dirty="0"/>
          </a:p>
        </p:txBody>
      </p:sp>
      <p:pic>
        <p:nvPicPr>
          <p:cNvPr id="9" name="Imagen 8">
            <a:extLst>
              <a:ext uri="{FF2B5EF4-FFF2-40B4-BE49-F238E27FC236}">
                <a16:creationId xmlns:a16="http://schemas.microsoft.com/office/drawing/2014/main" id="{BCAFF197-4599-48DE-82CD-250C8D8D4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232" y="4885754"/>
            <a:ext cx="1761905" cy="1761905"/>
          </a:xfrm>
          <a:prstGeom prst="rect">
            <a:avLst/>
          </a:prstGeom>
        </p:spPr>
      </p:pic>
      <p:pic>
        <p:nvPicPr>
          <p:cNvPr id="11" name="Imagen 10">
            <a:extLst>
              <a:ext uri="{FF2B5EF4-FFF2-40B4-BE49-F238E27FC236}">
                <a16:creationId xmlns:a16="http://schemas.microsoft.com/office/drawing/2014/main" id="{99086705-C8A8-4170-99DF-93CD2D548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3165" y="3918375"/>
            <a:ext cx="1700547" cy="1761906"/>
          </a:xfrm>
          <a:prstGeom prst="rect">
            <a:avLst/>
          </a:prstGeom>
        </p:spPr>
      </p:pic>
    </p:spTree>
    <p:extLst>
      <p:ext uri="{BB962C8B-B14F-4D97-AF65-F5344CB8AC3E}">
        <p14:creationId xmlns:p14="http://schemas.microsoft.com/office/powerpoint/2010/main" val="27520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01-04/2025)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6" name="Objeto 5">
            <a:extLst>
              <a:ext uri="{FF2B5EF4-FFF2-40B4-BE49-F238E27FC236}">
                <a16:creationId xmlns:a16="http://schemas.microsoft.com/office/drawing/2014/main" id="{112F33E4-2278-0BA9-6D00-9971BF390FFB}"/>
              </a:ext>
            </a:extLst>
          </p:cNvPr>
          <p:cNvGraphicFramePr>
            <a:graphicFrameLocks noChangeAspect="1"/>
          </p:cNvGraphicFramePr>
          <p:nvPr>
            <p:extLst>
              <p:ext uri="{D42A27DB-BD31-4B8C-83A1-F6EECF244321}">
                <p14:modId xmlns:p14="http://schemas.microsoft.com/office/powerpoint/2010/main" val="4041676142"/>
              </p:ext>
            </p:extLst>
          </p:nvPr>
        </p:nvGraphicFramePr>
        <p:xfrm>
          <a:off x="757238" y="779463"/>
          <a:ext cx="10494962" cy="5748337"/>
        </p:xfrm>
        <a:graphic>
          <a:graphicData uri="http://schemas.openxmlformats.org/presentationml/2006/ole">
            <mc:AlternateContent xmlns:mc="http://schemas.openxmlformats.org/markup-compatibility/2006">
              <mc:Choice xmlns:v="urn:schemas-microsoft-com:vml" Requires="v">
                <p:oleObj spid="_x0000_s3206" name="Worksheet" r:id="rId4" imgW="8991702" imgH="5115027" progId="Excel.Sheet.12">
                  <p:link updateAutomatic="1"/>
                </p:oleObj>
              </mc:Choice>
              <mc:Fallback>
                <p:oleObj name="Worksheet" r:id="rId4" imgW="8991702" imgH="5115027" progId="Excel.Sheet.12">
                  <p:link updateAutomatic="1"/>
                  <p:pic>
                    <p:nvPicPr>
                      <p:cNvPr id="6" name="Objeto 5">
                        <a:extLst>
                          <a:ext uri="{FF2B5EF4-FFF2-40B4-BE49-F238E27FC236}">
                            <a16:creationId xmlns:a16="http://schemas.microsoft.com/office/drawing/2014/main" id="{112F33E4-2278-0BA9-6D00-9971BF390FFB}"/>
                          </a:ext>
                        </a:extLst>
                      </p:cNvPr>
                      <p:cNvPicPr/>
                      <p:nvPr/>
                    </p:nvPicPr>
                    <p:blipFill>
                      <a:blip r:embed="rId5"/>
                      <a:stretch>
                        <a:fillRect/>
                      </a:stretch>
                    </p:blipFill>
                    <p:spPr>
                      <a:xfrm>
                        <a:off x="757238" y="779463"/>
                        <a:ext cx="10494962" cy="5748337"/>
                      </a:xfrm>
                      <a:prstGeom prst="rect">
                        <a:avLst/>
                      </a:prstGeom>
                    </p:spPr>
                  </p:pic>
                </p:oleObj>
              </mc:Fallback>
            </mc:AlternateContent>
          </a:graphicData>
        </a:graphic>
      </p:graphicFrame>
    </p:spTree>
    <p:extLst>
      <p:ext uri="{BB962C8B-B14F-4D97-AF65-F5344CB8AC3E}">
        <p14:creationId xmlns:p14="http://schemas.microsoft.com/office/powerpoint/2010/main" val="37333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a:extLst>
              <a:ext uri="{FF2B5EF4-FFF2-40B4-BE49-F238E27FC236}">
                <a16:creationId xmlns:a16="http://schemas.microsoft.com/office/drawing/2014/main" id="{105C06BD-EC2C-DEE3-64BC-DC3E5FDAD0CB}"/>
              </a:ext>
            </a:extLst>
          </p:cNvPr>
          <p:cNvPicPr>
            <a:picLocks noChangeAspect="1"/>
          </p:cNvPicPr>
          <p:nvPr/>
        </p:nvPicPr>
        <p:blipFill rotWithShape="1">
          <a:blip r:embed="rId2">
            <a:alphaModFix/>
          </a:blip>
          <a:srcRect t="22008" r="-1" b="-1"/>
          <a:stretch/>
        </p:blipFill>
        <p:spPr>
          <a:xfrm>
            <a:off x="4547937" y="-5"/>
            <a:ext cx="7644062" cy="3681406"/>
          </a:xfrm>
          <a:prstGeom prst="rect">
            <a:avLst/>
          </a:prstGeom>
        </p:spPr>
      </p:pic>
      <p:pic>
        <p:nvPicPr>
          <p:cNvPr id="4" name="Imagen 3">
            <a:extLst>
              <a:ext uri="{FF2B5EF4-FFF2-40B4-BE49-F238E27FC236}">
                <a16:creationId xmlns:a16="http://schemas.microsoft.com/office/drawing/2014/main" id="{4BE8D488-E5D0-AE85-1A03-DC0F1C52B7E4}"/>
              </a:ext>
            </a:extLst>
          </p:cNvPr>
          <p:cNvPicPr>
            <a:picLocks noChangeAspect="1"/>
          </p:cNvPicPr>
          <p:nvPr/>
        </p:nvPicPr>
        <p:blipFill rotWithShape="1">
          <a:blip r:embed="rId3"/>
          <a:srcRect t="1481" r="-1" b="17433"/>
          <a:stretch/>
        </p:blipFill>
        <p:spPr>
          <a:xfrm>
            <a:off x="4547936" y="3681405"/>
            <a:ext cx="7644062" cy="3176595"/>
          </a:xfrm>
          <a:prstGeom prst="rect">
            <a:avLst/>
          </a:prstGeom>
        </p:spPr>
      </p:pic>
      <p:sp>
        <p:nvSpPr>
          <p:cNvPr id="32" name="Rectangle 3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5C1165-D1D4-1FDA-FCD8-4D12C2833BF0}"/>
              </a:ext>
            </a:extLst>
          </p:cNvPr>
          <p:cNvSpPr>
            <a:spLocks noGrp="1"/>
          </p:cNvSpPr>
          <p:nvPr>
            <p:ph type="ctrTitle"/>
          </p:nvPr>
        </p:nvSpPr>
        <p:spPr>
          <a:xfrm>
            <a:off x="838200" y="1115219"/>
            <a:ext cx="5395912" cy="2387600"/>
          </a:xfrm>
        </p:spPr>
        <p:txBody>
          <a:bodyPr>
            <a:normAutofit/>
          </a:bodyPr>
          <a:lstStyle/>
          <a:p>
            <a:pPr algn="l"/>
            <a:r>
              <a:rPr lang="es-PE" sz="5000">
                <a:solidFill>
                  <a:schemeClr val="bg1"/>
                </a:solidFill>
              </a:rPr>
              <a:t>Dirección Ejecutiva de Epidemiología</a:t>
            </a:r>
            <a:br>
              <a:rPr lang="es-PE" sz="5000">
                <a:solidFill>
                  <a:schemeClr val="bg1"/>
                </a:solidFill>
              </a:rPr>
            </a:br>
            <a:r>
              <a:rPr lang="es-PE" sz="5000">
                <a:solidFill>
                  <a:schemeClr val="bg1"/>
                </a:solidFill>
              </a:rPr>
              <a:t>DIRESA Tumbes</a:t>
            </a:r>
          </a:p>
        </p:txBody>
      </p:sp>
      <p:sp>
        <p:nvSpPr>
          <p:cNvPr id="3" name="Subtítulo 2">
            <a:extLst>
              <a:ext uri="{FF2B5EF4-FFF2-40B4-BE49-F238E27FC236}">
                <a16:creationId xmlns:a16="http://schemas.microsoft.com/office/drawing/2014/main" id="{2AE94640-6C9D-3A9A-07A8-5F118A373854}"/>
              </a:ext>
            </a:extLst>
          </p:cNvPr>
          <p:cNvSpPr>
            <a:spLocks noGrp="1"/>
          </p:cNvSpPr>
          <p:nvPr>
            <p:ph type="subTitle" idx="1"/>
          </p:nvPr>
        </p:nvSpPr>
        <p:spPr>
          <a:xfrm>
            <a:off x="838200" y="3902075"/>
            <a:ext cx="5395912" cy="1655762"/>
          </a:xfrm>
        </p:spPr>
        <p:txBody>
          <a:bodyPr>
            <a:normAutofit/>
          </a:bodyPr>
          <a:lstStyle/>
          <a:p>
            <a:pPr algn="l"/>
            <a:r>
              <a:rPr lang="es-PE" sz="2000">
                <a:solidFill>
                  <a:schemeClr val="bg1"/>
                </a:solidFill>
              </a:rPr>
              <a:t>Correo:</a:t>
            </a:r>
          </a:p>
          <a:p>
            <a:pPr algn="l"/>
            <a:r>
              <a:rPr lang="es-PE" sz="2000">
                <a:solidFill>
                  <a:schemeClr val="bg1"/>
                </a:solidFill>
                <a:hlinkClick r:id="rId4"/>
              </a:rPr>
              <a:t>epitumbes@dge.gob.pe</a:t>
            </a:r>
            <a:endParaRPr lang="es-PE" sz="2000">
              <a:solidFill>
                <a:schemeClr val="bg1"/>
              </a:solidFill>
            </a:endParaRPr>
          </a:p>
          <a:p>
            <a:pPr algn="l"/>
            <a:endParaRPr lang="es-PE" sz="2000">
              <a:solidFill>
                <a:schemeClr val="bg1"/>
              </a:solidFill>
            </a:endParaRPr>
          </a:p>
        </p:txBody>
      </p:sp>
      <p:cxnSp>
        <p:nvCxnSpPr>
          <p:cNvPr id="34" name="Straight Connector 3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8" name="Picture 4" descr="Búhos en GIFs animadas - Búhos divertidos y lindos">
            <a:extLst>
              <a:ext uri="{FF2B5EF4-FFF2-40B4-BE49-F238E27FC236}">
                <a16:creationId xmlns:a16="http://schemas.microsoft.com/office/drawing/2014/main" id="{B6CC7582-2341-A092-0025-A2D2AA76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968" y="504817"/>
            <a:ext cx="2143760" cy="25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01-04/2025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3" name="Objeto 2">
            <a:extLst>
              <a:ext uri="{FF2B5EF4-FFF2-40B4-BE49-F238E27FC236}">
                <a16:creationId xmlns:a16="http://schemas.microsoft.com/office/drawing/2014/main" id="{90229834-E6E7-0C4F-C0AF-75C7E913179A}"/>
              </a:ext>
            </a:extLst>
          </p:cNvPr>
          <p:cNvGraphicFramePr>
            <a:graphicFrameLocks noChangeAspect="1"/>
          </p:cNvGraphicFramePr>
          <p:nvPr>
            <p:extLst>
              <p:ext uri="{D42A27DB-BD31-4B8C-83A1-F6EECF244321}">
                <p14:modId xmlns:p14="http://schemas.microsoft.com/office/powerpoint/2010/main" val="3382118916"/>
              </p:ext>
            </p:extLst>
          </p:nvPr>
        </p:nvGraphicFramePr>
        <p:xfrm>
          <a:off x="1477963" y="649288"/>
          <a:ext cx="8997950" cy="4105275"/>
        </p:xfrm>
        <a:graphic>
          <a:graphicData uri="http://schemas.openxmlformats.org/presentationml/2006/ole">
            <mc:AlternateContent xmlns:mc="http://schemas.openxmlformats.org/markup-compatibility/2006">
              <mc:Choice xmlns:v="urn:schemas-microsoft-com:vml" Requires="v">
                <p:oleObj spid="_x0000_s4362" name="Macro-Enabled Worksheet" r:id="rId4" imgW="11763343" imgH="6124439" progId="Excel.SheetMacroEnabled.12">
                  <p:link updateAutomatic="1"/>
                </p:oleObj>
              </mc:Choice>
              <mc:Fallback>
                <p:oleObj name="Macro-Enabled Worksheet" r:id="rId4" imgW="11763343" imgH="6124439" progId="Excel.SheetMacroEnabled.12">
                  <p:link updateAutomatic="1"/>
                  <p:pic>
                    <p:nvPicPr>
                      <p:cNvPr id="3" name="Objeto 2">
                        <a:extLst>
                          <a:ext uri="{FF2B5EF4-FFF2-40B4-BE49-F238E27FC236}">
                            <a16:creationId xmlns:a16="http://schemas.microsoft.com/office/drawing/2014/main" id="{90229834-E6E7-0C4F-C0AF-75C7E913179A}"/>
                          </a:ext>
                        </a:extLst>
                      </p:cNvPr>
                      <p:cNvPicPr/>
                      <p:nvPr/>
                    </p:nvPicPr>
                    <p:blipFill>
                      <a:blip r:embed="rId5"/>
                      <a:stretch>
                        <a:fillRect/>
                      </a:stretch>
                    </p:blipFill>
                    <p:spPr>
                      <a:xfrm>
                        <a:off x="1477963" y="649288"/>
                        <a:ext cx="8997950" cy="41052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4375C3F-E0F0-4602-AFF0-0DFAD146288F}"/>
              </a:ext>
            </a:extLst>
          </p:cNvPr>
          <p:cNvGraphicFramePr>
            <a:graphicFrameLocks noChangeAspect="1"/>
          </p:cNvGraphicFramePr>
          <p:nvPr>
            <p:extLst>
              <p:ext uri="{D42A27DB-BD31-4B8C-83A1-F6EECF244321}">
                <p14:modId xmlns:p14="http://schemas.microsoft.com/office/powerpoint/2010/main" val="3341104241"/>
              </p:ext>
            </p:extLst>
          </p:nvPr>
        </p:nvGraphicFramePr>
        <p:xfrm>
          <a:off x="2543175" y="4754563"/>
          <a:ext cx="9648825" cy="1714500"/>
        </p:xfrm>
        <a:graphic>
          <a:graphicData uri="http://schemas.openxmlformats.org/presentationml/2006/ole">
            <mc:AlternateContent xmlns:mc="http://schemas.openxmlformats.org/markup-compatibility/2006">
              <mc:Choice xmlns:v="urn:schemas-microsoft-com:vml" Requires="v">
                <p:oleObj spid="_x0000_s4363" name="Macro-Enabled Worksheet" r:id="rId6" imgW="9648908" imgH="1714500" progId="Excel.SheetMacroEnabled.12">
                  <p:link updateAutomatic="1"/>
                </p:oleObj>
              </mc:Choice>
              <mc:Fallback>
                <p:oleObj name="Macro-Enabled Worksheet" r:id="rId6" imgW="9648908" imgH="1714500" progId="Excel.SheetMacroEnabled.12">
                  <p:link updateAutomatic="1"/>
                  <p:pic>
                    <p:nvPicPr>
                      <p:cNvPr id="0" name=""/>
                      <p:cNvPicPr/>
                      <p:nvPr/>
                    </p:nvPicPr>
                    <p:blipFill>
                      <a:blip r:embed="rId7"/>
                      <a:stretch>
                        <a:fillRect/>
                      </a:stretch>
                    </p:blipFill>
                    <p:spPr>
                      <a:xfrm>
                        <a:off x="2543175" y="4754563"/>
                        <a:ext cx="9648825" cy="1714500"/>
                      </a:xfrm>
                      <a:prstGeom prst="rect">
                        <a:avLst/>
                      </a:prstGeom>
                    </p:spPr>
                  </p:pic>
                </p:oleObj>
              </mc:Fallback>
            </mc:AlternateContent>
          </a:graphicData>
        </a:graphic>
      </p:graphicFrame>
    </p:spTree>
    <p:extLst>
      <p:ext uri="{BB962C8B-B14F-4D97-AF65-F5344CB8AC3E}">
        <p14:creationId xmlns:p14="http://schemas.microsoft.com/office/powerpoint/2010/main" val="26818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01-04/2025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4" name="Objeto 3">
            <a:extLst>
              <a:ext uri="{FF2B5EF4-FFF2-40B4-BE49-F238E27FC236}">
                <a16:creationId xmlns:a16="http://schemas.microsoft.com/office/drawing/2014/main" id="{5DE9669A-7045-B8AF-7637-948E2A25C0E6}"/>
              </a:ext>
            </a:extLst>
          </p:cNvPr>
          <p:cNvGraphicFramePr>
            <a:graphicFrameLocks noChangeAspect="1"/>
          </p:cNvGraphicFramePr>
          <p:nvPr>
            <p:extLst>
              <p:ext uri="{D42A27DB-BD31-4B8C-83A1-F6EECF244321}">
                <p14:modId xmlns:p14="http://schemas.microsoft.com/office/powerpoint/2010/main" val="108524746"/>
              </p:ext>
            </p:extLst>
          </p:nvPr>
        </p:nvGraphicFramePr>
        <p:xfrm>
          <a:off x="265113" y="3675063"/>
          <a:ext cx="5286375" cy="2836862"/>
        </p:xfrm>
        <a:graphic>
          <a:graphicData uri="http://schemas.openxmlformats.org/presentationml/2006/ole">
            <mc:AlternateContent xmlns:mc="http://schemas.openxmlformats.org/markup-compatibility/2006">
              <mc:Choice xmlns:v="urn:schemas-microsoft-com:vml" Requires="v">
                <p:oleObj spid="_x0000_s5521" name="Worksheet" r:id="rId4" imgW="6391320" imgH="3429000" progId="Excel.Sheet.12">
                  <p:link updateAutomatic="1"/>
                </p:oleObj>
              </mc:Choice>
              <mc:Fallback>
                <p:oleObj name="Worksheet" r:id="rId4" imgW="6391320" imgH="3429000" progId="Excel.Sheet.12">
                  <p:link updateAutomatic="1"/>
                  <p:pic>
                    <p:nvPicPr>
                      <p:cNvPr id="4" name="Objeto 3">
                        <a:extLst>
                          <a:ext uri="{FF2B5EF4-FFF2-40B4-BE49-F238E27FC236}">
                            <a16:creationId xmlns:a16="http://schemas.microsoft.com/office/drawing/2014/main" id="{5DE9669A-7045-B8AF-7637-948E2A25C0E6}"/>
                          </a:ext>
                        </a:extLst>
                      </p:cNvPr>
                      <p:cNvPicPr/>
                      <p:nvPr/>
                    </p:nvPicPr>
                    <p:blipFill>
                      <a:blip r:embed="rId5"/>
                      <a:stretch>
                        <a:fillRect/>
                      </a:stretch>
                    </p:blipFill>
                    <p:spPr>
                      <a:xfrm>
                        <a:off x="265113" y="3675063"/>
                        <a:ext cx="5286375" cy="2836862"/>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239852F3-567D-92B7-496D-6DA2EBA9662D}"/>
              </a:ext>
            </a:extLst>
          </p:cNvPr>
          <p:cNvGraphicFramePr>
            <a:graphicFrameLocks noChangeAspect="1"/>
          </p:cNvGraphicFramePr>
          <p:nvPr>
            <p:extLst>
              <p:ext uri="{D42A27DB-BD31-4B8C-83A1-F6EECF244321}">
                <p14:modId xmlns:p14="http://schemas.microsoft.com/office/powerpoint/2010/main" val="509900523"/>
              </p:ext>
            </p:extLst>
          </p:nvPr>
        </p:nvGraphicFramePr>
        <p:xfrm>
          <a:off x="5975350" y="3679825"/>
          <a:ext cx="5700713" cy="3063875"/>
        </p:xfrm>
        <a:graphic>
          <a:graphicData uri="http://schemas.openxmlformats.org/presentationml/2006/ole">
            <mc:AlternateContent xmlns:mc="http://schemas.openxmlformats.org/markup-compatibility/2006">
              <mc:Choice xmlns:v="urn:schemas-microsoft-com:vml" Requires="v">
                <p:oleObj spid="_x0000_s5522" name="Worksheet" r:id="rId6" imgW="6362573" imgH="3419509" progId="Excel.Sheet.12">
                  <p:link updateAutomatic="1"/>
                </p:oleObj>
              </mc:Choice>
              <mc:Fallback>
                <p:oleObj name="Worksheet" r:id="rId6" imgW="6362573" imgH="3419509" progId="Excel.Sheet.12">
                  <p:link updateAutomatic="1"/>
                  <p:pic>
                    <p:nvPicPr>
                      <p:cNvPr id="7" name="Objeto 6">
                        <a:extLst>
                          <a:ext uri="{FF2B5EF4-FFF2-40B4-BE49-F238E27FC236}">
                            <a16:creationId xmlns:a16="http://schemas.microsoft.com/office/drawing/2014/main" id="{239852F3-567D-92B7-496D-6DA2EBA9662D}"/>
                          </a:ext>
                        </a:extLst>
                      </p:cNvPr>
                      <p:cNvPicPr/>
                      <p:nvPr/>
                    </p:nvPicPr>
                    <p:blipFill>
                      <a:blip r:embed="rId7"/>
                      <a:stretch>
                        <a:fillRect/>
                      </a:stretch>
                    </p:blipFill>
                    <p:spPr>
                      <a:xfrm>
                        <a:off x="5975350" y="3679825"/>
                        <a:ext cx="5700713" cy="3063875"/>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A1B6C3A-12B2-4D2C-93E0-77CB108FE447}"/>
              </a:ext>
            </a:extLst>
          </p:cNvPr>
          <p:cNvGraphicFramePr>
            <a:graphicFrameLocks noChangeAspect="1"/>
          </p:cNvGraphicFramePr>
          <p:nvPr>
            <p:extLst>
              <p:ext uri="{D42A27DB-BD31-4B8C-83A1-F6EECF244321}">
                <p14:modId xmlns:p14="http://schemas.microsoft.com/office/powerpoint/2010/main" val="2920353601"/>
              </p:ext>
            </p:extLst>
          </p:nvPr>
        </p:nvGraphicFramePr>
        <p:xfrm>
          <a:off x="2027265" y="495873"/>
          <a:ext cx="8137469" cy="3063875"/>
        </p:xfrm>
        <a:graphic>
          <a:graphicData uri="http://schemas.openxmlformats.org/presentationml/2006/ole">
            <mc:AlternateContent xmlns:mc="http://schemas.openxmlformats.org/markup-compatibility/2006">
              <mc:Choice xmlns:v="urn:schemas-microsoft-com:vml" Requires="v">
                <p:oleObj spid="_x0000_s5523" name="Worksheet" r:id="rId8" imgW="10220178" imgH="3848134" progId="Excel.Sheet.12">
                  <p:link updateAutomatic="1"/>
                </p:oleObj>
              </mc:Choice>
              <mc:Fallback>
                <p:oleObj name="Worksheet" r:id="rId8" imgW="10220178" imgH="3848134" progId="Excel.Sheet.12">
                  <p:link updateAutomatic="1"/>
                  <p:pic>
                    <p:nvPicPr>
                      <p:cNvPr id="0" name=""/>
                      <p:cNvPicPr/>
                      <p:nvPr/>
                    </p:nvPicPr>
                    <p:blipFill>
                      <a:blip r:embed="rId9"/>
                      <a:stretch>
                        <a:fillRect/>
                      </a:stretch>
                    </p:blipFill>
                    <p:spPr>
                      <a:xfrm>
                        <a:off x="2027265" y="495873"/>
                        <a:ext cx="8137469" cy="3063875"/>
                      </a:xfrm>
                      <a:prstGeom prst="rect">
                        <a:avLst/>
                      </a:prstGeom>
                    </p:spPr>
                  </p:pic>
                </p:oleObj>
              </mc:Fallback>
            </mc:AlternateContent>
          </a:graphicData>
        </a:graphic>
      </p:graphicFrame>
    </p:spTree>
    <p:extLst>
      <p:ext uri="{BB962C8B-B14F-4D97-AF65-F5344CB8AC3E}">
        <p14:creationId xmlns:p14="http://schemas.microsoft.com/office/powerpoint/2010/main" val="197178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96" y="46671"/>
            <a:ext cx="11967153" cy="662520"/>
          </a:xfrm>
          <a:solidFill>
            <a:srgbClr val="FF0000"/>
          </a:solidFill>
        </p:spPr>
        <p:txBody>
          <a:bodyPr>
            <a:noAutofit/>
          </a:bodyPr>
          <a:lstStyle/>
          <a:p>
            <a:pPr algn="ctr"/>
            <a:r>
              <a:rPr lang="es-PE" sz="2400" b="1" dirty="0">
                <a:solidFill>
                  <a:schemeClr val="bg1"/>
                </a:solidFill>
              </a:rPr>
              <a:t>CANAL ENDÉMICO DE LOS CASOS DE FIEBRE POR VIRUS DENGUE – REGION TUMBES </a:t>
            </a:r>
            <a:br>
              <a:rPr lang="es-PE" sz="2400" b="1" dirty="0">
                <a:solidFill>
                  <a:schemeClr val="bg1"/>
                </a:solidFill>
              </a:rPr>
            </a:br>
            <a:r>
              <a:rPr lang="es-PE" sz="2400" b="1" dirty="0">
                <a:solidFill>
                  <a:schemeClr val="bg1"/>
                </a:solidFill>
              </a:rPr>
              <a:t>SE 01-04/2025</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440279" y="6612833"/>
            <a:ext cx="4994320" cy="41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7" name="CuadroTexto 6">
            <a:extLst>
              <a:ext uri="{FF2B5EF4-FFF2-40B4-BE49-F238E27FC236}">
                <a16:creationId xmlns:a16="http://schemas.microsoft.com/office/drawing/2014/main" id="{0055E200-F69C-6000-46E5-D39B93C50A3D}"/>
              </a:ext>
            </a:extLst>
          </p:cNvPr>
          <p:cNvSpPr txBox="1"/>
          <p:nvPr/>
        </p:nvSpPr>
        <p:spPr>
          <a:xfrm>
            <a:off x="2105436" y="1184354"/>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8" name="CuadroTexto 7">
            <a:extLst>
              <a:ext uri="{FF2B5EF4-FFF2-40B4-BE49-F238E27FC236}">
                <a16:creationId xmlns:a16="http://schemas.microsoft.com/office/drawing/2014/main" id="{1D4B0900-364F-03C8-DE0A-3D78258A89F3}"/>
              </a:ext>
            </a:extLst>
          </p:cNvPr>
          <p:cNvSpPr txBox="1"/>
          <p:nvPr/>
        </p:nvSpPr>
        <p:spPr>
          <a:xfrm>
            <a:off x="7911326" y="99968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
        <p:nvSpPr>
          <p:cNvPr id="6" name="Rectángulo 5">
            <a:extLst>
              <a:ext uri="{FF2B5EF4-FFF2-40B4-BE49-F238E27FC236}">
                <a16:creationId xmlns:a16="http://schemas.microsoft.com/office/drawing/2014/main" id="{BC6E9B50-AA14-155B-9DE1-A014C3826E9A}"/>
              </a:ext>
            </a:extLst>
          </p:cNvPr>
          <p:cNvSpPr/>
          <p:nvPr/>
        </p:nvSpPr>
        <p:spPr>
          <a:xfrm>
            <a:off x="2532631"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2024</a:t>
            </a:r>
            <a:endParaRPr lang="es-PE" dirty="0"/>
          </a:p>
        </p:txBody>
      </p:sp>
      <p:sp>
        <p:nvSpPr>
          <p:cNvPr id="9" name="Rectángulo 8">
            <a:extLst>
              <a:ext uri="{FF2B5EF4-FFF2-40B4-BE49-F238E27FC236}">
                <a16:creationId xmlns:a16="http://schemas.microsoft.com/office/drawing/2014/main" id="{4E86D0E3-6C03-0DFD-67D7-31D611CAFB2C}"/>
              </a:ext>
            </a:extLst>
          </p:cNvPr>
          <p:cNvSpPr/>
          <p:nvPr/>
        </p:nvSpPr>
        <p:spPr>
          <a:xfrm>
            <a:off x="9087498"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2025</a:t>
            </a:r>
            <a:endParaRPr lang="es-PE" dirty="0"/>
          </a:p>
        </p:txBody>
      </p:sp>
      <p:pic>
        <p:nvPicPr>
          <p:cNvPr id="5" name="Imagen 4">
            <a:extLst>
              <a:ext uri="{FF2B5EF4-FFF2-40B4-BE49-F238E27FC236}">
                <a16:creationId xmlns:a16="http://schemas.microsoft.com/office/drawing/2014/main" id="{C52DAAB1-120F-4A2C-97D7-30DCEB67B79F}"/>
              </a:ext>
            </a:extLst>
          </p:cNvPr>
          <p:cNvPicPr>
            <a:picLocks noChangeAspect="1"/>
          </p:cNvPicPr>
          <p:nvPr/>
        </p:nvPicPr>
        <p:blipFill>
          <a:blip r:embed="rId4"/>
          <a:stretch>
            <a:fillRect/>
          </a:stretch>
        </p:blipFill>
        <p:spPr>
          <a:xfrm>
            <a:off x="1" y="1909081"/>
            <a:ext cx="6095999" cy="3986800"/>
          </a:xfrm>
          <a:prstGeom prst="rect">
            <a:avLst/>
          </a:prstGeom>
        </p:spPr>
      </p:pic>
      <p:graphicFrame>
        <p:nvGraphicFramePr>
          <p:cNvPr id="10" name="Objeto 9">
            <a:extLst>
              <a:ext uri="{FF2B5EF4-FFF2-40B4-BE49-F238E27FC236}">
                <a16:creationId xmlns:a16="http://schemas.microsoft.com/office/drawing/2014/main" id="{0C08B122-C846-4437-99E6-3D2CDB486964}"/>
              </a:ext>
            </a:extLst>
          </p:cNvPr>
          <p:cNvGraphicFramePr>
            <a:graphicFrameLocks noChangeAspect="1"/>
          </p:cNvGraphicFramePr>
          <p:nvPr>
            <p:extLst>
              <p:ext uri="{D42A27DB-BD31-4B8C-83A1-F6EECF244321}">
                <p14:modId xmlns:p14="http://schemas.microsoft.com/office/powerpoint/2010/main" val="1760713357"/>
              </p:ext>
            </p:extLst>
          </p:nvPr>
        </p:nvGraphicFramePr>
        <p:xfrm>
          <a:off x="6113172" y="1806981"/>
          <a:ext cx="6181725" cy="4191000"/>
        </p:xfrm>
        <a:graphic>
          <a:graphicData uri="http://schemas.openxmlformats.org/presentationml/2006/ole">
            <mc:AlternateContent xmlns:mc="http://schemas.openxmlformats.org/markup-compatibility/2006">
              <mc:Choice xmlns:v="urn:schemas-microsoft-com:vml" Requires="v">
                <p:oleObj spid="_x0000_s6276" name="Worksheet" r:id="rId5" imgW="6181833" imgH="4191034" progId="Excel.Sheet.12">
                  <p:link updateAutomatic="1"/>
                </p:oleObj>
              </mc:Choice>
              <mc:Fallback>
                <p:oleObj name="Worksheet" r:id="rId5" imgW="6181833" imgH="4191034" progId="Excel.Sheet.12">
                  <p:link updateAutomatic="1"/>
                  <p:pic>
                    <p:nvPicPr>
                      <p:cNvPr id="0" name=""/>
                      <p:cNvPicPr/>
                      <p:nvPr/>
                    </p:nvPicPr>
                    <p:blipFill>
                      <a:blip r:embed="rId6"/>
                      <a:stretch>
                        <a:fillRect/>
                      </a:stretch>
                    </p:blipFill>
                    <p:spPr>
                      <a:xfrm>
                        <a:off x="6113172" y="1806981"/>
                        <a:ext cx="6181725" cy="4191000"/>
                      </a:xfrm>
                      <a:prstGeom prst="rect">
                        <a:avLst/>
                      </a:prstGeom>
                    </p:spPr>
                  </p:pic>
                </p:oleObj>
              </mc:Fallback>
            </mc:AlternateContent>
          </a:graphicData>
        </a:graphic>
      </p:graphicFrame>
    </p:spTree>
    <p:extLst>
      <p:ext uri="{BB962C8B-B14F-4D97-AF65-F5344CB8AC3E}">
        <p14:creationId xmlns:p14="http://schemas.microsoft.com/office/powerpoint/2010/main" val="23092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DENGUE POR DISTRITOS</a:t>
            </a:r>
            <a:br>
              <a:rPr lang="es-PE" sz="3200" b="1" dirty="0">
                <a:solidFill>
                  <a:schemeClr val="bg1"/>
                </a:solidFill>
              </a:rPr>
            </a:br>
            <a:r>
              <a:rPr lang="es-PE" sz="3200" b="1" dirty="0">
                <a:solidFill>
                  <a:schemeClr val="bg1"/>
                </a:solidFill>
              </a:rPr>
              <a:t>REGION TUMBES – 2024 -2025*</a:t>
            </a:r>
          </a:p>
        </p:txBody>
      </p:sp>
      <p:pic>
        <p:nvPicPr>
          <p:cNvPr id="5" name="Imagen 4">
            <a:extLst>
              <a:ext uri="{FF2B5EF4-FFF2-40B4-BE49-F238E27FC236}">
                <a16:creationId xmlns:a16="http://schemas.microsoft.com/office/drawing/2014/main" id="{AF8591FD-4E80-4C84-B5C8-40EB01136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34" y="1097025"/>
            <a:ext cx="9048750" cy="5514975"/>
          </a:xfrm>
          <a:prstGeom prst="rect">
            <a:avLst/>
          </a:prstGeom>
        </p:spPr>
      </p:pic>
    </p:spTree>
    <p:extLst>
      <p:ext uri="{BB962C8B-B14F-4D97-AF65-F5344CB8AC3E}">
        <p14:creationId xmlns:p14="http://schemas.microsoft.com/office/powerpoint/2010/main" val="378911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A89DDD5-2E8B-4670-4BD2-966699D22731}"/>
              </a:ext>
            </a:extLst>
          </p:cNvPr>
          <p:cNvGraphicFramePr>
            <a:graphicFrameLocks noChangeAspect="1"/>
          </p:cNvGraphicFramePr>
          <p:nvPr>
            <p:extLst>
              <p:ext uri="{D42A27DB-BD31-4B8C-83A1-F6EECF244321}">
                <p14:modId xmlns:p14="http://schemas.microsoft.com/office/powerpoint/2010/main" val="2594659725"/>
              </p:ext>
            </p:extLst>
          </p:nvPr>
        </p:nvGraphicFramePr>
        <p:xfrm>
          <a:off x="885825" y="1195388"/>
          <a:ext cx="10756900" cy="5111750"/>
        </p:xfrm>
        <a:graphic>
          <a:graphicData uri="http://schemas.openxmlformats.org/presentationml/2006/ole">
            <mc:AlternateContent xmlns:mc="http://schemas.openxmlformats.org/markup-compatibility/2006">
              <mc:Choice xmlns:v="urn:schemas-microsoft-com:vml" Requires="v">
                <p:oleObj spid="_x0000_s18476" name="Macro-Enabled Worksheet" r:id="rId3" imgW="16487641" imgH="7838939" progId="Excel.SheetMacroEnabled.12">
                  <p:link updateAutomatic="1"/>
                </p:oleObj>
              </mc:Choice>
              <mc:Fallback>
                <p:oleObj name="Macro-Enabled Worksheet" r:id="rId3" imgW="16487641" imgH="7838939" progId="Excel.SheetMacroEnabled.12">
                  <p:link updateAutomatic="1"/>
                  <p:pic>
                    <p:nvPicPr>
                      <p:cNvPr id="4" name="Objeto 3">
                        <a:extLst>
                          <a:ext uri="{FF2B5EF4-FFF2-40B4-BE49-F238E27FC236}">
                            <a16:creationId xmlns:a16="http://schemas.microsoft.com/office/drawing/2014/main" id="{9A89DDD5-2E8B-4670-4BD2-966699D22731}"/>
                          </a:ext>
                        </a:extLst>
                      </p:cNvPr>
                      <p:cNvPicPr/>
                      <p:nvPr/>
                    </p:nvPicPr>
                    <p:blipFill>
                      <a:blip r:embed="rId4"/>
                      <a:stretch>
                        <a:fillRect/>
                      </a:stretch>
                    </p:blipFill>
                    <p:spPr>
                      <a:xfrm>
                        <a:off x="885825" y="1195388"/>
                        <a:ext cx="10756900" cy="5111750"/>
                      </a:xfrm>
                      <a:prstGeom prst="rect">
                        <a:avLst/>
                      </a:prstGeom>
                    </p:spPr>
                  </p:pic>
                </p:oleObj>
              </mc:Fallback>
            </mc:AlternateContent>
          </a:graphicData>
        </a:graphic>
      </p:graphicFrame>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FIEBRE POR VIRUS DENGUE EN LA REGION TUMBES – 2021 -2024*</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10" name="Text Box 2">
            <a:extLst>
              <a:ext uri="{FF2B5EF4-FFF2-40B4-BE49-F238E27FC236}">
                <a16:creationId xmlns:a16="http://schemas.microsoft.com/office/drawing/2014/main" id="{DF3E3328-72AB-4021-9E7F-7D3C5B3E87B7}"/>
              </a:ext>
            </a:extLst>
          </p:cNvPr>
          <p:cNvSpPr txBox="1">
            <a:spLocks noChangeArrowheads="1"/>
          </p:cNvSpPr>
          <p:nvPr/>
        </p:nvSpPr>
        <p:spPr bwMode="auto">
          <a:xfrm>
            <a:off x="3985075" y="903743"/>
            <a:ext cx="5486399" cy="42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Dengue años 2021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835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52056</TotalTime>
  <Words>2219</Words>
  <Application>Microsoft Office PowerPoint</Application>
  <PresentationFormat>Panorámica</PresentationFormat>
  <Paragraphs>450</Paragraphs>
  <Slides>40</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37</vt:i4>
      </vt:variant>
      <vt:variant>
        <vt:lpstr>Títulos de diapositiva</vt:lpstr>
      </vt:variant>
      <vt:variant>
        <vt:i4>40</vt:i4>
      </vt:variant>
    </vt:vector>
  </HeadingPairs>
  <TitlesOfParts>
    <vt:vector size="85"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file:///C:\BOLETIN_SALA_EPI\HOJA_TRABAJO\HOJA_DENGUE.xlsm!DIAGNO!F49C7:F54C11</vt:lpstr>
      <vt:lpstr>file:///C:\BOLETIN_SALA_EPI\HOJA_TRABAJO\HOJA_DENGUE.xlsm!DIAGNO!F18C13:F23C16</vt:lpstr>
      <vt:lpstr>file:///C:\BOLETIN_SALA_EPI\HOJA_TRABAJO\HOJA_DENGUE.xlsm!F_INGRESO_ULT_6SE!F116C11:F131C18</vt:lpstr>
      <vt:lpstr>file:///C:\BOLETIN_SALA_EPI\HOJA_TRABAJO\HOJA_DENGUE.xlsm!SEXO!%5bHOJA_DENGUE.xlsm%5dSEXO%201%20Gráfico-1</vt:lpstr>
      <vt:lpstr>file:///C:\BOLETIN_SALA_EPI\HOJA_TRABAJO\HOJA_DENGUE.xlsm!DIST_G_ETAREO!F260C2:F263C7</vt:lpstr>
      <vt:lpstr>file:///C:\BOLETIN_SALA_EPI\HOJA_TRABAJO\HOJA_DENGUE.xlsm!F_INGRESO_ULT_6SE!F105C1:F111C3</vt:lpstr>
      <vt:lpstr>file:///C:\BOLETIN_SALA_EPI\HOJA_TRABAJO\DENGUE_LEPTO_EDA_IRA_GRAFICO_A_ACTUAL-2.xlsx!dengue!%5bDENGUE_LEPTO_EDA_IRA_GRAFICO_A_ACTUAL-2.xlsx%5ddengue%20Gráfico%202</vt:lpstr>
      <vt:lpstr>file:///C:\BOLETIN_SALA_EPI\HOJA_TRABAJO\HOJA_DENGUE.xlsm!DIAGNO!%5bHOJA_DENGUE.xlsm%5dDIAGNO%20Gráfico%204</vt:lpstr>
      <vt:lpstr>file:///C:\BOLETIN_SALA_EPI\HOJA_TRABAJO\HOJA_DENGUE.xlsm!DIAGNO!F13C32:F19C46</vt:lpstr>
      <vt:lpstr>file:///C:\BOLETIN_SALA_EPI\HOSPITALIZADOS_DENGUE\Hospitalizados.xlsx!TD!%5bHospitalizados.xlsx%5dTD%20Gráfico%201</vt:lpstr>
      <vt:lpstr>file:///C:\BOLETIN_SALA_EPI\HOSPITALIZADOS_DENGUE\Hospitalizados.xlsx!TD!%5bHospitalizados.xlsx%5dTD%20Gráfico%202</vt:lpstr>
      <vt:lpstr>file:///C:\dashword_arbovirosis_tumbes\plot\FORMAS%20CLINICAS%20Y%20TIPO%20DE%20DX.xlsx!Sheet1!F25C1:F42C18</vt:lpstr>
      <vt:lpstr>file:///C:\BOLETIN_SALA_EPI\HOJA_TRABAJO\CANALES%20ENDÉMICOS_LIMA_NOTI.xlsx!CANAL_ENDEMICO_REG_TUMBES%202025!%5bCANALES%20ENDÉMICOS_LIMA_NOTI.xlsx%5dCANAL_ENDEMICO_REG_TUMBES%202025%202%20Gráfico</vt:lpstr>
      <vt:lpstr>file:///C:\BOLETIN_SALA_EPI\HOJA_TRABAJO\HOJA_DENGUE.xlsm!FEB_VS_CASOS_Y_AÑOS!%5bHOJA_DENGUE.xlsm%5dFEB_VS_CASOS_Y_AÑOS%201%20Gráfico</vt:lpstr>
      <vt:lpstr>file:///C:\BOLETIN_SALA_EPI\HOJA_TRABAJO\HOJA_DENGUE.xlsm!MAPDENGUE!F16C1:F20C4</vt:lpstr>
      <vt:lpstr>file:///C:\BOLETIN_SALA_EPI\HOJA_TRABAJO\HOJA_DENGUE.xlsm!MAPRIESGO_DENGUE_6SEMNAS!F16C1:F20C4</vt:lpstr>
      <vt:lpstr>file:///C:\BOLETIN_SALA_EPI\HOJA_TRABAJO\viruela_mono.xlsm!MAPA_T.I!%5bviruela_mono.xlsm%5dMAPA_T.I%20Gráfico%2057</vt:lpstr>
      <vt:lpstr>file:///C:\BOLETIN_SALA_EPI\HOJA_TRABAJO\HOJA_MALARIA.xlsm!POR%20AÑOS!%5bHOJA_MALARIA.xlsm%5dPOR%20AÑOS%20Gráfico%201</vt:lpstr>
      <vt:lpstr>file:///C:\BOLETIN_SALA_EPI\HOJA_TRABAJO\HOJA_CHIKUNGUNYA.xlsm!CHK_POR%20AÑOS!%5bHOJA_CHIKUNGUNYA.xlsm%5dCHK_POR%20AÑOS%20Gráfico%208</vt:lpstr>
      <vt:lpstr>file:///C:\BOLETIN_SALA_EPI\HOJA_TRABAJO\HOJA_LEPTOSPIROSIS.xlsm!TENDENCIAX%20AÑOS!F4C13:F19C19</vt:lpstr>
      <vt:lpstr>file:///C:\BOLETIN_SALA_EPI\HOJA_TRABAJO\HOJA_LEPTOSPIROSIS.xlsm!TENDENCIAX%20AÑOS!%5bHOJA_LEPTOSPIROSIS.xlsm%5dTENDENCIAX%20AÑOS%20Gráfico%201</vt:lpstr>
      <vt:lpstr>file:///C:\BOLETIN_SALA_EPI\HOJA_TRABAJO\HOJA_LEPTOSPIROSIS.xlsm!TENDENCIAX%20AÑOS!F168C1:F174C4</vt:lpstr>
      <vt:lpstr>file:///C:\BOLETIN_SALA_EPI\HOJA_TRABAJO\HOJA_LEPTOSPIROSIS.xlsm!TENDENCIAX%20AÑOS!%5bHOJA_LEPTOSPIROSIS.xlsm%5dTENDENCIAX%20AÑOS%20Gráfico%2030</vt:lpstr>
      <vt:lpstr>file:///C:\BOLETIN_SALA_EPI\HOJA_TRABAJO\HOJA_IRA.xlsm!MAPRIESGO_IRAS!F143C27:F157C30</vt:lpstr>
      <vt:lpstr>file:///C:\BOLETIN_SALA_EPI\HOJA_TRABAJO\HOJA_IRA.xlsm!MAPRIESGO_IRAS!F16C1:F20C4</vt:lpstr>
      <vt:lpstr>file:///C:\BOLETIN_SALA_EPI\HOJA_TRABAJO\HOJA_IRA.xlsm!MAPRIESGO_IRAS_6SEM!F16C1:F20C4</vt:lpstr>
      <vt:lpstr>file:///C:\BOLETIN_SALA_EPI\HOJA_TRABAJO\monitoreo_IRAS_REGIONAL.xlsx!iras!%5bmonitoreo_IRAS_REGIONAL.xlsx%5diras%203%20Gráfico</vt:lpstr>
      <vt:lpstr>file:///C:\BOLETIN_SALA_EPI\HOJA_TRABAJO\HOJA_EDA.xlsm!MAPRIESGO_EDAS_GRAL!F90C9:F104C12</vt:lpstr>
      <vt:lpstr>file:///C:\BOLETIN_SALA_EPI\HOJA_TRABAJO\HOJA_EDA.xlsm!MAPRIESGO_EDAS_GRAL6M!F16C1:F20C4</vt:lpstr>
      <vt:lpstr>file:///C:\BOLETIN_SALA_EPI\HOJA_TRABAJO\HOJA_EDA.xlsm!MAPRIESGO_EDAS_GRAL!F16C1:F20C4</vt:lpstr>
      <vt:lpstr>file:///C:\BOLETIN_SALA_EPI\HOJA_TRABAJO\monitoreo_EDAS_REGIONAL.xlsx!c.endemico!%5bmonitoreo_EDAS_REGIONAL.xlsx%5dc.endemico%201%20Gráfico</vt:lpstr>
      <vt:lpstr>file:///C:\BOLETIN_SALA_EPI\HOJA_TRABAJO\HOJA_EDA.xlsm!MAPRIESGO_EDAS_MEN5A!F64C17:F78C20</vt:lpstr>
      <vt:lpstr>file:///C:\BOLETIN_SALA_EPI\HOJA_TRABAJO\HOJA_EDA.xlsm!MAPRIESGO_EDAS_MEN5A!F16C1:F20C4</vt:lpstr>
      <vt:lpstr>file:///C:\BOLETIN_SALA_EPI\HOJA_TRABAJO\HOJA_EDA.xlsm!MAPRIESGO_EDAS_MEN5A6SEM!F16C1:F20C4</vt:lpstr>
      <vt:lpstr>file:///C:\BOLETIN_SALA_EPI\HOJA_TRABAJO\MUERTE_NEO_PERINATAL_COBERTURA.xlsx!MNEONATAL_PERINATAL!%5bMUERTE_NEO_PERINATAL_COBERTURA.xlsx%5dMNEONATAL_PERINATAL%201%20Gráfico</vt:lpstr>
      <vt:lpstr>file:///C:\BOLETIN_SALA_EPI\HOJA_TRABAJO\MUERTE_NEO_PERINATAL_COBERTURA.xlsx!MNEONATAL_PERINATAL!F312C1:F324C7</vt:lpstr>
      <vt:lpstr>Presentación de PowerPoint</vt:lpstr>
      <vt:lpstr>Presentación de PowerPoint</vt:lpstr>
      <vt:lpstr>CASOS DE FIEBRE POR VIRUS DENGUE EN LA REGION TUMBES (SE 01-04/2025)</vt:lpstr>
      <vt:lpstr>CASOS DE FIEBRE POR VIRUS DENGUE EN LA REGION TUMBES (SE 01-04/2025)</vt:lpstr>
      <vt:lpstr>CASOS DE FIEBRE POR VIRUS DENGUE EN LA REGION TUMBES –SE 01-04/2025</vt:lpstr>
      <vt:lpstr>CASOS DE FIEBRE POR VIRUS DENGUE EN LA REGION TUMBES SE 01-04/2025</vt:lpstr>
      <vt:lpstr>CANAL ENDÉMICO DE LOS CASOS DE FIEBRE POR VIRUS DENGUE – REGION TUMBES  SE 01-04/2025</vt:lpstr>
      <vt:lpstr>TENDENCIA DE LOS CASOS DE DENGUE POR DISTRITOS REGION TUMBES – 2024 -2025*</vt:lpstr>
      <vt:lpstr>TENDENCIA DE LOS CASOS DE FIEBRE POR VIRUS DENGUE EN LA REGION TUMBES – 2021 -2024*</vt:lpstr>
      <vt:lpstr>MAPAS DE RIESGO DE FIEBRE POR VIRUS DENGUE EN LA REGION TUMBES  SE 01-04/2025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TASAS DE INCIDENCIA ACUMULADA (TIA) Y CASOS ACUMULADOS DE FIEBRE POR VIRUS CHIKUNGUNYA – REGION TUMBES SE 01-04/2025</vt:lpstr>
      <vt:lpstr>Presentación de PowerPoint</vt:lpstr>
      <vt:lpstr>TASAS DE INCIDENCIA ACUMULADA (TIA) Y CASOS ACUMULADOS DE LEPTOSPIROSIS   REGION TUMBES SE 01-04/2025</vt:lpstr>
      <vt:lpstr>Presentación de PowerPoint</vt:lpstr>
      <vt:lpstr>MAPAS DE RIESGO DE IRAS EN MENORES DE 5 AÑOS – REGION TUMBES SE 01-04/2025</vt:lpstr>
      <vt:lpstr>CANAL ENDÉMICO DE IRAS EN NIÑOS &lt; 5 AÑOS – REGION TUMBES SE 01-04/2025</vt:lpstr>
      <vt:lpstr>Presentación de PowerPoint</vt:lpstr>
      <vt:lpstr>MAPAS DE RIESGO DE EDAS EN POBLACION GENERAL  REGION TUMBES –  SE 01-04/2025</vt:lpstr>
      <vt:lpstr>CANAL ENDEMICO DE EDAS EN POBLACION GENERAL REGION TUMBES SE 01-04/2025</vt:lpstr>
      <vt:lpstr>MAPAS DE RIESGO DE EDAS EN &lt; 5 AÑOS REGION TUMBES SE 01-04/2025</vt:lpstr>
      <vt:lpstr>Presentación de PowerPoint</vt:lpstr>
      <vt:lpstr>Presentación de PowerPoint</vt:lpstr>
      <vt:lpstr>Presentación de PowerPoint</vt:lpstr>
      <vt:lpstr>MUERTES FETALES Y NEONATALES  REGIÓN TUMBES SE 01-04/2025 </vt:lpstr>
      <vt:lpstr>Presentación de PowerPoint</vt:lpstr>
      <vt:lpstr>Presentación de PowerPoint</vt:lpstr>
      <vt:lpstr>Presentación de PowerPoint</vt:lpstr>
      <vt:lpstr>Presentación de PowerPoint</vt:lpstr>
      <vt:lpstr>Presentación de PowerPoint</vt:lpstr>
      <vt:lpstr>Dirección Ejecutiva de Epidemiología DIRESA Tumbes</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ADMIN</cp:lastModifiedBy>
  <cp:revision>2709</cp:revision>
  <cp:lastPrinted>2019-12-20T14:15:45Z</cp:lastPrinted>
  <dcterms:created xsi:type="dcterms:W3CDTF">2017-09-26T13:16:33Z</dcterms:created>
  <dcterms:modified xsi:type="dcterms:W3CDTF">2025-01-29T20:58:57Z</dcterms:modified>
</cp:coreProperties>
</file>