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70" r:id="rId11"/>
    <p:sldId id="271" r:id="rId12"/>
    <p:sldId id="275" r:id="rId13"/>
    <p:sldId id="276" r:id="rId14"/>
    <p:sldId id="263" r:id="rId15"/>
    <p:sldId id="269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9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49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0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091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105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713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3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997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1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07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357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64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73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583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846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34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35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F46027E-8587-4C62-910B-FEF41EB18B48}" type="datetimeFigureOut">
              <a:rPr lang="es-PE" smtClean="0"/>
              <a:t>29/03/2019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285888-C8BF-4900-92A7-AAE9AC3006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8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062" y="2618510"/>
            <a:ext cx="11497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REGISTROS HIS DE LAS ACTIVIDADES DE SALUD NEONATAL </a:t>
            </a:r>
            <a:endParaRPr 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20940" y="6134793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Jixson Gustavo Arroyo Medina</a:t>
            </a:r>
          </a:p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Técnico de OEI – DIRESA TUMBES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7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209" y="565266"/>
            <a:ext cx="11674306" cy="75406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A. REGISTRO DE LA SUPLEMENTACION:NIÑAS Y NIÑOS CON BAJO PESO Y/O PREMATUROS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54208" y="1371717"/>
            <a:ext cx="11674307" cy="3683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dirty="0">
                <a:solidFill>
                  <a:schemeClr val="bg1"/>
                </a:solidFill>
                <a:cs typeface="Arial" pitchFamily="34" charset="0"/>
              </a:rPr>
              <a:t>A partir del 1° mes de nacido hasta antes cumplir 06 meses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47948" r="13049" b="38461"/>
          <a:stretch>
            <a:fillRect/>
          </a:stretch>
        </p:blipFill>
        <p:spPr bwMode="auto">
          <a:xfrm>
            <a:off x="354208" y="1792406"/>
            <a:ext cx="1167430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354209" y="2832216"/>
            <a:ext cx="1543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E" altLang="es-PE" sz="1800" b="1" dirty="0">
                <a:solidFill>
                  <a:srgbClr val="FF0000"/>
                </a:solidFill>
              </a:rPr>
              <a:t>1° Entrega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6120" r="18478" b="34616"/>
          <a:stretch>
            <a:fillRect/>
          </a:stretch>
        </p:blipFill>
        <p:spPr bwMode="auto">
          <a:xfrm>
            <a:off x="249381" y="3305289"/>
            <a:ext cx="1177913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0094" y="349135"/>
            <a:ext cx="11385025" cy="75406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A. REGISTRO DE LA SUPLEMENTACION:NIÑAS Y NIÑOS CON BAJO PESO Y/O PREMATUROS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24039" r="15990" b="10768"/>
          <a:stretch>
            <a:fillRect/>
          </a:stretch>
        </p:blipFill>
        <p:spPr bwMode="auto">
          <a:xfrm>
            <a:off x="446607" y="1473085"/>
            <a:ext cx="112743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590" y="357448"/>
            <a:ext cx="11672140" cy="75406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A. REGISTRO DE LA SUPLEMENTACION:NIÑAS Y NIÑOS CON BAJO PESO Y/O PREMATUROS</a:t>
            </a:r>
          </a:p>
        </p:txBody>
      </p:sp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245516" y="1257560"/>
            <a:ext cx="174676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E" altLang="es-PE" sz="1800" b="1" dirty="0">
                <a:solidFill>
                  <a:srgbClr val="FF0000"/>
                </a:solidFill>
              </a:rPr>
              <a:t>5° Entrega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28358" r="15990" b="20000"/>
          <a:stretch>
            <a:fillRect/>
          </a:stretch>
        </p:blipFill>
        <p:spPr bwMode="auto">
          <a:xfrm>
            <a:off x="259804" y="1735397"/>
            <a:ext cx="11552581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816" y="130557"/>
            <a:ext cx="1165444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 CON NIÑOS (AS) MENORES DE 24 MESES RECIBEN CONSEJERÍA A TRAVÉS DE VISITA DOMICILIARIA (3325107) </a:t>
            </a:r>
            <a:endParaRPr lang="es-PE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07816" y="778629"/>
            <a:ext cx="11654445" cy="5976664"/>
            <a:chOff x="207816" y="778629"/>
            <a:chExt cx="11654445" cy="597666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816" y="778629"/>
              <a:ext cx="11654445" cy="5976664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10444509" y="5929558"/>
              <a:ext cx="471488" cy="213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05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PE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444509" y="6237128"/>
              <a:ext cx="471488" cy="196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05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PE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420253" y="5782778"/>
              <a:ext cx="253971" cy="293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674224" y="5896306"/>
              <a:ext cx="299260" cy="340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M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Multiplicar 7"/>
            <p:cNvSpPr/>
            <p:nvPr/>
          </p:nvSpPr>
          <p:spPr>
            <a:xfrm>
              <a:off x="3736570" y="6268936"/>
              <a:ext cx="174568" cy="133308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966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45574" y="666750"/>
            <a:ext cx="524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DE SALUD NEONATAL 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96" y="1435099"/>
            <a:ext cx="9859904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06" y="266699"/>
            <a:ext cx="4640344" cy="65913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481" y="406399"/>
            <a:ext cx="4640344" cy="64516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3000" y="82033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- 2019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78548" y="8203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- 2019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315720" y="4073235"/>
            <a:ext cx="334230" cy="34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0" y="5099941"/>
            <a:ext cx="11477625" cy="13716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04731" y="57150"/>
            <a:ext cx="505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*ATENCIÓN INMEDIATA DEL RECIÉN NACIDO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87722" y="464751"/>
            <a:ext cx="11424663" cy="4500040"/>
            <a:chOff x="387722" y="464751"/>
            <a:chExt cx="11424663" cy="4500040"/>
          </a:xfrm>
        </p:grpSpPr>
        <p:grpSp>
          <p:nvGrpSpPr>
            <p:cNvPr id="11" name="Grupo 10"/>
            <p:cNvGrpSpPr/>
            <p:nvPr/>
          </p:nvGrpSpPr>
          <p:grpSpPr>
            <a:xfrm>
              <a:off x="387723" y="464751"/>
              <a:ext cx="11424662" cy="4500040"/>
              <a:chOff x="387723" y="795875"/>
              <a:chExt cx="11424662" cy="4500040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1" t="20577" r="6260" b="11731"/>
              <a:stretch/>
            </p:blipFill>
            <p:spPr bwMode="auto">
              <a:xfrm>
                <a:off x="387723" y="795875"/>
                <a:ext cx="11424662" cy="450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ángulo 2"/>
              <p:cNvSpPr/>
              <p:nvPr/>
            </p:nvSpPr>
            <p:spPr>
              <a:xfrm>
                <a:off x="6409115" y="4073236"/>
                <a:ext cx="2660072" cy="349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10517524" y="4073235"/>
                <a:ext cx="361969" cy="349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10983969" y="4075608"/>
                <a:ext cx="669966" cy="349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10517524" y="4508820"/>
                <a:ext cx="361969" cy="231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387723" y="2302625"/>
                <a:ext cx="11000713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3" name="Rectángulo 12"/>
            <p:cNvSpPr/>
            <p:nvPr/>
          </p:nvSpPr>
          <p:spPr>
            <a:xfrm>
              <a:off x="387722" y="989227"/>
              <a:ext cx="8598335" cy="293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3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32308" r="11775" b="21538"/>
          <a:stretch/>
        </p:blipFill>
        <p:spPr bwMode="auto">
          <a:xfrm>
            <a:off x="219075" y="3810000"/>
            <a:ext cx="11801475" cy="29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27933" r="16313" b="66718"/>
          <a:stretch/>
        </p:blipFill>
        <p:spPr bwMode="auto">
          <a:xfrm>
            <a:off x="219075" y="2347142"/>
            <a:ext cx="11296975" cy="3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54119" r="17837" b="30144"/>
          <a:stretch/>
        </p:blipFill>
        <p:spPr bwMode="auto">
          <a:xfrm>
            <a:off x="219075" y="2585116"/>
            <a:ext cx="11296975" cy="11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0733484" y="5272164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89" y="472524"/>
            <a:ext cx="45231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PE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CONTROL CRED DEL RECIÉN NACIDO, </a:t>
            </a:r>
          </a:p>
          <a:p>
            <a:r>
              <a:rPr lang="es-PE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CONTACTO PIEL A PIEL (CPP), </a:t>
            </a:r>
          </a:p>
          <a:p>
            <a:r>
              <a:rPr lang="es-PE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ALOJAMIENTO CONJUNTO (AC)</a:t>
            </a:r>
            <a:endParaRPr lang="es-PE" sz="22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4 Elipse"/>
          <p:cNvSpPr/>
          <p:nvPr/>
        </p:nvSpPr>
        <p:spPr>
          <a:xfrm>
            <a:off x="10733484" y="5668953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39808" r="9827" b="6250"/>
          <a:stretch/>
        </p:blipFill>
        <p:spPr bwMode="auto">
          <a:xfrm>
            <a:off x="4486968" y="43460"/>
            <a:ext cx="7724775" cy="22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93403" y="91218"/>
            <a:ext cx="860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CONDICIÓN DEL CRECIMIENTO, ESTADO NUTRICIONAL 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658646"/>
            <a:ext cx="11534775" cy="35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"/>
          <p:cNvGrpSpPr/>
          <p:nvPr/>
        </p:nvGrpSpPr>
        <p:grpSpPr>
          <a:xfrm>
            <a:off x="310103" y="4459675"/>
            <a:ext cx="11534775" cy="2141149"/>
            <a:chOff x="310103" y="4459675"/>
            <a:chExt cx="11534775" cy="2141149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3" y="4459675"/>
              <a:ext cx="11534775" cy="214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ángulo 4"/>
            <p:cNvSpPr/>
            <p:nvPr/>
          </p:nvSpPr>
          <p:spPr>
            <a:xfrm>
              <a:off x="10486073" y="5236690"/>
              <a:ext cx="471488" cy="293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2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0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0769" r="13936" b="81252"/>
          <a:stretch/>
        </p:blipFill>
        <p:spPr bwMode="auto">
          <a:xfrm>
            <a:off x="174046" y="615614"/>
            <a:ext cx="11791950" cy="7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71450" y="1189136"/>
            <a:ext cx="11791950" cy="5516463"/>
            <a:chOff x="171450" y="1189136"/>
            <a:chExt cx="11791950" cy="551646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9" t="40275" r="13936" b="5871"/>
            <a:stretch/>
          </p:blipFill>
          <p:spPr bwMode="auto">
            <a:xfrm>
              <a:off x="171450" y="1189136"/>
              <a:ext cx="11791950" cy="551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4457700" y="3752850"/>
              <a:ext cx="523875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15</a:t>
              </a:r>
            </a:p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D</a:t>
              </a:r>
              <a:endParaRPr lang="es-P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304731" y="57150"/>
            <a:ext cx="530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*VERIFICACIÓN DE CONSUMO DE MICRONUTRIENTES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45378" y="408236"/>
            <a:ext cx="1143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EL NIÑO O NIÑA NO ACUDE AL CONTROL DE CRED Y SE REALIZA LA VISITA: 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04731" y="733177"/>
            <a:ext cx="11478299" cy="2206992"/>
            <a:chOff x="304731" y="733177"/>
            <a:chExt cx="11478299" cy="220699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31" y="733177"/>
              <a:ext cx="11478299" cy="22069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ángulo 4"/>
            <p:cNvSpPr/>
            <p:nvPr/>
          </p:nvSpPr>
          <p:spPr>
            <a:xfrm>
              <a:off x="4381500" y="1684273"/>
              <a:ext cx="409575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21</a:t>
              </a:r>
            </a:p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D</a:t>
              </a:r>
              <a:endParaRPr lang="es-P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4538663" y="5011866"/>
            <a:ext cx="471488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4731" y="3000553"/>
            <a:ext cx="3350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*ENTREGA DE SUPLEMENTACIÓN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731" y="0"/>
            <a:ext cx="349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*SEGUIMIENTO AL CONTROL CRED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47650" y="3369885"/>
            <a:ext cx="11715750" cy="3421440"/>
            <a:chOff x="247650" y="3369885"/>
            <a:chExt cx="11715750" cy="34214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4" t="19616" r="11774" b="33022"/>
            <a:stretch/>
          </p:blipFill>
          <p:spPr bwMode="auto">
            <a:xfrm>
              <a:off x="247650" y="3369885"/>
              <a:ext cx="11715750" cy="342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ángulo 11"/>
            <p:cNvSpPr/>
            <p:nvPr/>
          </p:nvSpPr>
          <p:spPr>
            <a:xfrm>
              <a:off x="4569619" y="5095740"/>
              <a:ext cx="409575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s-PE" sz="16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0577513" y="4907091"/>
              <a:ext cx="471488" cy="293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SF1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8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428625" y="3475486"/>
            <a:ext cx="680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*VISITA POR SEGUIMIENTO A PROBLEMAS NUTRICIONALES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383728" y="3949593"/>
            <a:ext cx="11512997" cy="2504703"/>
            <a:chOff x="383728" y="524247"/>
            <a:chExt cx="11446321" cy="219075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28" y="524247"/>
              <a:ext cx="11446321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ángulo 27"/>
            <p:cNvSpPr/>
            <p:nvPr/>
          </p:nvSpPr>
          <p:spPr>
            <a:xfrm>
              <a:off x="6429375" y="1276351"/>
              <a:ext cx="2838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1600" dirty="0" smtClean="0">
                  <a:solidFill>
                    <a:schemeClr val="tx1"/>
                  </a:solidFill>
                </a:rPr>
                <a:t>Ganancia inadecuada de Peso</a:t>
              </a:r>
              <a:endParaRPr lang="es-PE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1058525" y="1276351"/>
              <a:ext cx="6858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Z724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4505325" y="1676400"/>
              <a:ext cx="447675" cy="5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8</a:t>
              </a:r>
            </a:p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0472737" y="1295401"/>
              <a:ext cx="504826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PE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4543621" y="5154319"/>
            <a:ext cx="447675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21</a:t>
            </a:r>
          </a:p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D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28625" y="141736"/>
            <a:ext cx="680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*SEGUIMIENTO A PROBLEMAS DEL DESARROLLO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383727" y="563716"/>
            <a:ext cx="11512998" cy="2504703"/>
            <a:chOff x="383728" y="524247"/>
            <a:chExt cx="11446321" cy="219075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28" y="524247"/>
              <a:ext cx="11446321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ángulo 42"/>
            <p:cNvSpPr/>
            <p:nvPr/>
          </p:nvSpPr>
          <p:spPr>
            <a:xfrm>
              <a:off x="6429375" y="1276351"/>
              <a:ext cx="2838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1600" dirty="0" smtClean="0">
                  <a:solidFill>
                    <a:schemeClr val="tx1"/>
                  </a:solidFill>
                </a:rPr>
                <a:t>Trastorno del Desarrollo</a:t>
              </a:r>
              <a:endParaRPr lang="es-PE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11058525" y="1276351"/>
              <a:ext cx="6858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F82X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4505325" y="1676400"/>
              <a:ext cx="447675" cy="5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21</a:t>
              </a:r>
            </a:p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10472737" y="1295401"/>
              <a:ext cx="504826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 smtClean="0">
                  <a:solidFill>
                    <a:schemeClr val="tx1"/>
                  </a:solidFill>
                </a:rPr>
                <a:t>MOT</a:t>
              </a:r>
              <a:endParaRPr lang="es-PE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0379" y="455076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*SEGUIMIENTO DE IRA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50379" y="821779"/>
            <a:ext cx="11646346" cy="2190750"/>
            <a:chOff x="250379" y="421729"/>
            <a:chExt cx="11646346" cy="21907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79" y="421729"/>
              <a:ext cx="11646346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4486275" y="1460512"/>
              <a:ext cx="447675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21</a:t>
              </a:r>
            </a:p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D</a:t>
              </a:r>
              <a:endParaRPr lang="es-P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428625" y="3408811"/>
            <a:ext cx="680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*SEGUIMIENTO DE EDA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50379" y="3794695"/>
            <a:ext cx="11646346" cy="2504703"/>
            <a:chOff x="383728" y="524247"/>
            <a:chExt cx="11446321" cy="21907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28" y="524247"/>
              <a:ext cx="11446321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ángulo 13"/>
            <p:cNvSpPr/>
            <p:nvPr/>
          </p:nvSpPr>
          <p:spPr>
            <a:xfrm>
              <a:off x="6429375" y="1276351"/>
              <a:ext cx="2838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1600" dirty="0" smtClean="0">
                  <a:solidFill>
                    <a:schemeClr val="tx1"/>
                  </a:solidFill>
                </a:rPr>
                <a:t>Parasitosis Intestinal, sin otra Especificación</a:t>
              </a:r>
              <a:endParaRPr lang="es-PE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1058525" y="1276351"/>
              <a:ext cx="6858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B829</a:t>
              </a:r>
              <a:endParaRPr lang="es-PE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505325" y="1676400"/>
              <a:ext cx="447675" cy="5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21</a:t>
              </a:r>
            </a:p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472737" y="1295401"/>
              <a:ext cx="504826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2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83728" y="1190996"/>
            <a:ext cx="11446321" cy="2504703"/>
            <a:chOff x="383728" y="524247"/>
            <a:chExt cx="11446321" cy="21907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28" y="524247"/>
              <a:ext cx="11446321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ángulo 9"/>
            <p:cNvSpPr/>
            <p:nvPr/>
          </p:nvSpPr>
          <p:spPr>
            <a:xfrm>
              <a:off x="6429375" y="1276351"/>
              <a:ext cx="2838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1400" b="1" dirty="0" smtClean="0">
                  <a:solidFill>
                    <a:schemeClr val="tx1"/>
                  </a:solidFill>
                </a:rPr>
                <a:t>Anemia  por deficiencia de hierro sin Especificación</a:t>
              </a:r>
              <a:endParaRPr lang="es-P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1058525" y="1276351"/>
              <a:ext cx="6858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1400" b="1" dirty="0" smtClean="0">
                  <a:solidFill>
                    <a:schemeClr val="tx1"/>
                  </a:solidFill>
                </a:rPr>
                <a:t>D509</a:t>
              </a:r>
              <a:endParaRPr lang="es-P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505325" y="1676400"/>
              <a:ext cx="447675" cy="5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8</a:t>
              </a:r>
            </a:p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0472737" y="1295401"/>
              <a:ext cx="504826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900" b="1" dirty="0" smtClean="0">
                  <a:solidFill>
                    <a:schemeClr val="tx1"/>
                  </a:solidFill>
                </a:rPr>
                <a:t>MOD</a:t>
              </a:r>
              <a:endParaRPr lang="es-PE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485775" y="809625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*SEGUIMIENTO DE ANEMIA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3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185</TotalTime>
  <Words>248</Words>
  <Application>Microsoft Office PowerPoint</Application>
  <PresentationFormat>Panorámica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Century Gothic</vt:lpstr>
      <vt:lpstr>Times New Roman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79</cp:revision>
  <dcterms:created xsi:type="dcterms:W3CDTF">2019-03-25T21:39:10Z</dcterms:created>
  <dcterms:modified xsi:type="dcterms:W3CDTF">2019-03-29T15:10:58Z</dcterms:modified>
</cp:coreProperties>
</file>